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notesSlides/notesSlide4.xml" ContentType="application/vnd.openxmlformats-officedocument.presentationml.notesSl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5.xml" ContentType="application/vnd.openxmlformats-officedocument.presentationml.notesSl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8.xml" ContentType="application/vnd.openxmlformats-officedocument.presentationml.notesSl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9.xml" ContentType="application/vnd.openxmlformats-officedocument.presentationml.notesSl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0.xml" ContentType="application/vnd.openxmlformats-officedocument.presentationml.notesSlid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1.xml" ContentType="application/vnd.openxmlformats-officedocument.presentationml.notesSlid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257" r:id="rId3"/>
    <p:sldId id="258" r:id="rId4"/>
    <p:sldId id="259" r:id="rId5"/>
    <p:sldId id="271" r:id="rId6"/>
    <p:sldId id="273" r:id="rId7"/>
    <p:sldId id="281" r:id="rId8"/>
    <p:sldId id="280" r:id="rId9"/>
    <p:sldId id="261" r:id="rId10"/>
    <p:sldId id="262" r:id="rId11"/>
    <p:sldId id="274" r:id="rId12"/>
    <p:sldId id="278" r:id="rId13"/>
    <p:sldId id="263" r:id="rId14"/>
    <p:sldId id="264" r:id="rId15"/>
    <p:sldId id="279" r:id="rId16"/>
    <p:sldId id="276" r:id="rId17"/>
    <p:sldId id="277" r:id="rId18"/>
    <p:sldId id="265" r:id="rId19"/>
    <p:sldId id="267" r:id="rId20"/>
    <p:sldId id="268" r:id="rId21"/>
    <p:sldId id="269" r:id="rId22"/>
    <p:sldId id="284" r:id="rId23"/>
    <p:sldId id="270" r:id="rId24"/>
    <p:sldId id="285" r:id="rId25"/>
    <p:sldId id="286" r:id="rId26"/>
    <p:sldId id="287" r:id="rId27"/>
    <p:sldId id="288" r:id="rId28"/>
    <p:sldId id="260" r:id="rId29"/>
    <p:sldId id="289" r:id="rId30"/>
    <p:sldId id="290" r:id="rId31"/>
    <p:sldId id="291" r:id="rId32"/>
    <p:sldId id="292" r:id="rId33"/>
    <p:sldId id="293" r:id="rId34"/>
    <p:sldId id="266" r:id="rId35"/>
    <p:sldId id="294" r:id="rId36"/>
    <p:sldId id="295" r:id="rId37"/>
    <p:sldId id="29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885E88B4-FDD6-4CAB-83B7-EB082294DD3F}">
          <p14:sldIdLst>
            <p14:sldId id="256"/>
            <p14:sldId id="257"/>
          </p14:sldIdLst>
        </p14:section>
        <p14:section name="Attempts" id="{A8658FDB-3768-49DE-A1FF-AB10031262EF}">
          <p14:sldIdLst>
            <p14:sldId id="258"/>
            <p14:sldId id="259"/>
            <p14:sldId id="271"/>
            <p14:sldId id="273"/>
            <p14:sldId id="281"/>
            <p14:sldId id="280"/>
            <p14:sldId id="261"/>
          </p14:sldIdLst>
        </p14:section>
        <p14:section name="Failures" id="{B8D04867-C8BE-43CB-B74C-B99D96F8C6A2}">
          <p14:sldIdLst>
            <p14:sldId id="262"/>
            <p14:sldId id="274"/>
            <p14:sldId id="278"/>
            <p14:sldId id="263"/>
            <p14:sldId id="264"/>
            <p14:sldId id="279"/>
            <p14:sldId id="276"/>
            <p14:sldId id="277"/>
          </p14:sldIdLst>
        </p14:section>
        <p14:section name="Cases" id="{637E89EF-73F1-4688-AE27-D9E84E35A349}">
          <p14:sldIdLst>
            <p14:sldId id="265"/>
            <p14:sldId id="267"/>
            <p14:sldId id="268"/>
            <p14:sldId id="269"/>
            <p14:sldId id="284"/>
          </p14:sldIdLst>
        </p14:section>
        <p14:section name="Outro" id="{AB8BB85C-E23D-40D5-BDE5-F9F3B33A4630}">
          <p14:sldIdLst>
            <p14:sldId id="270"/>
          </p14:sldIdLst>
        </p14:section>
        <p14:section name="Mars Backup" id="{19C75ADA-C2FD-4A36-AB5C-737FC786579B}">
          <p14:sldIdLst/>
        </p14:section>
        <p14:section name="Intro" id="{761A6E2D-49BC-4E24-B95E-CA0A81CB3701}">
          <p14:sldIdLst>
            <p14:sldId id="285"/>
            <p14:sldId id="286"/>
          </p14:sldIdLst>
        </p14:section>
        <p14:section name="Tries" id="{95E49522-C446-4166-835E-84084F7EDDA4}">
          <p14:sldIdLst>
            <p14:sldId id="287"/>
            <p14:sldId id="288"/>
            <p14:sldId id="260"/>
            <p14:sldId id="289"/>
            <p14:sldId id="290"/>
          </p14:sldIdLst>
        </p14:section>
        <p14:section name="Fails" id="{37C2154D-7E0D-4DD5-9CFD-685092F6471D}">
          <p14:sldIdLst>
            <p14:sldId id="291"/>
            <p14:sldId id="292"/>
            <p14:sldId id="293"/>
            <p14:sldId id="266"/>
            <p14:sldId id="294"/>
            <p14:sldId id="295"/>
            <p14:sldId id="29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045B10-D7CB-48A0-ADB7-1F91A36BA991}" v="2" dt="2025-08-12T18:36:04.9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64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https://nasa-my.sharepoint.com/personal/edoan_ndc_nasa_gov/Documents/Documents/QD35/Historical%20Data/Historical%20Data.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nasa-my.sharepoint.com/personal/edoan_ndc_nasa_gov/Documents/Documents/QD35/Historical%20Data/Historical%20Data.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1" Type="http://schemas.openxmlformats.org/officeDocument/2006/relationships/oleObject" Target="https://nasa-my.sharepoint.com/personal/edoan_ndc_nasa_gov/Documents/Documents/QD35/Historical%20Data/Historical%20Data.xlsx" TargetMode="External"/></Relationships>
</file>

<file path=ppt/charts/_rels/chart12.xml.rels><?xml version="1.0" encoding="UTF-8" standalone="yes"?>
<Relationships xmlns="http://schemas.openxmlformats.org/package/2006/relationships"><Relationship Id="rId3" Type="http://schemas.openxmlformats.org/officeDocument/2006/relationships/oleObject" Target="https://nasa-my.sharepoint.com/personal/edoan_ndc_nasa_gov/Documents/Documents/QD35/Historical%20Data/Historical%20Data.xlsx" TargetMode="External"/><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oleObject" Target="https://nasa-my.sharepoint.com/personal/edoan_ndc_nasa_gov/Documents/Documents/QD35/Historical%20Data/Historical%20Data.xlsx" TargetMode="External"/><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oleObject" Target="https://nasa-my.sharepoint.com/personal/edoan_ndc_nasa_gov/Documents/Documents/QD35/Historical%20Data/Historical%20Data.xlsx" TargetMode="External"/><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oleObject" Target="https://nasa-my.sharepoint.com/personal/edoan_ndc_nasa_gov/Documents/Documents/QD35/Historical%20Data/Historical%20Data.xlsx" TargetMode="External"/><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image" Target="../media/image18.jfif"/><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https://nasa-my.sharepoint.com/personal/edoan_ndc_nasa_gov/Documents/Documents/QD35/Historical%20Data/Historical%20Data.xlsx" TargetMode="External"/></Relationships>
</file>

<file path=ppt/charts/_rels/chart17.xml.rels><?xml version="1.0" encoding="UTF-8" standalone="yes"?>
<Relationships xmlns="http://schemas.openxmlformats.org/package/2006/relationships"><Relationship Id="rId3" Type="http://schemas.openxmlformats.org/officeDocument/2006/relationships/oleObject" Target="https://nasa-my.sharepoint.com/personal/edoan_ndc_nasa_gov/Documents/Documents/QD35/Historical%20Data/Historical%20Data.xlsx" TargetMode="External"/><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oleObject" Target="https://nasa-my.sharepoint.com/personal/edoan_ndc_nasa_gov/Documents/Documents/QD35/Historical%20Data/Historical%20Data.xlsx" TargetMode="External"/><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oleObject" Target="https://nasa-my.sharepoint.com/personal/edoan_ndc_nasa_gov/Documents/Documents/QD35/Historical%20Data/Historical%20Data.xlsx" TargetMode="External"/><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oleObject" Target="https://nasa-my.sharepoint.com/personal/edoan_ndc_nasa_gov/Documents/Documents/QD35/Historical%20Data/Historical%20Data.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nasa-my.sharepoint.com/personal/edoan_ndc_nasa_gov/Documents/Documents/QD35/Historical%20Data/Historical%20Data.xlsx" TargetMode="External"/><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oleObject" Target="https://nasa-my.sharepoint.com/personal/edoan_ndc_nasa_gov/Documents/Documents/QD35/Historical%20Data/Historical%20Data.xlsx" TargetMode="External"/><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oleObject" Target="https://nasa-my.sharepoint.com/personal/edoan_ndc_nasa_gov/Documents/Documents/QD35/Historical%20Data/Historical%20Data.xlsx" TargetMode="External"/><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3" Type="http://schemas.openxmlformats.org/officeDocument/2006/relationships/oleObject" Target="https://nasa-my.sharepoint.com/personal/edoan_ndc_nasa_gov/Documents/Documents/QD35/Historical%20Data/Historical%20Data.xlsx" TargetMode="External"/><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oleObject" Target="https://nasa-my.sharepoint.com/personal/edoan_ndc_nasa_gov/Documents/Documents/QD35/Historical%20Data/Historical%20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nasa-my.sharepoint.com/personal/edoan_ndc_nasa_gov/Documents/Documents/QD35/Historical%20Data/Historical%20Data.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https://nasa-my.sharepoint.com/personal/edoan_ndc_nasa_gov/Documents/Documents/QD35/Historical%20Data/Historical%20Data.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https://nasa-my.sharepoint.com/personal/edoan_ndc_nasa_gov/Documents/Documents/QD35/Historical%20Data/Historical%20Data.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https://nasa-my.sharepoint.com/personal/edoan_ndc_nasa_gov/Documents/Documents/QD35/Historical%20Data/Historical%20Data.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https://nasa-my.sharepoint.com/personal/edoan_ndc_nasa_gov/Documents/Documents/QD35/Historical%20Data/Historical%20Data.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https://nasa-my.sharepoint.com/personal/edoan_ndc_nasa_gov/Documents/Documents/QD35/Historical%20Data/Historical%20Data.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a:t>Missions by Country</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solidFill>
              <a:schemeClr val="accent1"/>
            </a:solidFill>
            <a:ln>
              <a:solidFill>
                <a:schemeClr val="tx1"/>
              </a:solidFill>
            </a:ln>
          </c:spPr>
          <c:dPt>
            <c:idx val="0"/>
            <c:bubble3D val="0"/>
            <c:spPr>
              <a:solidFill>
                <a:schemeClr val="accent1"/>
              </a:solidFill>
              <a:ln w="19050">
                <a:solidFill>
                  <a:schemeClr val="tx1"/>
                </a:solidFill>
              </a:ln>
              <a:effectLst/>
            </c:spPr>
            <c:extLst xmlns:c16r2="http://schemas.microsoft.com/office/drawing/2015/06/chart">
              <c:ext xmlns:c16="http://schemas.microsoft.com/office/drawing/2014/chart" uri="{C3380CC4-5D6E-409C-BE32-E72D297353CC}">
                <c16:uniqueId val="{00000001-4ECA-43FD-9B2D-A072F13EE345}"/>
              </c:ext>
            </c:extLst>
          </c:dPt>
          <c:dPt>
            <c:idx val="1"/>
            <c:bubble3D val="0"/>
            <c:spPr>
              <a:solidFill>
                <a:schemeClr val="accent2"/>
              </a:solidFill>
              <a:ln w="19050">
                <a:solidFill>
                  <a:schemeClr val="tx1"/>
                </a:solidFill>
              </a:ln>
              <a:effectLst/>
            </c:spPr>
            <c:extLst xmlns:c16r2="http://schemas.microsoft.com/office/drawing/2015/06/chart">
              <c:ext xmlns:c16="http://schemas.microsoft.com/office/drawing/2014/chart" uri="{C3380CC4-5D6E-409C-BE32-E72D297353CC}">
                <c16:uniqueId val="{00000003-4ECA-43FD-9B2D-A072F13EE345}"/>
              </c:ext>
            </c:extLst>
          </c:dPt>
          <c:dPt>
            <c:idx val="2"/>
            <c:bubble3D val="0"/>
            <c:spPr>
              <a:solidFill>
                <a:schemeClr val="accent4"/>
              </a:solidFill>
              <a:ln w="19050">
                <a:solidFill>
                  <a:schemeClr val="tx1"/>
                </a:solidFill>
              </a:ln>
              <a:effectLst/>
            </c:spPr>
            <c:extLst xmlns:c16r2="http://schemas.microsoft.com/office/drawing/2015/06/chart">
              <c:ext xmlns:c16="http://schemas.microsoft.com/office/drawing/2014/chart" uri="{C3380CC4-5D6E-409C-BE32-E72D297353CC}">
                <c16:uniqueId val="{00000005-4ECA-43FD-9B2D-A072F13EE345}"/>
              </c:ext>
            </c:extLst>
          </c:dPt>
          <c:dPt>
            <c:idx val="3"/>
            <c:bubble3D val="0"/>
            <c:spPr>
              <a:solidFill>
                <a:schemeClr val="accent3"/>
              </a:solidFill>
              <a:ln w="19050">
                <a:solidFill>
                  <a:schemeClr val="tx1"/>
                </a:solidFill>
              </a:ln>
              <a:effectLst/>
            </c:spPr>
            <c:extLst xmlns:c16r2="http://schemas.microsoft.com/office/drawing/2015/06/chart">
              <c:ext xmlns:c16="http://schemas.microsoft.com/office/drawing/2014/chart" uri="{C3380CC4-5D6E-409C-BE32-E72D297353CC}">
                <c16:uniqueId val="{00000007-4ECA-43FD-9B2D-A072F13EE345}"/>
              </c:ext>
            </c:extLst>
          </c:dPt>
          <c:dPt>
            <c:idx val="4"/>
            <c:bubble3D val="0"/>
            <c:spPr>
              <a:solidFill>
                <a:schemeClr val="tx2"/>
              </a:solidFill>
              <a:ln w="19050">
                <a:solidFill>
                  <a:schemeClr val="tx1"/>
                </a:solidFill>
              </a:ln>
              <a:effectLst/>
            </c:spPr>
            <c:extLst xmlns:c16r2="http://schemas.microsoft.com/office/drawing/2015/06/chart">
              <c:ext xmlns:c16="http://schemas.microsoft.com/office/drawing/2014/chart" uri="{C3380CC4-5D6E-409C-BE32-E72D297353CC}">
                <c16:uniqueId val="{00000009-4ECA-43FD-9B2D-A072F13EE345}"/>
              </c:ext>
            </c:extLst>
          </c:dPt>
          <c:dLbls>
            <c:dLbl>
              <c:idx val="0"/>
              <c:layout>
                <c:manualLayout>
                  <c:x val="8.4541062801932257E-3"/>
                  <c:y val="1.3770466700518263E-7"/>
                </c:manualLayout>
              </c:layout>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1-4ECA-43FD-9B2D-A072F13EE345}"/>
                </c:ext>
                <c:ext xmlns:c15="http://schemas.microsoft.com/office/drawing/2012/chart" uri="{CE6537A1-D6FC-4f65-9D91-7224C49458BB}">
                  <c15:layout>
                    <c:manualLayout>
                      <c:w val="0.32149092776446425"/>
                      <c:h val="6.991679057791618E-2"/>
                    </c:manualLayout>
                  </c15:layout>
                </c:ext>
              </c:extLst>
            </c:dLbl>
            <c:dLbl>
              <c:idx val="1"/>
              <c:layout>
                <c:manualLayout>
                  <c:x val="-2.4154589371982449E-3"/>
                  <c:y val="1.0493233330368093E-2"/>
                </c:manualLayout>
              </c:layout>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3-4ECA-43FD-9B2D-A072F13EE345}"/>
                </c:ext>
                <c:ext xmlns:c15="http://schemas.microsoft.com/office/drawing/2012/chart" uri="{CE6537A1-D6FC-4f65-9D91-7224C49458BB}">
                  <c15:layout>
                    <c:manualLayout>
                      <c:w val="0.22798889269276124"/>
                      <c:h val="7.291434576925819E-2"/>
                    </c:manualLayout>
                  </c15:layout>
                </c:ext>
              </c:extLst>
            </c:dLbl>
            <c:dLbl>
              <c:idx val="2"/>
              <c:layout>
                <c:manualLayout>
                  <c:x val="0.18695119631785162"/>
                  <c:y val="2.3894651523192634E-2"/>
                </c:manualLayout>
              </c:layout>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5-4ECA-43FD-9B2D-A072F13EE345}"/>
                </c:ext>
                <c:ext xmlns:c15="http://schemas.microsoft.com/office/drawing/2012/chart" uri="{CE6537A1-D6FC-4f65-9D91-7224C49458BB}">
                  <c15:layout>
                    <c:manualLayout>
                      <c:w val="0.21256932557343375"/>
                      <c:h val="6.2421250143557101E-2"/>
                    </c:manualLayout>
                  </c15:layout>
                </c:ext>
              </c:extLst>
            </c:dLbl>
            <c:dLbl>
              <c:idx val="3"/>
              <c:layout>
                <c:manualLayout>
                  <c:x val="6.8328955693425231E-4"/>
                  <c:y val="-2.1570734402248062E-2"/>
                </c:manualLayout>
              </c:layout>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7-4ECA-43FD-9B2D-A072F13EE345}"/>
                </c:ext>
                <c:ext xmlns:c15="http://schemas.microsoft.com/office/drawing/2012/chart" uri="{CE6537A1-D6FC-4f65-9D91-7224C49458BB}">
                  <c15:layout>
                    <c:manualLayout>
                      <c:w val="0.2237791471718209"/>
                      <c:h val="7.641204431115857E-2"/>
                    </c:manualLayout>
                  </c15:layout>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1"/>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ext>
            </c:extLst>
          </c:dLbls>
          <c:cat>
            <c:strRef>
              <c:f>'[Historical Data.xlsx]MoonStats'!$A$2:$A$6</c:f>
              <c:strCache>
                <c:ptCount val="5"/>
                <c:pt idx="0">
                  <c:v>America</c:v>
                </c:pt>
                <c:pt idx="1">
                  <c:v>USSR</c:v>
                </c:pt>
                <c:pt idx="2">
                  <c:v>Russia</c:v>
                </c:pt>
                <c:pt idx="3">
                  <c:v>China</c:v>
                </c:pt>
                <c:pt idx="4">
                  <c:v>Other</c:v>
                </c:pt>
              </c:strCache>
            </c:strRef>
          </c:cat>
          <c:val>
            <c:numRef>
              <c:f>'[Historical Data.xlsx]MoonStats'!$B$2:$B$6</c:f>
              <c:numCache>
                <c:formatCode>General</c:formatCode>
                <c:ptCount val="5"/>
                <c:pt idx="0">
                  <c:v>60</c:v>
                </c:pt>
                <c:pt idx="1">
                  <c:v>53</c:v>
                </c:pt>
                <c:pt idx="2">
                  <c:v>4</c:v>
                </c:pt>
                <c:pt idx="3">
                  <c:v>10</c:v>
                </c:pt>
                <c:pt idx="4">
                  <c:v>15</c:v>
                </c:pt>
              </c:numCache>
            </c:numRef>
          </c:val>
          <c:extLst xmlns:c16r2="http://schemas.microsoft.com/office/drawing/2015/06/chart">
            <c:ext xmlns:c16="http://schemas.microsoft.com/office/drawing/2014/chart" uri="{C3380CC4-5D6E-409C-BE32-E72D297353CC}">
              <c16:uniqueId val="{0000000A-4ECA-43FD-9B2D-A072F13EE345}"/>
            </c:ext>
          </c:extLst>
        </c:ser>
        <c:dLbls>
          <c:showLegendKey val="0"/>
          <c:showVal val="0"/>
          <c:showCatName val="0"/>
          <c:showSerName val="0"/>
          <c:showPercent val="0"/>
          <c:showBubbleSize val="0"/>
          <c:showLeaderLines val="0"/>
        </c:dLbls>
        <c:firstSliceAng val="27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 Failed by Country</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'[Historical Data.xlsx]MoonStats'!$D$1</c:f>
              <c:strCache>
                <c:ptCount val="1"/>
                <c:pt idx="0">
                  <c:v>Rate</c:v>
                </c:pt>
              </c:strCache>
            </c:strRef>
          </c:tx>
          <c:spPr>
            <a:solidFill>
              <a:schemeClr val="accent1"/>
            </a:solidFill>
            <a:ln>
              <a:noFill/>
            </a:ln>
            <a:effectLst/>
          </c:spPr>
          <c:invertIfNegative val="0"/>
          <c:dLbls>
            <c:dLbl>
              <c:idx val="0"/>
              <c:layout>
                <c:manualLayout>
                  <c:x val="2.7777777777777779E-3"/>
                  <c:y val="-4.6281714785651792E-3"/>
                </c:manualLayout>
              </c:layout>
              <c:tx>
                <c:rich>
                  <a:bodyPr/>
                  <a:lstStyle/>
                  <a:p>
                    <a:fld id="{97E4BE24-9FC3-4770-B9FF-4209E97DBA65}" type="VALUE">
                      <a:rPr lang="en-US"/>
                      <a:pPr/>
                      <a:t>[VALUE]</a:t>
                    </a:fld>
                    <a:r>
                      <a:rPr lang="en-US"/>
                      <a:t>, 22/60</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A0A7-4E8F-842A-0C68F144FAE3}"/>
                </c:ext>
                <c:ext xmlns:c15="http://schemas.microsoft.com/office/drawing/2012/chart" uri="{CE6537A1-D6FC-4f65-9D91-7224C49458BB}">
                  <c15:layout>
                    <c:manualLayout>
                      <c:w val="0.21447222222222223"/>
                      <c:h val="0.16949074074074075"/>
                    </c:manualLayout>
                  </c15:layout>
                  <c15:dlblFieldTable/>
                  <c15:showDataLabelsRange val="0"/>
                </c:ext>
              </c:extLst>
            </c:dLbl>
            <c:dLbl>
              <c:idx val="1"/>
              <c:layout>
                <c:manualLayout>
                  <c:x val="-4.2928696412949403E-3"/>
                  <c:y val="1.3889617964421114E-2"/>
                </c:manualLayout>
              </c:layout>
              <c:tx>
                <c:rich>
                  <a:bodyPr/>
                  <a:lstStyle/>
                  <a:p>
                    <a:fld id="{F9BC9D45-416F-422D-B195-DB2F573794EB}" type="VALUE">
                      <a:rPr lang="en-US"/>
                      <a:pPr/>
                      <a:t>[VALUE]</a:t>
                    </a:fld>
                    <a:r>
                      <a:rPr lang="en-US"/>
                      <a:t>, 38/53</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A0A7-4E8F-842A-0C68F144FAE3}"/>
                </c:ext>
                <c:ext xmlns:c15="http://schemas.microsoft.com/office/drawing/2012/chart" uri="{CE6537A1-D6FC-4f65-9D91-7224C49458BB}">
                  <c15:layout>
                    <c:manualLayout>
                      <c:w val="0.23947222222222228"/>
                      <c:h val="0.16949074074074075"/>
                    </c:manualLayout>
                  </c15:layout>
                  <c15:dlblFieldTable/>
                  <c15:showDataLabelsRange val="0"/>
                </c:ext>
              </c:extLst>
            </c:dLbl>
            <c:dLbl>
              <c:idx val="2"/>
              <c:layout>
                <c:manualLayout>
                  <c:x val="-1.0185067526415994E-16"/>
                  <c:y val="3.6453776611256925E-7"/>
                </c:manualLayout>
              </c:layout>
              <c:tx>
                <c:rich>
                  <a:bodyPr/>
                  <a:lstStyle/>
                  <a:p>
                    <a:fld id="{687E8409-8CDF-46E1-9E92-355918CF53B0}" type="VALUE">
                      <a:rPr lang="en-US"/>
                      <a:pPr/>
                      <a:t>[VALUE]</a:t>
                    </a:fld>
                    <a:r>
                      <a:rPr lang="en-US"/>
                      <a:t>, 2/4</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A0A7-4E8F-842A-0C68F144FAE3}"/>
                </c:ext>
                <c:ext xmlns:c15="http://schemas.microsoft.com/office/drawing/2012/chart" uri="{CE6537A1-D6FC-4f65-9D91-7224C49458BB}">
                  <c15:dlblFieldTable/>
                  <c15:showDataLabelsRange val="0"/>
                </c:ext>
              </c:extLst>
            </c:dLbl>
            <c:dLbl>
              <c:idx val="3"/>
              <c:layout>
                <c:manualLayout>
                  <c:x val="5.0925337632079971E-17"/>
                  <c:y val="3.6453776611256925E-7"/>
                </c:manualLayout>
              </c:layout>
              <c:tx>
                <c:rich>
                  <a:bodyPr/>
                  <a:lstStyle/>
                  <a:p>
                    <a:fld id="{2A50A9DA-F9BC-4079-AE56-48A49E4B07EE}" type="VALUE">
                      <a:rPr lang="en-US"/>
                      <a:pPr/>
                      <a:t>[VALUE]</a:t>
                    </a:fld>
                    <a:r>
                      <a:rPr lang="en-US"/>
                      <a:t>, 3/10</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A0A7-4E8F-842A-0C68F144FAE3}"/>
                </c:ext>
                <c:ext xmlns:c15="http://schemas.microsoft.com/office/drawing/2012/chart" uri="{CE6537A1-D6FC-4f65-9D91-7224C49458BB}">
                  <c15:dlblFieldTable/>
                  <c15:showDataLabelsRange val="0"/>
                </c:ext>
              </c:extLst>
            </c:dLbl>
            <c:dLbl>
              <c:idx val="4"/>
              <c:layout>
                <c:manualLayout>
                  <c:x val="-5.5555555555555558E-3"/>
                  <c:y val="7.290755322251385E-7"/>
                </c:manualLayout>
              </c:layout>
              <c:tx>
                <c:rich>
                  <a:bodyPr/>
                  <a:lstStyle/>
                  <a:p>
                    <a:fld id="{825E1953-F278-4AC2-9AB3-202208EA839F}" type="VALUE">
                      <a:rPr lang="en-US"/>
                      <a:pPr/>
                      <a:t>[VALUE]</a:t>
                    </a:fld>
                    <a:r>
                      <a:rPr lang="en-US" dirty="0"/>
                      <a:t>, 6/15</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A0A7-4E8F-842A-0C68F144FAE3}"/>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'[Historical Data.xlsx]MoonStats'!$A$2:$A$6</c:f>
              <c:strCache>
                <c:ptCount val="5"/>
                <c:pt idx="0">
                  <c:v>America</c:v>
                </c:pt>
                <c:pt idx="1">
                  <c:v>USSR</c:v>
                </c:pt>
                <c:pt idx="2">
                  <c:v>Russia</c:v>
                </c:pt>
                <c:pt idx="3">
                  <c:v>China</c:v>
                </c:pt>
                <c:pt idx="4">
                  <c:v>Other</c:v>
                </c:pt>
              </c:strCache>
            </c:strRef>
          </c:cat>
          <c:val>
            <c:numRef>
              <c:f>'[Historical Data.xlsx]MoonStats'!$D$2:$D$6</c:f>
              <c:numCache>
                <c:formatCode>0%</c:formatCode>
                <c:ptCount val="5"/>
                <c:pt idx="0">
                  <c:v>0.38333333333333336</c:v>
                </c:pt>
                <c:pt idx="1">
                  <c:v>0.69811320754716977</c:v>
                </c:pt>
                <c:pt idx="2">
                  <c:v>0.5</c:v>
                </c:pt>
                <c:pt idx="3">
                  <c:v>0.3</c:v>
                </c:pt>
                <c:pt idx="4">
                  <c:v>0.4</c:v>
                </c:pt>
              </c:numCache>
            </c:numRef>
          </c:val>
          <c:extLst xmlns:c16r2="http://schemas.microsoft.com/office/drawing/2015/06/chart">
            <c:ext xmlns:c16="http://schemas.microsoft.com/office/drawing/2014/chart" uri="{C3380CC4-5D6E-409C-BE32-E72D297353CC}">
              <c16:uniqueId val="{00000005-A0A7-4E8F-842A-0C68F144FAE3}"/>
            </c:ext>
          </c:extLst>
        </c:ser>
        <c:dLbls>
          <c:showLegendKey val="0"/>
          <c:showVal val="0"/>
          <c:showCatName val="0"/>
          <c:showSerName val="0"/>
          <c:showPercent val="0"/>
          <c:showBubbleSize val="0"/>
        </c:dLbls>
        <c:gapWidth val="182"/>
        <c:axId val="-884697952"/>
        <c:axId val="-884699040"/>
      </c:barChart>
      <c:catAx>
        <c:axId val="-8846979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4699040"/>
        <c:crosses val="autoZero"/>
        <c:auto val="1"/>
        <c:lblAlgn val="ctr"/>
        <c:lblOffset val="100"/>
        <c:noMultiLvlLbl val="0"/>
      </c:catAx>
      <c:valAx>
        <c:axId val="-884699040"/>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469795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b="0"/>
            </a:pPr>
            <a:r>
              <a:rPr lang="en-US" b="0"/>
              <a:t>Failure Modes</a:t>
            </a:r>
          </a:p>
        </c:rich>
      </c:tx>
      <c:overlay val="0"/>
      <c:spPr>
        <a:noFill/>
        <a:ln>
          <a:noFill/>
        </a:ln>
        <a:effectLst/>
      </c:spPr>
    </c:title>
    <c:autoTitleDeleted val="0"/>
    <c:plotArea>
      <c:layout/>
      <c:pieChart>
        <c:varyColors val="1"/>
        <c:ser>
          <c:idx val="0"/>
          <c:order val="0"/>
          <c:spPr>
            <a:ln>
              <a:solidFill>
                <a:schemeClr val="tx1"/>
              </a:solidFill>
            </a:ln>
          </c:spPr>
          <c:dPt>
            <c:idx val="0"/>
            <c:bubble3D val="0"/>
            <c:spPr>
              <a:solidFill>
                <a:schemeClr val="accent1"/>
              </a:solidFill>
              <a:ln w="19050">
                <a:solidFill>
                  <a:schemeClr val="tx1"/>
                </a:solidFill>
              </a:ln>
              <a:effectLst/>
            </c:spPr>
            <c:extLst xmlns:c16r2="http://schemas.microsoft.com/office/drawing/2015/06/chart">
              <c:ext xmlns:c16="http://schemas.microsoft.com/office/drawing/2014/chart" uri="{C3380CC4-5D6E-409C-BE32-E72D297353CC}">
                <c16:uniqueId val="{00000001-F13B-4587-9F46-E14CA54E7B32}"/>
              </c:ext>
            </c:extLst>
          </c:dPt>
          <c:dPt>
            <c:idx val="1"/>
            <c:bubble3D val="0"/>
            <c:spPr>
              <a:solidFill>
                <a:schemeClr val="accent2"/>
              </a:solidFill>
              <a:ln w="19050">
                <a:solidFill>
                  <a:schemeClr val="tx1"/>
                </a:solidFill>
              </a:ln>
              <a:effectLst/>
            </c:spPr>
            <c:extLst xmlns:c16r2="http://schemas.microsoft.com/office/drawing/2015/06/chart">
              <c:ext xmlns:c16="http://schemas.microsoft.com/office/drawing/2014/chart" uri="{C3380CC4-5D6E-409C-BE32-E72D297353CC}">
                <c16:uniqueId val="{00000003-F13B-4587-9F46-E14CA54E7B32}"/>
              </c:ext>
            </c:extLst>
          </c:dPt>
          <c:dPt>
            <c:idx val="2"/>
            <c:bubble3D val="0"/>
            <c:spPr>
              <a:solidFill>
                <a:schemeClr val="accent3"/>
              </a:solidFill>
              <a:ln w="19050">
                <a:solidFill>
                  <a:schemeClr val="tx1"/>
                </a:solidFill>
              </a:ln>
              <a:effectLst/>
            </c:spPr>
            <c:extLst xmlns:c16r2="http://schemas.microsoft.com/office/drawing/2015/06/chart">
              <c:ext xmlns:c16="http://schemas.microsoft.com/office/drawing/2014/chart" uri="{C3380CC4-5D6E-409C-BE32-E72D297353CC}">
                <c16:uniqueId val="{00000005-F13B-4587-9F46-E14CA54E7B32}"/>
              </c:ext>
            </c:extLst>
          </c:dPt>
          <c:dPt>
            <c:idx val="3"/>
            <c:bubble3D val="0"/>
            <c:spPr>
              <a:solidFill>
                <a:schemeClr val="accent4"/>
              </a:solidFill>
              <a:ln w="19050">
                <a:solidFill>
                  <a:schemeClr val="tx1"/>
                </a:solidFill>
              </a:ln>
              <a:effectLst/>
            </c:spPr>
            <c:extLst xmlns:c16r2="http://schemas.microsoft.com/office/drawing/2015/06/chart">
              <c:ext xmlns:c16="http://schemas.microsoft.com/office/drawing/2014/chart" uri="{C3380CC4-5D6E-409C-BE32-E72D297353CC}">
                <c16:uniqueId val="{00000007-F13B-4587-9F46-E14CA54E7B32}"/>
              </c:ext>
            </c:extLst>
          </c:dPt>
          <c:dPt>
            <c:idx val="5"/>
            <c:bubble3D val="0"/>
            <c:spPr>
              <a:solidFill>
                <a:schemeClr val="accent5"/>
              </a:solidFill>
              <a:ln w="19050">
                <a:solidFill>
                  <a:schemeClr val="tx1"/>
                </a:solidFill>
              </a:ln>
              <a:effectLst/>
            </c:spPr>
            <c:extLst xmlns:c16r2="http://schemas.microsoft.com/office/drawing/2015/06/chart">
              <c:ext xmlns:c16="http://schemas.microsoft.com/office/drawing/2014/chart" uri="{C3380CC4-5D6E-409C-BE32-E72D297353CC}">
                <c16:uniqueId val="{00000009-F13B-4587-9F46-E14CA54E7B32}"/>
              </c:ext>
            </c:extLst>
          </c:dPt>
          <c:dLbls>
            <c:dLbl>
              <c:idx val="1"/>
              <c:layout>
                <c:manualLayout>
                  <c:x val="-1.1628314592867844E-2"/>
                  <c:y val="8.0142245122943739E-3"/>
                </c:manualLayout>
              </c:layout>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3-F13B-4587-9F46-E14CA54E7B32}"/>
                </c:ext>
                <c:ext xmlns:c15="http://schemas.microsoft.com/office/drawing/2012/chart" uri="{CE6537A1-D6FC-4f65-9D91-7224C49458BB}">
                  <c15:layout>
                    <c:manualLayout>
                      <c:w val="0.25391255507426164"/>
                      <c:h val="7.6428987765581616E-2"/>
                    </c:manualLayout>
                  </c15:layout>
                </c:ext>
              </c:extLst>
            </c:dLbl>
            <c:dLbl>
              <c:idx val="3"/>
              <c:layout>
                <c:manualLayout>
                  <c:x val="9.9671921949810675E-3"/>
                  <c:y val="-2.6714081707648243E-3"/>
                </c:manualLayout>
              </c:layout>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7-F13B-4587-9F46-E14CA54E7B32}"/>
                </c:ext>
                <c:ext xmlns:c15="http://schemas.microsoft.com/office/drawing/2012/chart" uri="{CE6537A1-D6FC-4f65-9D91-7224C49458BB}">
                  <c15:layout>
                    <c:manualLayout>
                      <c:w val="0.21525671499197133"/>
                      <c:h val="7.6428987765581616E-2"/>
                    </c:manualLayout>
                  </c15:layout>
                </c:ext>
              </c:extLst>
            </c:dLbl>
            <c:spPr>
              <a:solidFill>
                <a:sysClr val="window" lastClr="FFFFFF"/>
              </a:solidFill>
              <a:ln>
                <a:solidFill>
                  <a:sysClr val="windowText" lastClr="000000">
                    <a:lumMod val="65000"/>
                    <a:lumOff val="35000"/>
                  </a:sysClr>
                </a:solidFill>
              </a:ln>
              <a:effectLst/>
            </c:spPr>
            <c:dLblPos val="outEnd"/>
            <c:showLegendKey val="0"/>
            <c:showVal val="1"/>
            <c:showCatName val="1"/>
            <c:showSerName val="0"/>
            <c:showPercent val="1"/>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wedgeRectCallout">
                    <a:avLst/>
                  </a:prstGeom>
                </c15:spPr>
              </c:ext>
            </c:extLst>
          </c:dLbls>
          <c:cat>
            <c:strRef>
              <c:f>'[Historical Data.xlsx]MoonStats'!$M$8:$M$13</c:f>
              <c:strCache>
                <c:ptCount val="6"/>
                <c:pt idx="0">
                  <c:v>GNC</c:v>
                </c:pt>
                <c:pt idx="1">
                  <c:v>Communication</c:v>
                </c:pt>
                <c:pt idx="2">
                  <c:v>Power</c:v>
                </c:pt>
                <c:pt idx="3">
                  <c:v>Mechanical</c:v>
                </c:pt>
                <c:pt idx="5">
                  <c:v>Propulsion</c:v>
                </c:pt>
              </c:strCache>
            </c:strRef>
          </c:cat>
          <c:val>
            <c:numRef>
              <c:f>'[Historical Data.xlsx]MoonStats'!$N$8:$N$13</c:f>
              <c:numCache>
                <c:formatCode>General</c:formatCode>
                <c:ptCount val="6"/>
                <c:pt idx="0">
                  <c:v>17</c:v>
                </c:pt>
                <c:pt idx="1">
                  <c:v>7</c:v>
                </c:pt>
                <c:pt idx="2">
                  <c:v>4</c:v>
                </c:pt>
                <c:pt idx="3">
                  <c:v>5</c:v>
                </c:pt>
                <c:pt idx="5">
                  <c:v>7</c:v>
                </c:pt>
              </c:numCache>
            </c:numRef>
          </c:val>
          <c:extLst xmlns:c16r2="http://schemas.microsoft.com/office/drawing/2015/06/chart">
            <c:ext xmlns:c16="http://schemas.microsoft.com/office/drawing/2014/chart" uri="{C3380CC4-5D6E-409C-BE32-E72D297353CC}">
              <c16:uniqueId val="{0000000A-F13B-4587-9F46-E14CA54E7B32}"/>
            </c:ext>
          </c:extLst>
        </c:ser>
        <c:dLbls>
          <c:dLblPos val="outEnd"/>
          <c:showLegendKey val="0"/>
          <c:showVal val="0"/>
          <c:showCatName val="0"/>
          <c:showSerName val="0"/>
          <c:showPercent val="0"/>
          <c:showBubbleSize val="0"/>
          <c:showLeaderLines val="0"/>
        </c:dLbls>
        <c:firstSliceAng val="270"/>
      </c:pieChart>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bg1"/>
      </a:solidFill>
      <a:round/>
    </a:ln>
    <a:effectLst/>
  </c:spPr>
  <c:txPr>
    <a:bodyPr/>
    <a:lstStyle/>
    <a:p>
      <a:pPr>
        <a:defRPr sz="14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Failure Modes by Phase</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'[Historical Data.xlsx]MoonStats'!$AP$2</c:f>
              <c:strCache>
                <c:ptCount val="1"/>
                <c:pt idx="0">
                  <c:v>Communication</c:v>
                </c:pt>
              </c:strCache>
            </c:strRef>
          </c:tx>
          <c:spPr>
            <a:solidFill>
              <a:schemeClr val="accent2"/>
            </a:solidFill>
            <a:ln>
              <a:noFill/>
            </a:ln>
            <a:effectLst/>
            <a:sp3d/>
          </c:spPr>
          <c:invertIfNegative val="0"/>
          <c:cat>
            <c:numRef>
              <c:f>'[Historical Data.xlsx]MoonStats'!$AQ$1:$AV$1</c:f>
              <c:numCache>
                <c:formatCode>General</c:formatCode>
                <c:ptCount val="6"/>
                <c:pt idx="0">
                  <c:v>0</c:v>
                </c:pt>
                <c:pt idx="1">
                  <c:v>1</c:v>
                </c:pt>
                <c:pt idx="2">
                  <c:v>2</c:v>
                </c:pt>
                <c:pt idx="3">
                  <c:v>3</c:v>
                </c:pt>
                <c:pt idx="4">
                  <c:v>4</c:v>
                </c:pt>
                <c:pt idx="5">
                  <c:v>5</c:v>
                </c:pt>
              </c:numCache>
            </c:numRef>
          </c:cat>
          <c:val>
            <c:numRef>
              <c:f>'[Historical Data.xlsx]MoonStats'!$AQ$2:$AV$2</c:f>
              <c:numCache>
                <c:formatCode>General</c:formatCode>
                <c:ptCount val="6"/>
                <c:pt idx="0">
                  <c:v>2</c:v>
                </c:pt>
                <c:pt idx="1">
                  <c:v>3</c:v>
                </c:pt>
                <c:pt idx="2">
                  <c:v>0</c:v>
                </c:pt>
                <c:pt idx="3">
                  <c:v>2</c:v>
                </c:pt>
                <c:pt idx="4">
                  <c:v>0</c:v>
                </c:pt>
                <c:pt idx="5">
                  <c:v>0</c:v>
                </c:pt>
              </c:numCache>
            </c:numRef>
          </c:val>
          <c:extLst xmlns:c16r2="http://schemas.microsoft.com/office/drawing/2015/06/chart">
            <c:ext xmlns:c16="http://schemas.microsoft.com/office/drawing/2014/chart" uri="{C3380CC4-5D6E-409C-BE32-E72D297353CC}">
              <c16:uniqueId val="{00000000-9DAC-43F3-8A41-D6CF021B4075}"/>
            </c:ext>
          </c:extLst>
        </c:ser>
        <c:ser>
          <c:idx val="1"/>
          <c:order val="1"/>
          <c:tx>
            <c:strRef>
              <c:f>'[Historical Data.xlsx]MoonStats'!$AP$3</c:f>
              <c:strCache>
                <c:ptCount val="1"/>
                <c:pt idx="0">
                  <c:v>EPS</c:v>
                </c:pt>
              </c:strCache>
            </c:strRef>
          </c:tx>
          <c:spPr>
            <a:solidFill>
              <a:schemeClr val="accent3"/>
            </a:solidFill>
            <a:ln>
              <a:noFill/>
            </a:ln>
            <a:effectLst/>
            <a:sp3d/>
          </c:spPr>
          <c:invertIfNegative val="0"/>
          <c:cat>
            <c:numRef>
              <c:f>'[Historical Data.xlsx]MoonStats'!$AQ$1:$AV$1</c:f>
              <c:numCache>
                <c:formatCode>General</c:formatCode>
                <c:ptCount val="6"/>
                <c:pt idx="0">
                  <c:v>0</c:v>
                </c:pt>
                <c:pt idx="1">
                  <c:v>1</c:v>
                </c:pt>
                <c:pt idx="2">
                  <c:v>2</c:v>
                </c:pt>
                <c:pt idx="3">
                  <c:v>3</c:v>
                </c:pt>
                <c:pt idx="4">
                  <c:v>4</c:v>
                </c:pt>
                <c:pt idx="5">
                  <c:v>5</c:v>
                </c:pt>
              </c:numCache>
            </c:numRef>
          </c:cat>
          <c:val>
            <c:numRef>
              <c:f>'[Historical Data.xlsx]MoonStats'!$AQ$3:$AV$3</c:f>
              <c:numCache>
                <c:formatCode>General</c:formatCode>
                <c:ptCount val="6"/>
                <c:pt idx="0">
                  <c:v>2</c:v>
                </c:pt>
                <c:pt idx="1">
                  <c:v>0</c:v>
                </c:pt>
                <c:pt idx="2">
                  <c:v>2</c:v>
                </c:pt>
                <c:pt idx="3">
                  <c:v>0</c:v>
                </c:pt>
                <c:pt idx="4">
                  <c:v>0</c:v>
                </c:pt>
                <c:pt idx="5">
                  <c:v>0</c:v>
                </c:pt>
              </c:numCache>
            </c:numRef>
          </c:val>
          <c:extLst xmlns:c16r2="http://schemas.microsoft.com/office/drawing/2015/06/chart">
            <c:ext xmlns:c16="http://schemas.microsoft.com/office/drawing/2014/chart" uri="{C3380CC4-5D6E-409C-BE32-E72D297353CC}">
              <c16:uniqueId val="{00000001-9DAC-43F3-8A41-D6CF021B4075}"/>
            </c:ext>
          </c:extLst>
        </c:ser>
        <c:ser>
          <c:idx val="2"/>
          <c:order val="2"/>
          <c:tx>
            <c:strRef>
              <c:f>'[Historical Data.xlsx]MoonStats'!$AP$4</c:f>
              <c:strCache>
                <c:ptCount val="1"/>
                <c:pt idx="0">
                  <c:v>GNC</c:v>
                </c:pt>
              </c:strCache>
            </c:strRef>
          </c:tx>
          <c:spPr>
            <a:solidFill>
              <a:schemeClr val="accent1"/>
            </a:solidFill>
            <a:ln>
              <a:noFill/>
            </a:ln>
            <a:effectLst/>
            <a:sp3d/>
          </c:spPr>
          <c:invertIfNegative val="0"/>
          <c:cat>
            <c:numRef>
              <c:f>'[Historical Data.xlsx]MoonStats'!$AQ$1:$AV$1</c:f>
              <c:numCache>
                <c:formatCode>General</c:formatCode>
                <c:ptCount val="6"/>
                <c:pt idx="0">
                  <c:v>0</c:v>
                </c:pt>
                <c:pt idx="1">
                  <c:v>1</c:v>
                </c:pt>
                <c:pt idx="2">
                  <c:v>2</c:v>
                </c:pt>
                <c:pt idx="3">
                  <c:v>3</c:v>
                </c:pt>
                <c:pt idx="4">
                  <c:v>4</c:v>
                </c:pt>
                <c:pt idx="5">
                  <c:v>5</c:v>
                </c:pt>
              </c:numCache>
            </c:numRef>
          </c:cat>
          <c:val>
            <c:numRef>
              <c:f>'[Historical Data.xlsx]MoonStats'!$AQ$4:$AV$4</c:f>
              <c:numCache>
                <c:formatCode>General</c:formatCode>
                <c:ptCount val="6"/>
                <c:pt idx="0">
                  <c:v>2</c:v>
                </c:pt>
                <c:pt idx="1">
                  <c:v>5</c:v>
                </c:pt>
                <c:pt idx="2">
                  <c:v>0</c:v>
                </c:pt>
                <c:pt idx="3">
                  <c:v>9</c:v>
                </c:pt>
                <c:pt idx="4">
                  <c:v>1</c:v>
                </c:pt>
                <c:pt idx="5">
                  <c:v>0</c:v>
                </c:pt>
              </c:numCache>
            </c:numRef>
          </c:val>
          <c:extLst xmlns:c16r2="http://schemas.microsoft.com/office/drawing/2015/06/chart">
            <c:ext xmlns:c16="http://schemas.microsoft.com/office/drawing/2014/chart" uri="{C3380CC4-5D6E-409C-BE32-E72D297353CC}">
              <c16:uniqueId val="{00000002-9DAC-43F3-8A41-D6CF021B4075}"/>
            </c:ext>
          </c:extLst>
        </c:ser>
        <c:ser>
          <c:idx val="4"/>
          <c:order val="4"/>
          <c:tx>
            <c:strRef>
              <c:f>'[Historical Data.xlsx]MoonStats'!$AP$6</c:f>
              <c:strCache>
                <c:ptCount val="1"/>
                <c:pt idx="0">
                  <c:v>MECH</c:v>
                </c:pt>
              </c:strCache>
            </c:strRef>
          </c:tx>
          <c:spPr>
            <a:solidFill>
              <a:schemeClr val="accent4"/>
            </a:solidFill>
            <a:ln>
              <a:noFill/>
            </a:ln>
            <a:effectLst/>
            <a:sp3d/>
          </c:spPr>
          <c:invertIfNegative val="0"/>
          <c:cat>
            <c:numRef>
              <c:f>'[Historical Data.xlsx]MoonStats'!$AQ$1:$AV$1</c:f>
              <c:numCache>
                <c:formatCode>General</c:formatCode>
                <c:ptCount val="6"/>
                <c:pt idx="0">
                  <c:v>0</c:v>
                </c:pt>
                <c:pt idx="1">
                  <c:v>1</c:v>
                </c:pt>
                <c:pt idx="2">
                  <c:v>2</c:v>
                </c:pt>
                <c:pt idx="3">
                  <c:v>3</c:v>
                </c:pt>
                <c:pt idx="4">
                  <c:v>4</c:v>
                </c:pt>
                <c:pt idx="5">
                  <c:v>5</c:v>
                </c:pt>
              </c:numCache>
            </c:numRef>
          </c:cat>
          <c:val>
            <c:numRef>
              <c:f>'[Historical Data.xlsx]MoonStats'!$AQ$6:$AV$6</c:f>
              <c:numCache>
                <c:formatCode>General</c:formatCode>
                <c:ptCount val="6"/>
                <c:pt idx="0">
                  <c:v>1</c:v>
                </c:pt>
                <c:pt idx="1">
                  <c:v>2</c:v>
                </c:pt>
                <c:pt idx="2">
                  <c:v>0</c:v>
                </c:pt>
                <c:pt idx="3">
                  <c:v>1</c:v>
                </c:pt>
                <c:pt idx="4">
                  <c:v>1</c:v>
                </c:pt>
                <c:pt idx="5">
                  <c:v>0</c:v>
                </c:pt>
              </c:numCache>
            </c:numRef>
          </c:val>
          <c:extLst xmlns:c16r2="http://schemas.microsoft.com/office/drawing/2015/06/chart">
            <c:ext xmlns:c16="http://schemas.microsoft.com/office/drawing/2014/chart" uri="{C3380CC4-5D6E-409C-BE32-E72D297353CC}">
              <c16:uniqueId val="{00000003-9DAC-43F3-8A41-D6CF021B4075}"/>
            </c:ext>
          </c:extLst>
        </c:ser>
        <c:ser>
          <c:idx val="5"/>
          <c:order val="5"/>
          <c:tx>
            <c:strRef>
              <c:f>'[Historical Data.xlsx]MoonStats'!$AP$7</c:f>
              <c:strCache>
                <c:ptCount val="1"/>
                <c:pt idx="0">
                  <c:v>Propulsion</c:v>
                </c:pt>
              </c:strCache>
            </c:strRef>
          </c:tx>
          <c:spPr>
            <a:solidFill>
              <a:schemeClr val="accent5"/>
            </a:solidFill>
            <a:ln>
              <a:noFill/>
            </a:ln>
            <a:effectLst/>
            <a:sp3d/>
          </c:spPr>
          <c:invertIfNegative val="0"/>
          <c:cat>
            <c:numRef>
              <c:f>'[Historical Data.xlsx]MoonStats'!$AQ$1:$AV$1</c:f>
              <c:numCache>
                <c:formatCode>General</c:formatCode>
                <c:ptCount val="6"/>
                <c:pt idx="0">
                  <c:v>0</c:v>
                </c:pt>
                <c:pt idx="1">
                  <c:v>1</c:v>
                </c:pt>
                <c:pt idx="2">
                  <c:v>2</c:v>
                </c:pt>
                <c:pt idx="3">
                  <c:v>3</c:v>
                </c:pt>
                <c:pt idx="4">
                  <c:v>4</c:v>
                </c:pt>
                <c:pt idx="5">
                  <c:v>5</c:v>
                </c:pt>
              </c:numCache>
            </c:numRef>
          </c:cat>
          <c:val>
            <c:numRef>
              <c:f>'[Historical Data.xlsx]MoonStats'!$AQ$7:$AV$7</c:f>
              <c:numCache>
                <c:formatCode>General</c:formatCode>
                <c:ptCount val="6"/>
                <c:pt idx="0">
                  <c:v>1</c:v>
                </c:pt>
                <c:pt idx="1">
                  <c:v>4</c:v>
                </c:pt>
                <c:pt idx="2">
                  <c:v>1</c:v>
                </c:pt>
                <c:pt idx="3">
                  <c:v>1</c:v>
                </c:pt>
                <c:pt idx="4">
                  <c:v>0</c:v>
                </c:pt>
                <c:pt idx="5">
                  <c:v>0</c:v>
                </c:pt>
              </c:numCache>
            </c:numRef>
          </c:val>
          <c:extLst xmlns:c16r2="http://schemas.microsoft.com/office/drawing/2015/06/chart">
            <c:ext xmlns:c16="http://schemas.microsoft.com/office/drawing/2014/chart" uri="{C3380CC4-5D6E-409C-BE32-E72D297353CC}">
              <c16:uniqueId val="{00000004-9DAC-43F3-8A41-D6CF021B4075}"/>
            </c:ext>
          </c:extLst>
        </c:ser>
        <c:dLbls>
          <c:showLegendKey val="0"/>
          <c:showVal val="0"/>
          <c:showCatName val="0"/>
          <c:showSerName val="0"/>
          <c:showPercent val="0"/>
          <c:showBubbleSize val="0"/>
        </c:dLbls>
        <c:gapWidth val="150"/>
        <c:shape val="box"/>
        <c:axId val="-884698496"/>
        <c:axId val="-884695776"/>
        <c:axId val="-887297168"/>
        <c:extLst xmlns:c16r2="http://schemas.microsoft.com/office/drawing/2015/06/chart">
          <c:ext xmlns:c15="http://schemas.microsoft.com/office/drawing/2012/chart" uri="{02D57815-91ED-43cb-92C2-25804820EDAC}">
            <c15:filteredBarSeries>
              <c15:ser>
                <c:idx val="3"/>
                <c:order val="3"/>
                <c:tx>
                  <c:strRef>
                    <c:extLst xmlns:c16r2="http://schemas.microsoft.com/office/drawing/2015/06/chart">
                      <c:ext uri="{02D57815-91ED-43cb-92C2-25804820EDAC}">
                        <c15:formulaRef>
                          <c15:sqref>'[Historical Data.xlsx]MoonStats'!$AP$5</c15:sqref>
                        </c15:formulaRef>
                      </c:ext>
                    </c:extLst>
                    <c:strCache>
                      <c:ptCount val="1"/>
                      <c:pt idx="0">
                        <c:v>Launch</c:v>
                      </c:pt>
                    </c:strCache>
                  </c:strRef>
                </c:tx>
                <c:spPr>
                  <a:solidFill>
                    <a:schemeClr val="accent4"/>
                  </a:solidFill>
                  <a:ln>
                    <a:noFill/>
                  </a:ln>
                  <a:effectLst/>
                  <a:sp3d/>
                </c:spPr>
                <c:invertIfNegative val="0"/>
                <c:cat>
                  <c:numRef>
                    <c:extLst xmlns:c16r2="http://schemas.microsoft.com/office/drawing/2015/06/chart">
                      <c:ext uri="{02D57815-91ED-43cb-92C2-25804820EDAC}">
                        <c15:formulaRef>
                          <c15:sqref>'[Historical Data.xlsx]MoonStats'!$AQ$1:$AV$1</c15:sqref>
                        </c15:formulaRef>
                      </c:ext>
                    </c:extLst>
                    <c:numCache>
                      <c:formatCode>General</c:formatCode>
                      <c:ptCount val="6"/>
                      <c:pt idx="0">
                        <c:v>0</c:v>
                      </c:pt>
                      <c:pt idx="1">
                        <c:v>1</c:v>
                      </c:pt>
                      <c:pt idx="2">
                        <c:v>2</c:v>
                      </c:pt>
                      <c:pt idx="3">
                        <c:v>3</c:v>
                      </c:pt>
                      <c:pt idx="4">
                        <c:v>4</c:v>
                      </c:pt>
                      <c:pt idx="5">
                        <c:v>5</c:v>
                      </c:pt>
                    </c:numCache>
                  </c:numRef>
                </c:cat>
                <c:val>
                  <c:numRef>
                    <c:extLst xmlns:c16r2="http://schemas.microsoft.com/office/drawing/2015/06/chart">
                      <c:ext uri="{02D57815-91ED-43cb-92C2-25804820EDAC}">
                        <c15:formulaRef>
                          <c15:sqref>'[Historical Data.xlsx]MoonStats'!$AQ$5:$AV$5</c15:sqref>
                        </c15:formulaRef>
                      </c:ext>
                    </c:extLst>
                    <c:numCache>
                      <c:formatCode>General</c:formatCode>
                      <c:ptCount val="6"/>
                      <c:pt idx="0">
                        <c:v>29</c:v>
                      </c:pt>
                      <c:pt idx="1">
                        <c:v>1</c:v>
                      </c:pt>
                      <c:pt idx="2">
                        <c:v>0</c:v>
                      </c:pt>
                      <c:pt idx="3">
                        <c:v>0</c:v>
                      </c:pt>
                      <c:pt idx="4">
                        <c:v>0</c:v>
                      </c:pt>
                      <c:pt idx="5">
                        <c:v>0</c:v>
                      </c:pt>
                    </c:numCache>
                  </c:numRef>
                </c:val>
                <c:extLst xmlns:c16r2="http://schemas.microsoft.com/office/drawing/2015/06/chart">
                  <c:ext xmlns:c16="http://schemas.microsoft.com/office/drawing/2014/chart" uri="{C3380CC4-5D6E-409C-BE32-E72D297353CC}">
                    <c16:uniqueId val="{00000005-9DAC-43F3-8A41-D6CF021B4075}"/>
                  </c:ext>
                </c:extLst>
              </c15:ser>
            </c15:filteredBarSeries>
          </c:ext>
        </c:extLst>
      </c:bar3DChart>
      <c:catAx>
        <c:axId val="-884698496"/>
        <c:scaling>
          <c:orientation val="minMax"/>
        </c:scaling>
        <c:delete val="1"/>
        <c:axPos val="b"/>
        <c:numFmt formatCode="General" sourceLinked="1"/>
        <c:majorTickMark val="none"/>
        <c:minorTickMark val="none"/>
        <c:tickLblPos val="nextTo"/>
        <c:crossAx val="-884695776"/>
        <c:crosses val="autoZero"/>
        <c:auto val="1"/>
        <c:lblAlgn val="ctr"/>
        <c:lblOffset val="100"/>
        <c:noMultiLvlLbl val="0"/>
      </c:catAx>
      <c:valAx>
        <c:axId val="-884695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4698496"/>
        <c:crosses val="autoZero"/>
        <c:crossBetween val="between"/>
      </c:valAx>
      <c:serAx>
        <c:axId val="-887297168"/>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4695776"/>
        <c:crosses val="autoZero"/>
        <c:tickLblSkip val="1"/>
      </c:ser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Missions By Country</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'[Historical Data.xlsx]MarStats'!$B$1</c:f>
              <c:strCache>
                <c:ptCount val="1"/>
                <c:pt idx="0">
                  <c:v>Missions</c:v>
                </c:pt>
              </c:strCache>
            </c:strRef>
          </c:tx>
          <c:spPr>
            <a:ln>
              <a:solidFill>
                <a:schemeClr val="tx1"/>
              </a:solidFill>
            </a:ln>
          </c:spPr>
          <c:dPt>
            <c:idx val="0"/>
            <c:bubble3D val="0"/>
            <c:spPr>
              <a:solidFill>
                <a:schemeClr val="accent1"/>
              </a:solidFill>
              <a:ln w="19050">
                <a:solidFill>
                  <a:schemeClr val="tx1"/>
                </a:solidFill>
              </a:ln>
              <a:effectLst/>
            </c:spPr>
            <c:extLst xmlns:c16r2="http://schemas.microsoft.com/office/drawing/2015/06/chart">
              <c:ext xmlns:c16="http://schemas.microsoft.com/office/drawing/2014/chart" uri="{C3380CC4-5D6E-409C-BE32-E72D297353CC}">
                <c16:uniqueId val="{00000001-2792-4473-B1DA-CCE319786F3C}"/>
              </c:ext>
            </c:extLst>
          </c:dPt>
          <c:dPt>
            <c:idx val="1"/>
            <c:bubble3D val="0"/>
            <c:spPr>
              <a:solidFill>
                <a:schemeClr val="accent2"/>
              </a:solidFill>
              <a:ln w="19050">
                <a:solidFill>
                  <a:schemeClr val="tx1"/>
                </a:solidFill>
              </a:ln>
              <a:effectLst/>
            </c:spPr>
            <c:extLst xmlns:c16r2="http://schemas.microsoft.com/office/drawing/2015/06/chart">
              <c:ext xmlns:c16="http://schemas.microsoft.com/office/drawing/2014/chart" uri="{C3380CC4-5D6E-409C-BE32-E72D297353CC}">
                <c16:uniqueId val="{00000003-2792-4473-B1DA-CCE319786F3C}"/>
              </c:ext>
            </c:extLst>
          </c:dPt>
          <c:dPt>
            <c:idx val="2"/>
            <c:bubble3D val="0"/>
            <c:spPr>
              <a:solidFill>
                <a:schemeClr val="accent4"/>
              </a:solidFill>
              <a:ln w="19050">
                <a:solidFill>
                  <a:schemeClr val="tx1"/>
                </a:solidFill>
              </a:ln>
              <a:effectLst/>
            </c:spPr>
            <c:extLst xmlns:c16r2="http://schemas.microsoft.com/office/drawing/2015/06/chart">
              <c:ext xmlns:c16="http://schemas.microsoft.com/office/drawing/2014/chart" uri="{C3380CC4-5D6E-409C-BE32-E72D297353CC}">
                <c16:uniqueId val="{00000005-2792-4473-B1DA-CCE319786F3C}"/>
              </c:ext>
            </c:extLst>
          </c:dPt>
          <c:dPt>
            <c:idx val="3"/>
            <c:bubble3D val="0"/>
            <c:spPr>
              <a:solidFill>
                <a:schemeClr val="accent6"/>
              </a:solidFill>
              <a:ln w="19050">
                <a:solidFill>
                  <a:schemeClr val="tx1"/>
                </a:solidFill>
              </a:ln>
              <a:effectLst/>
            </c:spPr>
            <c:extLst xmlns:c16r2="http://schemas.microsoft.com/office/drawing/2015/06/chart">
              <c:ext xmlns:c16="http://schemas.microsoft.com/office/drawing/2014/chart" uri="{C3380CC4-5D6E-409C-BE32-E72D297353CC}">
                <c16:uniqueId val="{00000007-2792-4473-B1DA-CCE319786F3C}"/>
              </c:ext>
            </c:extLst>
          </c:dPt>
          <c:dLbls>
            <c:dLbl>
              <c:idx val="0"/>
              <c:layout>
                <c:manualLayout>
                  <c:x val="-1.2077294685991224E-3"/>
                  <c:y val="0.22191136829109001"/>
                </c:manualLayout>
              </c:layout>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1-2792-4473-B1DA-CCE319786F3C}"/>
                </c:ext>
                <c:ext xmlns:c15="http://schemas.microsoft.com/office/drawing/2012/chart" uri="{CE6537A1-D6FC-4f65-9D91-7224C49458BB}">
                  <c15:layout>
                    <c:manualLayout>
                      <c:w val="0.27917874396135267"/>
                      <c:h val="7.4692721248820801E-2"/>
                    </c:manualLayout>
                  </c15:layout>
                </c:ext>
              </c:extLst>
            </c:dLbl>
            <c:dLbl>
              <c:idx val="1"/>
              <c:layout>
                <c:manualLayout>
                  <c:x val="1.2076343717904827E-3"/>
                  <c:y val="0.2819578432321791"/>
                </c:manualLayout>
              </c:layout>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3-2792-4473-B1DA-CCE319786F3C}"/>
                </c:ext>
                <c:ext xmlns:c15="http://schemas.microsoft.com/office/drawing/2012/chart" uri="{CE6537A1-D6FC-4f65-9D91-7224C49458BB}">
                  <c15:layout>
                    <c:manualLayout>
                      <c:w val="0.29467400814028677"/>
                      <c:h val="4.8585513542137547E-2"/>
                    </c:manualLayout>
                  </c15:layout>
                </c:ext>
              </c:extLst>
            </c:dLbl>
            <c:dLbl>
              <c:idx val="3"/>
              <c:layout>
                <c:manualLayout>
                  <c:x val="8.3333333333333232E-2"/>
                  <c:y val="0"/>
                </c:manualLayout>
              </c:layout>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7-2792-4473-B1DA-CCE319786F3C}"/>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showLeaderLines val="0"/>
            <c:extLst xmlns:c16r2="http://schemas.microsoft.com/office/drawing/2015/06/chart">
              <c:ext xmlns:c15="http://schemas.microsoft.com/office/drawing/2012/chart" uri="{CE6537A1-D6FC-4f65-9D91-7224C49458BB}"/>
            </c:extLst>
          </c:dLbls>
          <c:cat>
            <c:strRef>
              <c:f>'[Historical Data.xlsx]MarStats'!$A$2:$A$5</c:f>
              <c:strCache>
                <c:ptCount val="4"/>
                <c:pt idx="0">
                  <c:v>America</c:v>
                </c:pt>
                <c:pt idx="1">
                  <c:v>USSR</c:v>
                </c:pt>
                <c:pt idx="2">
                  <c:v>Russia</c:v>
                </c:pt>
                <c:pt idx="3">
                  <c:v>China</c:v>
                </c:pt>
              </c:strCache>
            </c:strRef>
          </c:cat>
          <c:val>
            <c:numRef>
              <c:f>'[Historical Data.xlsx]MarStats'!$B$2:$B$5</c:f>
              <c:numCache>
                <c:formatCode>General</c:formatCode>
                <c:ptCount val="4"/>
                <c:pt idx="0">
                  <c:v>25</c:v>
                </c:pt>
                <c:pt idx="1">
                  <c:v>17</c:v>
                </c:pt>
                <c:pt idx="2">
                  <c:v>2</c:v>
                </c:pt>
                <c:pt idx="3">
                  <c:v>1</c:v>
                </c:pt>
              </c:numCache>
            </c:numRef>
          </c:val>
          <c:extLst xmlns:c16r2="http://schemas.microsoft.com/office/drawing/2015/06/chart">
            <c:ext xmlns:c16="http://schemas.microsoft.com/office/drawing/2014/chart" uri="{C3380CC4-5D6E-409C-BE32-E72D297353CC}">
              <c16:uniqueId val="{00000008-2792-4473-B1DA-CCE319786F3C}"/>
            </c:ext>
          </c:extLst>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Missions by Ambition</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ln>
              <a:solidFill>
                <a:schemeClr val="tx1"/>
              </a:solidFill>
            </a:ln>
          </c:spPr>
          <c:dPt>
            <c:idx val="0"/>
            <c:bubble3D val="0"/>
            <c:spPr>
              <a:solidFill>
                <a:schemeClr val="accent4"/>
              </a:solidFill>
              <a:ln w="19050">
                <a:solidFill>
                  <a:schemeClr val="tx1"/>
                </a:solidFill>
              </a:ln>
              <a:effectLst/>
            </c:spPr>
            <c:extLst xmlns:c16r2="http://schemas.microsoft.com/office/drawing/2015/06/chart">
              <c:ext xmlns:c16="http://schemas.microsoft.com/office/drawing/2014/chart" uri="{C3380CC4-5D6E-409C-BE32-E72D297353CC}">
                <c16:uniqueId val="{00000001-157A-4D0D-8C33-F720B57B1FF4}"/>
              </c:ext>
            </c:extLst>
          </c:dPt>
          <c:dPt>
            <c:idx val="1"/>
            <c:bubble3D val="0"/>
            <c:spPr>
              <a:solidFill>
                <a:schemeClr val="accent2"/>
              </a:solidFill>
              <a:ln w="19050">
                <a:solidFill>
                  <a:schemeClr val="tx1"/>
                </a:solidFill>
              </a:ln>
              <a:effectLst/>
            </c:spPr>
            <c:extLst xmlns:c16r2="http://schemas.microsoft.com/office/drawing/2015/06/chart">
              <c:ext xmlns:c16="http://schemas.microsoft.com/office/drawing/2014/chart" uri="{C3380CC4-5D6E-409C-BE32-E72D297353CC}">
                <c16:uniqueId val="{00000003-157A-4D0D-8C33-F720B57B1FF4}"/>
              </c:ext>
            </c:extLst>
          </c:dPt>
          <c:dPt>
            <c:idx val="2"/>
            <c:bubble3D val="0"/>
            <c:spPr>
              <a:solidFill>
                <a:schemeClr val="accent1"/>
              </a:solidFill>
              <a:ln w="19050">
                <a:solidFill>
                  <a:schemeClr val="tx1"/>
                </a:solidFill>
              </a:ln>
              <a:effectLst/>
            </c:spPr>
            <c:extLst xmlns:c16r2="http://schemas.microsoft.com/office/drawing/2015/06/chart">
              <c:ext xmlns:c16="http://schemas.microsoft.com/office/drawing/2014/chart" uri="{C3380CC4-5D6E-409C-BE32-E72D297353CC}">
                <c16:uniqueId val="{00000005-157A-4D0D-8C33-F720B57B1FF4}"/>
              </c:ext>
            </c:extLst>
          </c:dPt>
          <c:dPt>
            <c:idx val="3"/>
            <c:bubble3D val="0"/>
            <c:spPr>
              <a:solidFill>
                <a:schemeClr val="accent3"/>
              </a:solidFill>
              <a:ln w="19050">
                <a:solidFill>
                  <a:schemeClr val="tx1"/>
                </a:solidFill>
              </a:ln>
              <a:effectLst/>
            </c:spPr>
            <c:extLst xmlns:c16r2="http://schemas.microsoft.com/office/drawing/2015/06/chart">
              <c:ext xmlns:c16="http://schemas.microsoft.com/office/drawing/2014/chart" uri="{C3380CC4-5D6E-409C-BE32-E72D297353CC}">
                <c16:uniqueId val="{00000007-157A-4D0D-8C33-F720B57B1FF4}"/>
              </c:ext>
            </c:extLst>
          </c:dPt>
          <c:dLbls>
            <c:dLbl>
              <c:idx val="0"/>
              <c:layout>
                <c:manualLayout>
                  <c:x val="0"/>
                  <c:y val="4.699305733572149E-2"/>
                </c:manualLayout>
              </c:layout>
              <c:tx>
                <c:rich>
                  <a:bodyPr/>
                  <a:lstStyle/>
                  <a:p>
                    <a:r>
                      <a:rPr lang="en-US"/>
                      <a:t>Flyby, </a:t>
                    </a:r>
                    <a:fld id="{E383DD15-E195-4C5C-B587-6246E4D58D06}" type="VALUE">
                      <a:rPr lang="en-US" smtClean="0"/>
                      <a:pPr/>
                      <a:t>[VALUE]</a:t>
                    </a:fld>
                    <a:r>
                      <a:rPr lang="en-US" baseline="0" dirty="0"/>
                      <a:t>, </a:t>
                    </a:r>
                    <a:fld id="{EE05E225-0D4E-4844-9D67-7FF46411491A}" type="PERCENTAGE">
                      <a:rPr lang="en-US" baseline="0"/>
                      <a:pPr/>
                      <a:t>[PERCENTAGE]</a:t>
                    </a:fld>
                    <a:endParaRPr lang="en-US" baseline="0" dirty="0"/>
                  </a:p>
                </c:rich>
              </c:tx>
              <c:dLblPos val="bestFit"/>
              <c:showLegendKey val="0"/>
              <c:showVal val="1"/>
              <c:showCatName val="0"/>
              <c:showSerName val="0"/>
              <c:showPercent val="1"/>
              <c:showBubbleSize val="0"/>
              <c:extLst xmlns:c16r2="http://schemas.microsoft.com/office/drawing/2015/06/chart">
                <c:ext xmlns:c16="http://schemas.microsoft.com/office/drawing/2014/chart" uri="{C3380CC4-5D6E-409C-BE32-E72D297353CC}">
                  <c16:uniqueId val="{00000001-157A-4D0D-8C33-F720B57B1FF4}"/>
                </c:ext>
                <c:ext xmlns:c15="http://schemas.microsoft.com/office/drawing/2012/chart" uri="{CE6537A1-D6FC-4f65-9D91-7224C49458BB}">
                  <c15:layout>
                    <c:manualLayout>
                      <c:w val="0.23641628193682454"/>
                      <c:h val="6.9471251145273388E-2"/>
                    </c:manualLayout>
                  </c15:layout>
                  <c15:dlblFieldTable/>
                  <c15:showDataLabelsRange val="0"/>
                </c:ext>
              </c:extLst>
            </c:dLbl>
            <c:dLbl>
              <c:idx val="1"/>
              <c:layout>
                <c:manualLayout>
                  <c:x val="9.5096772377506797E-8"/>
                  <c:y val="-3.9160795459567965E-2"/>
                </c:manualLayout>
              </c:layout>
              <c:tx>
                <c:rich>
                  <a:bodyPr/>
                  <a:lstStyle/>
                  <a:p>
                    <a:r>
                      <a:rPr lang="en-US"/>
                      <a:t>Orbit, </a:t>
                    </a:r>
                    <a:fld id="{D0E12A48-5310-49B7-B9CF-D2FB6F69AFAF}" type="VALUE">
                      <a:rPr lang="en-US" smtClean="0"/>
                      <a:pPr/>
                      <a:t>[VALUE]</a:t>
                    </a:fld>
                    <a:r>
                      <a:rPr lang="en-US" baseline="0" dirty="0"/>
                      <a:t>, </a:t>
                    </a:r>
                    <a:fld id="{D193ABF8-57DE-42DD-8B6E-4DD7B16D95BB}" type="PERCENTAGE">
                      <a:rPr lang="en-US" baseline="0"/>
                      <a:pPr/>
                      <a:t>[PERCENTAGE]</a:t>
                    </a:fld>
                    <a:endParaRPr lang="en-US" baseline="0" dirty="0"/>
                  </a:p>
                </c:rich>
              </c:tx>
              <c:dLblPos val="bestFit"/>
              <c:showLegendKey val="0"/>
              <c:showVal val="1"/>
              <c:showCatName val="0"/>
              <c:showSerName val="0"/>
              <c:showPercent val="1"/>
              <c:showBubbleSize val="0"/>
              <c:extLst xmlns:c16r2="http://schemas.microsoft.com/office/drawing/2015/06/chart">
                <c:ext xmlns:c16="http://schemas.microsoft.com/office/drawing/2014/chart" uri="{C3380CC4-5D6E-409C-BE32-E72D297353CC}">
                  <c16:uniqueId val="{00000003-157A-4D0D-8C33-F720B57B1FF4}"/>
                </c:ext>
                <c:ext xmlns:c15="http://schemas.microsoft.com/office/drawing/2012/chart" uri="{CE6537A1-D6FC-4f65-9D91-7224C49458BB}">
                  <c15:layout>
                    <c:manualLayout>
                      <c:w val="0.25330908238842004"/>
                      <c:h val="5.9028372356055299E-2"/>
                    </c:manualLayout>
                  </c15:layout>
                  <c15:dlblFieldTable/>
                  <c15:showDataLabelsRange val="0"/>
                </c:ext>
              </c:extLst>
            </c:dLbl>
            <c:dLbl>
              <c:idx val="2"/>
              <c:layout>
                <c:manualLayout>
                  <c:x val="0"/>
                  <c:y val="8.8764469708353833E-2"/>
                </c:manualLayout>
              </c:layout>
              <c:tx>
                <c:rich>
                  <a:bodyPr/>
                  <a:lstStyle/>
                  <a:p>
                    <a:r>
                      <a:rPr lang="en-US"/>
                      <a:t>Land, </a:t>
                    </a:r>
                    <a:fld id="{C4BE3C07-9C6E-4C7E-B80C-656350C8135D}" type="VALUE">
                      <a:rPr lang="en-US" smtClean="0"/>
                      <a:pPr/>
                      <a:t>[VALUE]</a:t>
                    </a:fld>
                    <a:r>
                      <a:rPr lang="en-US" baseline="0" dirty="0"/>
                      <a:t>, </a:t>
                    </a:r>
                    <a:fld id="{4096565D-A7C8-4590-B002-1EDAC1025DAB}" type="PERCENTAGE">
                      <a:rPr lang="en-US" baseline="0"/>
                      <a:pPr/>
                      <a:t>[PERCENTAGE]</a:t>
                    </a:fld>
                    <a:endParaRPr lang="en-US" baseline="0" dirty="0"/>
                  </a:p>
                </c:rich>
              </c:tx>
              <c:dLblPos val="bestFit"/>
              <c:showLegendKey val="0"/>
              <c:showVal val="1"/>
              <c:showCatName val="0"/>
              <c:showSerName val="0"/>
              <c:showPercent val="1"/>
              <c:showBubbleSize val="0"/>
              <c:extLst xmlns:c16r2="http://schemas.microsoft.com/office/drawing/2015/06/chart">
                <c:ext xmlns:c16="http://schemas.microsoft.com/office/drawing/2014/chart" uri="{C3380CC4-5D6E-409C-BE32-E72D297353CC}">
                  <c16:uniqueId val="{00000005-157A-4D0D-8C33-F720B57B1FF4}"/>
                </c:ext>
                <c:ext xmlns:c15="http://schemas.microsoft.com/office/drawing/2012/chart" uri="{CE6537A1-D6FC-4f65-9D91-7224C49458BB}">
                  <c15:layout>
                    <c:manualLayout>
                      <c:w val="0.2233212661868971"/>
                      <c:h val="5.6417652658750775E-2"/>
                    </c:manualLayout>
                  </c15:layout>
                  <c15:dlblFieldTable/>
                  <c15:showDataLabelsRange val="0"/>
                </c:ext>
              </c:extLst>
            </c:dLbl>
            <c:dLbl>
              <c:idx val="3"/>
              <c:layout>
                <c:manualLayout>
                  <c:x val="1.9323664147109381E-2"/>
                  <c:y val="2.349647727574072E-2"/>
                </c:manualLayout>
              </c:layout>
              <c:tx>
                <c:rich>
                  <a:bodyPr/>
                  <a:lstStyle/>
                  <a:p>
                    <a:r>
                      <a:rPr lang="en-US"/>
                      <a:t>Rove, </a:t>
                    </a:r>
                    <a:fld id="{D608D7C6-D84E-4464-90DB-170A75154609}" type="VALUE">
                      <a:rPr lang="en-US" smtClean="0"/>
                      <a:pPr/>
                      <a:t>[VALUE]</a:t>
                    </a:fld>
                    <a:r>
                      <a:rPr lang="en-US" baseline="0" dirty="0"/>
                      <a:t>, </a:t>
                    </a:r>
                    <a:fld id="{9C883B44-E753-4C9E-80E8-AB9559D0ED21}" type="PERCENTAGE">
                      <a:rPr lang="en-US" baseline="0"/>
                      <a:pPr/>
                      <a:t>[PERCENTAGE]</a:t>
                    </a:fld>
                    <a:endParaRPr lang="en-US" baseline="0" dirty="0"/>
                  </a:p>
                </c:rich>
              </c:tx>
              <c:dLblPos val="bestFit"/>
              <c:showLegendKey val="0"/>
              <c:showVal val="1"/>
              <c:showCatName val="0"/>
              <c:showSerName val="0"/>
              <c:showPercent val="1"/>
              <c:showBubbleSize val="0"/>
              <c:extLst xmlns:c16r2="http://schemas.microsoft.com/office/drawing/2015/06/chart">
                <c:ext xmlns:c16="http://schemas.microsoft.com/office/drawing/2014/chart" uri="{C3380CC4-5D6E-409C-BE32-E72D297353CC}">
                  <c16:uniqueId val="{00000007-157A-4D0D-8C33-F720B57B1FF4}"/>
                </c:ext>
                <c:ext xmlns:c15="http://schemas.microsoft.com/office/drawing/2012/chart" uri="{CE6537A1-D6FC-4f65-9D91-7224C49458BB}">
                  <c15:layout>
                    <c:manualLayout>
                      <c:w val="0.20199258169098039"/>
                      <c:h val="5.9028372356055299E-2"/>
                    </c:manualLayout>
                  </c15:layout>
                  <c15:dlblFieldTable/>
                  <c15:showDataLabelsRange val="0"/>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1"/>
            <c:showBubbleSize val="0"/>
            <c:showLeaderLines val="0"/>
            <c:extLst xmlns:c16r2="http://schemas.microsoft.com/office/drawing/2015/06/chart">
              <c:ext xmlns:c15="http://schemas.microsoft.com/office/drawing/2012/chart" uri="{CE6537A1-D6FC-4f65-9D91-7224C49458BB}"/>
            </c:extLst>
          </c:dLbls>
          <c:cat>
            <c:numRef>
              <c:f>'[Historical Data.xlsx]MarStats'!$Q$2:$Q$5</c:f>
              <c:numCache>
                <c:formatCode>0.00</c:formatCode>
                <c:ptCount val="4"/>
                <c:pt idx="0">
                  <c:v>1</c:v>
                </c:pt>
                <c:pt idx="1">
                  <c:v>2</c:v>
                </c:pt>
                <c:pt idx="2">
                  <c:v>3</c:v>
                </c:pt>
                <c:pt idx="3">
                  <c:v>4</c:v>
                </c:pt>
              </c:numCache>
            </c:numRef>
          </c:cat>
          <c:val>
            <c:numRef>
              <c:f>'[Historical Data.xlsx]MarStats'!$R$2:$R$5</c:f>
              <c:numCache>
                <c:formatCode>General</c:formatCode>
                <c:ptCount val="4"/>
                <c:pt idx="0">
                  <c:v>13</c:v>
                </c:pt>
                <c:pt idx="1">
                  <c:v>16</c:v>
                </c:pt>
                <c:pt idx="2">
                  <c:v>13</c:v>
                </c:pt>
                <c:pt idx="3">
                  <c:v>9</c:v>
                </c:pt>
              </c:numCache>
            </c:numRef>
          </c:val>
          <c:extLst xmlns:c16r2="http://schemas.microsoft.com/office/drawing/2015/06/chart">
            <c:ext xmlns:c16="http://schemas.microsoft.com/office/drawing/2014/chart" uri="{C3380CC4-5D6E-409C-BE32-E72D297353CC}">
              <c16:uniqueId val="{00000008-157A-4D0D-8C33-F720B57B1FF4}"/>
            </c:ext>
          </c:extLst>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Mission Attempts by Country and Ambition</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'[Historical Data.xlsx]MarStats'!$AA$2</c:f>
              <c:strCache>
                <c:ptCount val="1"/>
                <c:pt idx="0">
                  <c:v>America</c:v>
                </c:pt>
              </c:strCache>
            </c:strRef>
          </c:tx>
          <c:spPr>
            <a:solidFill>
              <a:schemeClr val="accent1"/>
            </a:solidFill>
            <a:ln>
              <a:noFill/>
            </a:ln>
            <a:effectLst/>
            <a:sp3d/>
          </c:spPr>
          <c:invertIfNegative val="0"/>
          <c:cat>
            <c:numRef>
              <c:f>'[Historical Data.xlsx]MarStats'!$AB$1:$AE$1</c:f>
              <c:numCache>
                <c:formatCode>General</c:formatCode>
                <c:ptCount val="4"/>
                <c:pt idx="0">
                  <c:v>1</c:v>
                </c:pt>
                <c:pt idx="1">
                  <c:v>2</c:v>
                </c:pt>
                <c:pt idx="2">
                  <c:v>3</c:v>
                </c:pt>
                <c:pt idx="3">
                  <c:v>4</c:v>
                </c:pt>
              </c:numCache>
            </c:numRef>
          </c:cat>
          <c:val>
            <c:numRef>
              <c:f>'[Historical Data.xlsx]MarStats'!$AB$2:$AE$2</c:f>
              <c:numCache>
                <c:formatCode>General</c:formatCode>
                <c:ptCount val="4"/>
                <c:pt idx="0">
                  <c:v>6</c:v>
                </c:pt>
                <c:pt idx="1">
                  <c:v>8</c:v>
                </c:pt>
                <c:pt idx="2">
                  <c:v>5</c:v>
                </c:pt>
                <c:pt idx="3">
                  <c:v>5</c:v>
                </c:pt>
              </c:numCache>
            </c:numRef>
          </c:val>
          <c:extLst xmlns:c16r2="http://schemas.microsoft.com/office/drawing/2015/06/chart">
            <c:ext xmlns:c16="http://schemas.microsoft.com/office/drawing/2014/chart" uri="{C3380CC4-5D6E-409C-BE32-E72D297353CC}">
              <c16:uniqueId val="{00000000-2F48-40E0-B3E1-D2E87C8F53EE}"/>
            </c:ext>
          </c:extLst>
        </c:ser>
        <c:ser>
          <c:idx val="1"/>
          <c:order val="1"/>
          <c:tx>
            <c:strRef>
              <c:f>'[Historical Data.xlsx]MarStats'!$AA$3</c:f>
              <c:strCache>
                <c:ptCount val="1"/>
                <c:pt idx="0">
                  <c:v>USSR</c:v>
                </c:pt>
              </c:strCache>
            </c:strRef>
          </c:tx>
          <c:spPr>
            <a:solidFill>
              <a:schemeClr val="accent2"/>
            </a:solidFill>
            <a:ln>
              <a:noFill/>
            </a:ln>
            <a:effectLst/>
            <a:sp3d/>
          </c:spPr>
          <c:invertIfNegative val="0"/>
          <c:cat>
            <c:numRef>
              <c:f>'[Historical Data.xlsx]MarStats'!$AB$1:$AE$1</c:f>
              <c:numCache>
                <c:formatCode>General</c:formatCode>
                <c:ptCount val="4"/>
                <c:pt idx="0">
                  <c:v>1</c:v>
                </c:pt>
                <c:pt idx="1">
                  <c:v>2</c:v>
                </c:pt>
                <c:pt idx="2">
                  <c:v>3</c:v>
                </c:pt>
                <c:pt idx="3">
                  <c:v>4</c:v>
                </c:pt>
              </c:numCache>
            </c:numRef>
          </c:cat>
          <c:val>
            <c:numRef>
              <c:f>'[Historical Data.xlsx]MarStats'!$AB$3:$AE$3</c:f>
              <c:numCache>
                <c:formatCode>General</c:formatCode>
                <c:ptCount val="4"/>
                <c:pt idx="0">
                  <c:v>5</c:v>
                </c:pt>
                <c:pt idx="1">
                  <c:v>5</c:v>
                </c:pt>
                <c:pt idx="2">
                  <c:v>5</c:v>
                </c:pt>
                <c:pt idx="3">
                  <c:v>2</c:v>
                </c:pt>
              </c:numCache>
            </c:numRef>
          </c:val>
          <c:extLst xmlns:c16r2="http://schemas.microsoft.com/office/drawing/2015/06/chart">
            <c:ext xmlns:c16="http://schemas.microsoft.com/office/drawing/2014/chart" uri="{C3380CC4-5D6E-409C-BE32-E72D297353CC}">
              <c16:uniqueId val="{00000001-2F48-40E0-B3E1-D2E87C8F53EE}"/>
            </c:ext>
          </c:extLst>
        </c:ser>
        <c:ser>
          <c:idx val="2"/>
          <c:order val="2"/>
          <c:tx>
            <c:strRef>
              <c:f>'[Historical Data.xlsx]MarStats'!$AA$4</c:f>
              <c:strCache>
                <c:ptCount val="1"/>
                <c:pt idx="0">
                  <c:v>Russia</c:v>
                </c:pt>
              </c:strCache>
            </c:strRef>
          </c:tx>
          <c:spPr>
            <a:solidFill>
              <a:schemeClr val="accent3"/>
            </a:solidFill>
            <a:ln>
              <a:noFill/>
            </a:ln>
            <a:effectLst/>
            <a:sp3d/>
          </c:spPr>
          <c:invertIfNegative val="0"/>
          <c:cat>
            <c:numRef>
              <c:f>'[Historical Data.xlsx]MarStats'!$AB$1:$AE$1</c:f>
              <c:numCache>
                <c:formatCode>General</c:formatCode>
                <c:ptCount val="4"/>
                <c:pt idx="0">
                  <c:v>1</c:v>
                </c:pt>
                <c:pt idx="1">
                  <c:v>2</c:v>
                </c:pt>
                <c:pt idx="2">
                  <c:v>3</c:v>
                </c:pt>
                <c:pt idx="3">
                  <c:v>4</c:v>
                </c:pt>
              </c:numCache>
            </c:numRef>
          </c:cat>
          <c:val>
            <c:numRef>
              <c:f>'[Historical Data.xlsx]MarStats'!$AB$4:$AE$4</c:f>
              <c:numCache>
                <c:formatCode>General</c:formatCode>
                <c:ptCount val="4"/>
                <c:pt idx="0">
                  <c:v>0</c:v>
                </c:pt>
                <c:pt idx="1">
                  <c:v>0</c:v>
                </c:pt>
                <c:pt idx="2">
                  <c:v>1</c:v>
                </c:pt>
                <c:pt idx="3">
                  <c:v>1</c:v>
                </c:pt>
              </c:numCache>
            </c:numRef>
          </c:val>
          <c:extLst xmlns:c16r2="http://schemas.microsoft.com/office/drawing/2015/06/chart">
            <c:ext xmlns:c16="http://schemas.microsoft.com/office/drawing/2014/chart" uri="{C3380CC4-5D6E-409C-BE32-E72D297353CC}">
              <c16:uniqueId val="{00000002-2F48-40E0-B3E1-D2E87C8F53EE}"/>
            </c:ext>
          </c:extLst>
        </c:ser>
        <c:ser>
          <c:idx val="3"/>
          <c:order val="3"/>
          <c:tx>
            <c:strRef>
              <c:f>'[Historical Data.xlsx]MarStats'!$AA$5</c:f>
              <c:strCache>
                <c:ptCount val="1"/>
                <c:pt idx="0">
                  <c:v>China</c:v>
                </c:pt>
              </c:strCache>
            </c:strRef>
          </c:tx>
          <c:spPr>
            <a:solidFill>
              <a:schemeClr val="accent4"/>
            </a:solidFill>
            <a:ln>
              <a:noFill/>
            </a:ln>
            <a:effectLst/>
            <a:sp3d/>
          </c:spPr>
          <c:invertIfNegative val="0"/>
          <c:cat>
            <c:numRef>
              <c:f>'[Historical Data.xlsx]MarStats'!$AB$1:$AE$1</c:f>
              <c:numCache>
                <c:formatCode>General</c:formatCode>
                <c:ptCount val="4"/>
                <c:pt idx="0">
                  <c:v>1</c:v>
                </c:pt>
                <c:pt idx="1">
                  <c:v>2</c:v>
                </c:pt>
                <c:pt idx="2">
                  <c:v>3</c:v>
                </c:pt>
                <c:pt idx="3">
                  <c:v>4</c:v>
                </c:pt>
              </c:numCache>
            </c:numRef>
          </c:cat>
          <c:val>
            <c:numRef>
              <c:f>'[Historical Data.xlsx]MarStats'!$AB$5:$AE$5</c:f>
              <c:numCache>
                <c:formatCode>General</c:formatCode>
                <c:ptCount val="4"/>
                <c:pt idx="0">
                  <c:v>0</c:v>
                </c:pt>
                <c:pt idx="1">
                  <c:v>0</c:v>
                </c:pt>
                <c:pt idx="2">
                  <c:v>0</c:v>
                </c:pt>
                <c:pt idx="3">
                  <c:v>1</c:v>
                </c:pt>
              </c:numCache>
            </c:numRef>
          </c:val>
          <c:extLst xmlns:c16r2="http://schemas.microsoft.com/office/drawing/2015/06/chart">
            <c:ext xmlns:c16="http://schemas.microsoft.com/office/drawing/2014/chart" uri="{C3380CC4-5D6E-409C-BE32-E72D297353CC}">
              <c16:uniqueId val="{00000003-2F48-40E0-B3E1-D2E87C8F53EE}"/>
            </c:ext>
          </c:extLst>
        </c:ser>
        <c:dLbls>
          <c:showLegendKey val="0"/>
          <c:showVal val="0"/>
          <c:showCatName val="0"/>
          <c:showSerName val="0"/>
          <c:showPercent val="0"/>
          <c:showBubbleSize val="0"/>
        </c:dLbls>
        <c:gapWidth val="150"/>
        <c:shape val="box"/>
        <c:axId val="-884705024"/>
        <c:axId val="-884707200"/>
        <c:axId val="-887287808"/>
      </c:bar3DChart>
      <c:catAx>
        <c:axId val="-884705024"/>
        <c:scaling>
          <c:orientation val="minMax"/>
        </c:scaling>
        <c:delete val="1"/>
        <c:axPos val="b"/>
        <c:numFmt formatCode="General" sourceLinked="1"/>
        <c:majorTickMark val="none"/>
        <c:minorTickMark val="none"/>
        <c:tickLblPos val="nextTo"/>
        <c:crossAx val="-884707200"/>
        <c:crosses val="autoZero"/>
        <c:auto val="1"/>
        <c:lblAlgn val="ctr"/>
        <c:lblOffset val="100"/>
        <c:noMultiLvlLbl val="0"/>
      </c:catAx>
      <c:valAx>
        <c:axId val="-884707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4705024"/>
        <c:crosses val="autoZero"/>
        <c:crossBetween val="between"/>
      </c:valAx>
      <c:serAx>
        <c:axId val="-887287808"/>
        <c:scaling>
          <c:orientation val="maxMin"/>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4707200"/>
        <c:crosses val="autoZero"/>
      </c:ser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Landing Sites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LandFail</c:v>
          </c:tx>
          <c:spPr>
            <a:ln w="25400" cap="rnd">
              <a:noFill/>
              <a:round/>
            </a:ln>
            <a:effectLst/>
          </c:spPr>
          <c:marker>
            <c:symbol val="square"/>
            <c:size val="8"/>
            <c:spPr>
              <a:solidFill>
                <a:srgbClr val="FF0000"/>
              </a:solidFill>
              <a:ln w="9525">
                <a:noFill/>
              </a:ln>
              <a:effectLst/>
            </c:spPr>
          </c:marker>
          <c:xVal>
            <c:numRef>
              <c:f>'[Historical Data.xlsx]MarsLoc2'!$F$3:$F$5</c:f>
              <c:numCache>
                <c:formatCode>General</c:formatCode>
                <c:ptCount val="3"/>
                <c:pt idx="0">
                  <c:v>-195</c:v>
                </c:pt>
                <c:pt idx="1">
                  <c:v>-19.420000000000002</c:v>
                </c:pt>
                <c:pt idx="2">
                  <c:v>-24.550000000000011</c:v>
                </c:pt>
              </c:numCache>
            </c:numRef>
          </c:xVal>
          <c:yVal>
            <c:numRef>
              <c:f>'[Historical Data.xlsx]MarsLoc2'!$D$3:$D$5</c:f>
              <c:numCache>
                <c:formatCode>General</c:formatCode>
                <c:ptCount val="3"/>
                <c:pt idx="0">
                  <c:v>-76</c:v>
                </c:pt>
                <c:pt idx="1">
                  <c:v>-23.9</c:v>
                </c:pt>
                <c:pt idx="2">
                  <c:v>18.2</c:v>
                </c:pt>
              </c:numCache>
            </c:numRef>
          </c:yVal>
          <c:smooth val="0"/>
          <c:extLst xmlns:c16r2="http://schemas.microsoft.com/office/drawing/2015/06/chart">
            <c:ext xmlns:c16="http://schemas.microsoft.com/office/drawing/2014/chart" uri="{C3380CC4-5D6E-409C-BE32-E72D297353CC}">
              <c16:uniqueId val="{00000000-84C1-4162-8C60-10E5EA7EA3DA}"/>
            </c:ext>
          </c:extLst>
        </c:ser>
        <c:ser>
          <c:idx val="1"/>
          <c:order val="1"/>
          <c:tx>
            <c:v>LandSucc</c:v>
          </c:tx>
          <c:spPr>
            <a:ln w="25400" cap="rnd">
              <a:noFill/>
              <a:round/>
            </a:ln>
            <a:effectLst/>
          </c:spPr>
          <c:marker>
            <c:symbol val="square"/>
            <c:size val="8"/>
            <c:spPr>
              <a:solidFill>
                <a:srgbClr val="00B050"/>
              </a:solidFill>
              <a:ln w="9525">
                <a:noFill/>
              </a:ln>
              <a:effectLst/>
            </c:spPr>
          </c:marker>
          <c:xVal>
            <c:numRef>
              <c:f>'[Historical Data.xlsx]MarsLoc2'!$F$6:$F$9</c:f>
              <c:numCache>
                <c:formatCode>General</c:formatCode>
                <c:ptCount val="4"/>
                <c:pt idx="0">
                  <c:v>134.29</c:v>
                </c:pt>
                <c:pt idx="1">
                  <c:v>-125.7492</c:v>
                </c:pt>
                <c:pt idx="2">
                  <c:v>135.6234</c:v>
                </c:pt>
                <c:pt idx="3">
                  <c:v>-47.949999999999989</c:v>
                </c:pt>
              </c:numCache>
            </c:numRef>
          </c:xVal>
          <c:yVal>
            <c:numRef>
              <c:f>'[Historical Data.xlsx]MarsLoc2'!$D$6:$D$9</c:f>
              <c:numCache>
                <c:formatCode>General</c:formatCode>
                <c:ptCount val="4"/>
                <c:pt idx="0">
                  <c:v>47.64</c:v>
                </c:pt>
                <c:pt idx="1">
                  <c:v>68.218800000000002</c:v>
                </c:pt>
                <c:pt idx="2">
                  <c:v>4.5023999999999997</c:v>
                </c:pt>
                <c:pt idx="3">
                  <c:v>22.27</c:v>
                </c:pt>
              </c:numCache>
            </c:numRef>
          </c:yVal>
          <c:smooth val="0"/>
          <c:extLst xmlns:c16r2="http://schemas.microsoft.com/office/drawing/2015/06/chart">
            <c:ext xmlns:c16="http://schemas.microsoft.com/office/drawing/2014/chart" uri="{C3380CC4-5D6E-409C-BE32-E72D297353CC}">
              <c16:uniqueId val="{00000001-84C1-4162-8C60-10E5EA7EA3DA}"/>
            </c:ext>
          </c:extLst>
        </c:ser>
        <c:ser>
          <c:idx val="2"/>
          <c:order val="2"/>
          <c:tx>
            <c:v>RoveFail</c:v>
          </c:tx>
          <c:spPr>
            <a:ln w="25400" cap="rnd">
              <a:noFill/>
              <a:round/>
            </a:ln>
            <a:effectLst/>
          </c:spPr>
          <c:marker>
            <c:symbol val="star"/>
            <c:size val="8"/>
            <c:spPr>
              <a:noFill/>
              <a:ln w="12700">
                <a:solidFill>
                  <a:srgbClr val="FF0000"/>
                </a:solidFill>
              </a:ln>
              <a:effectLst/>
            </c:spPr>
          </c:marker>
          <c:xVal>
            <c:numRef>
              <c:f>'[Historical Data.xlsx]MarsLoc2'!$F$10:$F$11</c:f>
              <c:numCache>
                <c:formatCode>General</c:formatCode>
                <c:ptCount val="2"/>
                <c:pt idx="0">
                  <c:v>47</c:v>
                </c:pt>
                <c:pt idx="1">
                  <c:v>-157.98070000000001</c:v>
                </c:pt>
              </c:numCache>
            </c:numRef>
          </c:xVal>
          <c:yVal>
            <c:numRef>
              <c:f>'[Historical Data.xlsx]MarsLoc2'!$D$10:$D$11</c:f>
              <c:numCache>
                <c:formatCode>General</c:formatCode>
                <c:ptCount val="2"/>
                <c:pt idx="0">
                  <c:v>-45</c:v>
                </c:pt>
                <c:pt idx="1">
                  <c:v>-45.044499999999999</c:v>
                </c:pt>
              </c:numCache>
            </c:numRef>
          </c:yVal>
          <c:smooth val="0"/>
          <c:extLst xmlns:c16r2="http://schemas.microsoft.com/office/drawing/2015/06/chart">
            <c:ext xmlns:c16="http://schemas.microsoft.com/office/drawing/2014/chart" uri="{C3380CC4-5D6E-409C-BE32-E72D297353CC}">
              <c16:uniqueId val="{00000002-84C1-4162-8C60-10E5EA7EA3DA}"/>
            </c:ext>
          </c:extLst>
        </c:ser>
        <c:ser>
          <c:idx val="3"/>
          <c:order val="3"/>
          <c:tx>
            <c:v>RoveSucc</c:v>
          </c:tx>
          <c:spPr>
            <a:ln w="25400" cap="rnd">
              <a:noFill/>
              <a:round/>
            </a:ln>
            <a:effectLst/>
          </c:spPr>
          <c:marker>
            <c:symbol val="star"/>
            <c:size val="8"/>
            <c:spPr>
              <a:noFill/>
              <a:ln w="12700">
                <a:solidFill>
                  <a:srgbClr val="00B050"/>
                </a:solidFill>
              </a:ln>
              <a:effectLst/>
            </c:spPr>
          </c:marker>
          <c:xVal>
            <c:numRef>
              <c:f>'[Historical Data.xlsx]MarsLoc2'!$F$12:$F$17</c:f>
              <c:numCache>
                <c:formatCode>General</c:formatCode>
                <c:ptCount val="6"/>
                <c:pt idx="0">
                  <c:v>-33.1312</c:v>
                </c:pt>
                <c:pt idx="1">
                  <c:v>77.450800000000001</c:v>
                </c:pt>
                <c:pt idx="2">
                  <c:v>109.925</c:v>
                </c:pt>
                <c:pt idx="3">
                  <c:v>137.4417</c:v>
                </c:pt>
                <c:pt idx="4">
                  <c:v>175.47263599999999</c:v>
                </c:pt>
                <c:pt idx="5">
                  <c:v>-5.5265999999999735</c:v>
                </c:pt>
              </c:numCache>
            </c:numRef>
          </c:xVal>
          <c:yVal>
            <c:numRef>
              <c:f>'[Historical Data.xlsx]MarsLoc2'!$D$12:$D$17</c:f>
              <c:numCache>
                <c:formatCode>General</c:formatCode>
                <c:ptCount val="6"/>
                <c:pt idx="0">
                  <c:v>19.748000000000001</c:v>
                </c:pt>
                <c:pt idx="1">
                  <c:v>18.444700000000001</c:v>
                </c:pt>
                <c:pt idx="2">
                  <c:v>25.065999999999999</c:v>
                </c:pt>
                <c:pt idx="3">
                  <c:v>-4.5895000000000001</c:v>
                </c:pt>
                <c:pt idx="4">
                  <c:v>-14.5684</c:v>
                </c:pt>
                <c:pt idx="5">
                  <c:v>-1.9461999999999999</c:v>
                </c:pt>
              </c:numCache>
            </c:numRef>
          </c:yVal>
          <c:smooth val="0"/>
          <c:extLst xmlns:c16r2="http://schemas.microsoft.com/office/drawing/2015/06/chart">
            <c:ext xmlns:c16="http://schemas.microsoft.com/office/drawing/2014/chart" uri="{C3380CC4-5D6E-409C-BE32-E72D297353CC}">
              <c16:uniqueId val="{00000003-84C1-4162-8C60-10E5EA7EA3DA}"/>
            </c:ext>
          </c:extLst>
        </c:ser>
        <c:dLbls>
          <c:showLegendKey val="0"/>
          <c:showVal val="0"/>
          <c:showCatName val="0"/>
          <c:showSerName val="0"/>
          <c:showPercent val="0"/>
          <c:showBubbleSize val="0"/>
        </c:dLbls>
        <c:axId val="-884692512"/>
        <c:axId val="-884696864"/>
      </c:scatterChart>
      <c:valAx>
        <c:axId val="-884692512"/>
        <c:scaling>
          <c:orientation val="minMax"/>
          <c:max val="180"/>
          <c:min val="-18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Longitude</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4696864"/>
        <c:crosses val="autoZero"/>
        <c:crossBetween val="midCat"/>
        <c:majorUnit val="20"/>
      </c:valAx>
      <c:valAx>
        <c:axId val="-884696864"/>
        <c:scaling>
          <c:orientation val="minMax"/>
          <c:min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Lattitude</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4692512"/>
        <c:crosses val="autoZero"/>
        <c:crossBetween val="midCat"/>
        <c:majorUnit val="30"/>
      </c:valAx>
      <c:spPr>
        <a:blipFill dpi="0" rotWithShape="1">
          <a:blip xmlns:r="http://schemas.openxmlformats.org/officeDocument/2006/relationships" r:embed="rId3">
            <a:alphaModFix amt="50000"/>
          </a:blip>
          <a:srcRect/>
          <a:stretch>
            <a:fillRect/>
          </a:stretch>
        </a:blip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 Failed by Ambition</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v>Independent</c:v>
          </c:tx>
          <c:spPr>
            <a:solidFill>
              <a:schemeClr val="accent1"/>
            </a:solidFill>
            <a:ln>
              <a:noFill/>
            </a:ln>
            <a:effectLst/>
          </c:spPr>
          <c:invertIfNegative val="0"/>
          <c:dLbls>
            <c:dLbl>
              <c:idx val="0"/>
              <c:tx>
                <c:rich>
                  <a:bodyPr/>
                  <a:lstStyle/>
                  <a:p>
                    <a:r>
                      <a:rPr lang="en-US"/>
                      <a:t>6/13, </a:t>
                    </a:r>
                    <a:fld id="{FDCD3832-4C59-4583-9427-18316EEA28A0}" type="VALUE">
                      <a:rPr lang="en-US" smtClean="0"/>
                      <a:pPr/>
                      <a:t>[VALUE]</a:t>
                    </a:fld>
                    <a:endParaRPr lang="en-US"/>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37F7-4C0D-8AB9-8A74C21BBDD4}"/>
                </c:ext>
                <c:ext xmlns:c15="http://schemas.microsoft.com/office/drawing/2012/chart" uri="{CE6537A1-D6FC-4f65-9D91-7224C49458BB}">
                  <c15:dlblFieldTable/>
                  <c15:showDataLabelsRange val="0"/>
                </c:ext>
              </c:extLst>
            </c:dLbl>
            <c:dLbl>
              <c:idx val="1"/>
              <c:tx>
                <c:rich>
                  <a:bodyPr/>
                  <a:lstStyle/>
                  <a:p>
                    <a:r>
                      <a:rPr lang="en-US"/>
                      <a:t>8/38, </a:t>
                    </a:r>
                    <a:fld id="{29D18EDF-6EF8-4C53-A368-C09C746E2AA4}" type="VALUE">
                      <a:rPr lang="en-US" smtClean="0"/>
                      <a:pPr/>
                      <a:t>[VALUE]</a:t>
                    </a:fld>
                    <a:endParaRPr lang="en-US"/>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37F7-4C0D-8AB9-8A74C21BBDD4}"/>
                </c:ext>
                <c:ext xmlns:c15="http://schemas.microsoft.com/office/drawing/2012/chart" uri="{CE6537A1-D6FC-4f65-9D91-7224C49458BB}">
                  <c15:dlblFieldTable/>
                  <c15:showDataLabelsRange val="0"/>
                </c:ext>
              </c:extLst>
            </c:dLbl>
            <c:dLbl>
              <c:idx val="2"/>
              <c:tx>
                <c:rich>
                  <a:bodyPr/>
                  <a:lstStyle/>
                  <a:p>
                    <a:r>
                      <a:rPr lang="en-US"/>
                      <a:t>9/22, </a:t>
                    </a:r>
                    <a:fld id="{AE7EADD7-EF66-4125-9C82-8FABFB0938C6}" type="VALUE">
                      <a:rPr lang="en-US" smtClean="0"/>
                      <a:pPr/>
                      <a:t>[VALUE]</a:t>
                    </a:fld>
                    <a:endParaRPr lang="en-US"/>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37F7-4C0D-8AB9-8A74C21BBDD4}"/>
                </c:ext>
                <c:ext xmlns:c15="http://schemas.microsoft.com/office/drawing/2012/chart" uri="{CE6537A1-D6FC-4f65-9D91-7224C49458BB}">
                  <c15:dlblFieldTable/>
                  <c15:showDataLabelsRange val="0"/>
                </c:ext>
              </c:extLst>
            </c:dLbl>
            <c:dLbl>
              <c:idx val="3"/>
              <c:tx>
                <c:rich>
                  <a:bodyPr/>
                  <a:lstStyle/>
                  <a:p>
                    <a:r>
                      <a:rPr lang="en-US"/>
                      <a:t>3/9, </a:t>
                    </a:r>
                    <a:fld id="{E7CFDCD3-F9BC-4AC7-807D-105FA3969BE7}" type="VALUE">
                      <a:rPr lang="en-US" smtClean="0"/>
                      <a:pPr/>
                      <a:t>[VALUE]</a:t>
                    </a:fld>
                    <a:endParaRPr lang="en-US"/>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37F7-4C0D-8AB9-8A74C21BBDD4}"/>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'[Historical Data.xlsx]MarStats'!$T$2:$T$5</c:f>
              <c:numCache>
                <c:formatCode>0%</c:formatCode>
                <c:ptCount val="4"/>
                <c:pt idx="0">
                  <c:v>0.46153846153846156</c:v>
                </c:pt>
                <c:pt idx="1">
                  <c:v>0.5</c:v>
                </c:pt>
                <c:pt idx="2">
                  <c:v>0.69230769230769229</c:v>
                </c:pt>
                <c:pt idx="3">
                  <c:v>0.33333333333333331</c:v>
                </c:pt>
              </c:numCache>
            </c:numRef>
          </c:val>
          <c:extLst xmlns:c16r2="http://schemas.microsoft.com/office/drawing/2015/06/chart">
            <c:ext xmlns:c16="http://schemas.microsoft.com/office/drawing/2014/chart" uri="{C3380CC4-5D6E-409C-BE32-E72D297353CC}">
              <c16:uniqueId val="{00000000-37F7-4C0D-8AB9-8A74C21BBDD4}"/>
            </c:ext>
          </c:extLst>
        </c:ser>
        <c:ser>
          <c:idx val="1"/>
          <c:order val="1"/>
          <c:tx>
            <c:v>Cummulative</c:v>
          </c:tx>
          <c:spPr>
            <a:solidFill>
              <a:schemeClr val="accent2"/>
            </a:solidFill>
            <a:ln>
              <a:noFill/>
            </a:ln>
            <a:effectLst/>
          </c:spPr>
          <c:invertIfNegative val="0"/>
          <c:dLbls>
            <c:dLbl>
              <c:idx val="0"/>
              <c:tx>
                <c:rich>
                  <a:bodyPr/>
                  <a:lstStyle/>
                  <a:p>
                    <a:r>
                      <a:rPr lang="en-US"/>
                      <a:t>6/51,</a:t>
                    </a:r>
                    <a:r>
                      <a:rPr lang="en-US" baseline="0"/>
                      <a:t> </a:t>
                    </a:r>
                    <a:fld id="{286E4E70-E593-4B38-99A5-A81B77B9E0C8}" type="VALUE">
                      <a:rPr lang="en-US" smtClean="0"/>
                      <a:pPr/>
                      <a:t>[VALUE]</a:t>
                    </a:fld>
                    <a:endParaRPr lang="en-US" baseline="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37F7-4C0D-8AB9-8A74C21BBDD4}"/>
                </c:ext>
                <c:ext xmlns:c15="http://schemas.microsoft.com/office/drawing/2012/chart" uri="{CE6537A1-D6FC-4f65-9D91-7224C49458BB}">
                  <c15:dlblFieldTable/>
                  <c15:showDataLabelsRange val="0"/>
                </c:ext>
              </c:extLst>
            </c:dLbl>
            <c:dLbl>
              <c:idx val="1"/>
              <c:tx>
                <c:rich>
                  <a:bodyPr/>
                  <a:lstStyle/>
                  <a:p>
                    <a:r>
                      <a:rPr lang="en-US"/>
                      <a:t>8/16, </a:t>
                    </a:r>
                    <a:fld id="{0486D225-F1B6-41AA-A868-2765DECCBB72}" type="VALUE">
                      <a:rPr lang="en-US" smtClean="0"/>
                      <a:pPr/>
                      <a:t>[VALUE]</a:t>
                    </a:fld>
                    <a:endParaRPr lang="en-US"/>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37F7-4C0D-8AB9-8A74C21BBDD4}"/>
                </c:ext>
                <c:ext xmlns:c15="http://schemas.microsoft.com/office/drawing/2012/chart" uri="{CE6537A1-D6FC-4f65-9D91-7224C49458BB}">
                  <c15:dlblFieldTable/>
                  <c15:showDataLabelsRange val="0"/>
                </c:ext>
              </c:extLst>
            </c:dLbl>
            <c:dLbl>
              <c:idx val="2"/>
              <c:tx>
                <c:rich>
                  <a:bodyPr/>
                  <a:lstStyle/>
                  <a:p>
                    <a:r>
                      <a:rPr lang="en-US"/>
                      <a:t>9/13, </a:t>
                    </a:r>
                    <a:fld id="{E554FCB6-1841-47A5-B499-AD0582C9147A}" type="VALUE">
                      <a:rPr lang="en-US" smtClean="0"/>
                      <a:pPr/>
                      <a:t>[VALUE]</a:t>
                    </a:fld>
                    <a:endParaRPr lang="en-US"/>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37F7-4C0D-8AB9-8A74C21BBDD4}"/>
                </c:ext>
                <c:ext xmlns:c15="http://schemas.microsoft.com/office/drawing/2012/chart" uri="{CE6537A1-D6FC-4f65-9D91-7224C49458BB}">
                  <c15:dlblFieldTable/>
                  <c15:showDataLabelsRange val="0"/>
                </c:ext>
              </c:extLst>
            </c:dLbl>
            <c:dLbl>
              <c:idx val="3"/>
              <c:tx>
                <c:rich>
                  <a:bodyPr/>
                  <a:lstStyle/>
                  <a:p>
                    <a:r>
                      <a:rPr lang="en-US"/>
                      <a:t>3/9, </a:t>
                    </a:r>
                    <a:fld id="{DA27097F-995B-4772-B507-1F618A3B8CF4}" type="VALUE">
                      <a:rPr lang="en-US" smtClean="0"/>
                      <a:pPr/>
                      <a:t>[VALUE]</a:t>
                    </a:fld>
                    <a:endParaRPr lang="en-US"/>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37F7-4C0D-8AB9-8A74C21BBDD4}"/>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'[Historical Data.xlsx]MarStats'!$Y$2:$Y$5</c:f>
              <c:numCache>
                <c:formatCode>0%</c:formatCode>
                <c:ptCount val="4"/>
                <c:pt idx="0">
                  <c:v>0.11764705882352941</c:v>
                </c:pt>
                <c:pt idx="1">
                  <c:v>0.21052631578947367</c:v>
                </c:pt>
                <c:pt idx="2">
                  <c:v>0.40909090909090912</c:v>
                </c:pt>
                <c:pt idx="3">
                  <c:v>0.33333333333333331</c:v>
                </c:pt>
              </c:numCache>
            </c:numRef>
          </c:val>
          <c:extLst xmlns:c16r2="http://schemas.microsoft.com/office/drawing/2015/06/chart">
            <c:ext xmlns:c16="http://schemas.microsoft.com/office/drawing/2014/chart" uri="{C3380CC4-5D6E-409C-BE32-E72D297353CC}">
              <c16:uniqueId val="{00000001-37F7-4C0D-8AB9-8A74C21BBDD4}"/>
            </c:ext>
          </c:extLst>
        </c:ser>
        <c:dLbls>
          <c:dLblPos val="outEnd"/>
          <c:showLegendKey val="0"/>
          <c:showVal val="1"/>
          <c:showCatName val="0"/>
          <c:showSerName val="0"/>
          <c:showPercent val="0"/>
          <c:showBubbleSize val="0"/>
        </c:dLbls>
        <c:gapWidth val="182"/>
        <c:axId val="-884696320"/>
        <c:axId val="-884706656"/>
      </c:barChart>
      <c:catAx>
        <c:axId val="-884696320"/>
        <c:scaling>
          <c:orientation val="minMax"/>
        </c:scaling>
        <c:delete val="1"/>
        <c:axPos val="l"/>
        <c:majorTickMark val="none"/>
        <c:minorTickMark val="none"/>
        <c:tickLblPos val="nextTo"/>
        <c:crossAx val="-884706656"/>
        <c:crosses val="autoZero"/>
        <c:auto val="1"/>
        <c:lblAlgn val="ctr"/>
        <c:lblOffset val="100"/>
        <c:noMultiLvlLbl val="0"/>
      </c:catAx>
      <c:valAx>
        <c:axId val="-884706656"/>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 Failed</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4696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Estimated Failure Rate</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Min</c:v>
          </c:tx>
          <c:spPr>
            <a:ln w="25400" cap="rnd">
              <a:noFill/>
              <a:round/>
            </a:ln>
            <a:effectLst/>
          </c:spPr>
          <c:marker>
            <c:symbol val="circle"/>
            <c:size val="8"/>
            <c:spPr>
              <a:solidFill>
                <a:schemeClr val="accent3"/>
              </a:solidFill>
              <a:ln w="9525">
                <a:noFill/>
              </a:ln>
              <a:effectLst/>
            </c:spPr>
          </c:marker>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l"/>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yVal>
            <c:numRef>
              <c:f>'[Historical Data.xlsx]MarStats'!$S$14:$V$14</c:f>
              <c:numCache>
                <c:formatCode>0%</c:formatCode>
                <c:ptCount val="4"/>
                <c:pt idx="0">
                  <c:v>0.11764705882352941</c:v>
                </c:pt>
                <c:pt idx="1">
                  <c:v>0.21052631578947367</c:v>
                </c:pt>
                <c:pt idx="2">
                  <c:v>0.40909090909090912</c:v>
                </c:pt>
                <c:pt idx="3">
                  <c:v>0.33333333333333331</c:v>
                </c:pt>
              </c:numCache>
            </c:numRef>
          </c:yVal>
          <c:smooth val="0"/>
          <c:extLst xmlns:c16r2="http://schemas.microsoft.com/office/drawing/2015/06/chart">
            <c:ext xmlns:c16="http://schemas.microsoft.com/office/drawing/2014/chart" uri="{C3380CC4-5D6E-409C-BE32-E72D297353CC}">
              <c16:uniqueId val="{00000000-9D26-45E0-8214-98627677ED31}"/>
            </c:ext>
          </c:extLst>
        </c:ser>
        <c:ser>
          <c:idx val="1"/>
          <c:order val="1"/>
          <c:tx>
            <c:v>Low</c:v>
          </c:tx>
          <c:spPr>
            <a:ln w="25400" cap="rnd">
              <a:noFill/>
              <a:round/>
            </a:ln>
            <a:effectLst/>
          </c:spPr>
          <c:marker>
            <c:symbol val="circle"/>
            <c:size val="8"/>
            <c:spPr>
              <a:solidFill>
                <a:schemeClr val="accent1"/>
              </a:solidFill>
              <a:ln w="9525">
                <a:noFill/>
              </a:ln>
              <a:effectLst/>
            </c:spPr>
          </c:marker>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l"/>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yVal>
            <c:numRef>
              <c:f>'[Historical Data.xlsx]MarStats'!$S$15:$V$15</c:f>
              <c:numCache>
                <c:formatCode>0%</c:formatCode>
                <c:ptCount val="4"/>
                <c:pt idx="0">
                  <c:v>0.23031457122980697</c:v>
                </c:pt>
                <c:pt idx="1">
                  <c:v>0.24038416848301272</c:v>
                </c:pt>
                <c:pt idx="2">
                  <c:v>0.43929559852342864</c:v>
                </c:pt>
                <c:pt idx="3">
                  <c:v>0.17619849306965615</c:v>
                </c:pt>
              </c:numCache>
            </c:numRef>
          </c:yVal>
          <c:smooth val="0"/>
          <c:extLst xmlns:c16r2="http://schemas.microsoft.com/office/drawing/2015/06/chart">
            <c:ext xmlns:c16="http://schemas.microsoft.com/office/drawing/2014/chart" uri="{C3380CC4-5D6E-409C-BE32-E72D297353CC}">
              <c16:uniqueId val="{00000001-9D26-45E0-8214-98627677ED31}"/>
            </c:ext>
          </c:extLst>
        </c:ser>
        <c:ser>
          <c:idx val="2"/>
          <c:order val="2"/>
          <c:tx>
            <c:v>Mean</c:v>
          </c:tx>
          <c:spPr>
            <a:ln w="25400" cap="rnd">
              <a:noFill/>
              <a:round/>
            </a:ln>
            <a:effectLst/>
          </c:spPr>
          <c:marker>
            <c:symbol val="circle"/>
            <c:size val="8"/>
            <c:spPr>
              <a:solidFill>
                <a:schemeClr val="bg2">
                  <a:lumMod val="50000"/>
                </a:schemeClr>
              </a:solidFill>
              <a:ln w="9525">
                <a:noFill/>
              </a:ln>
              <a:effectLst/>
            </c:spPr>
          </c:marker>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l"/>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yVal>
            <c:numRef>
              <c:f>'[Historical Data.xlsx]MarStats'!$S$16:$V$16</c:f>
              <c:numCache>
                <c:formatCode>0%</c:formatCode>
                <c:ptCount val="4"/>
                <c:pt idx="0">
                  <c:v>0.29411764705882348</c:v>
                </c:pt>
                <c:pt idx="1">
                  <c:v>0.31578947368421051</c:v>
                </c:pt>
                <c:pt idx="2">
                  <c:v>0.54545454545454541</c:v>
                </c:pt>
                <c:pt idx="3">
                  <c:v>0.33333333333333337</c:v>
                </c:pt>
              </c:numCache>
            </c:numRef>
          </c:yVal>
          <c:smooth val="0"/>
          <c:extLst xmlns:c16r2="http://schemas.microsoft.com/office/drawing/2015/06/chart">
            <c:ext xmlns:c16="http://schemas.microsoft.com/office/drawing/2014/chart" uri="{C3380CC4-5D6E-409C-BE32-E72D297353CC}">
              <c16:uniqueId val="{00000002-9D26-45E0-8214-98627677ED31}"/>
            </c:ext>
          </c:extLst>
        </c:ser>
        <c:ser>
          <c:idx val="3"/>
          <c:order val="3"/>
          <c:tx>
            <c:v>High</c:v>
          </c:tx>
          <c:spPr>
            <a:ln w="25400" cap="rnd">
              <a:noFill/>
              <a:round/>
            </a:ln>
            <a:effectLst/>
          </c:spPr>
          <c:marker>
            <c:symbol val="circle"/>
            <c:size val="8"/>
            <c:spPr>
              <a:solidFill>
                <a:schemeClr val="accent4"/>
              </a:solidFill>
              <a:ln w="9525">
                <a:noFill/>
              </a:ln>
              <a:effectLst/>
            </c:spPr>
          </c:marker>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l"/>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yVal>
            <c:numRef>
              <c:f>'[Historical Data.xlsx]MarStats'!$S$17:$V$17</c:f>
              <c:numCache>
                <c:formatCode>0%</c:formatCode>
                <c:ptCount val="4"/>
                <c:pt idx="0">
                  <c:v>0.35792072288783999</c:v>
                </c:pt>
                <c:pt idx="1">
                  <c:v>0.39119477888540832</c:v>
                </c:pt>
                <c:pt idx="2">
                  <c:v>0.65161349238566224</c:v>
                </c:pt>
                <c:pt idx="3">
                  <c:v>0.49046817359701056</c:v>
                </c:pt>
              </c:numCache>
            </c:numRef>
          </c:yVal>
          <c:smooth val="0"/>
          <c:extLst xmlns:c16r2="http://schemas.microsoft.com/office/drawing/2015/06/chart">
            <c:ext xmlns:c16="http://schemas.microsoft.com/office/drawing/2014/chart" uri="{C3380CC4-5D6E-409C-BE32-E72D297353CC}">
              <c16:uniqueId val="{00000003-9D26-45E0-8214-98627677ED31}"/>
            </c:ext>
          </c:extLst>
        </c:ser>
        <c:ser>
          <c:idx val="4"/>
          <c:order val="4"/>
          <c:tx>
            <c:v>Max</c:v>
          </c:tx>
          <c:spPr>
            <a:ln w="25400" cap="rnd">
              <a:noFill/>
              <a:round/>
            </a:ln>
            <a:effectLst/>
          </c:spPr>
          <c:marker>
            <c:symbol val="circle"/>
            <c:size val="8"/>
            <c:spPr>
              <a:solidFill>
                <a:schemeClr val="accent1"/>
              </a:solidFill>
              <a:ln w="9525">
                <a:noFill/>
              </a:ln>
              <a:effectLst/>
            </c:spPr>
          </c:marker>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l"/>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yVal>
            <c:numRef>
              <c:f>'[Historical Data.xlsx]MarStats'!$S$18:$V$18</c:f>
              <c:numCache>
                <c:formatCode>0%</c:formatCode>
                <c:ptCount val="4"/>
                <c:pt idx="0">
                  <c:v>0.46153846153846156</c:v>
                </c:pt>
                <c:pt idx="1">
                  <c:v>0.5</c:v>
                </c:pt>
                <c:pt idx="2">
                  <c:v>0.69230769230769229</c:v>
                </c:pt>
                <c:pt idx="3">
                  <c:v>0.33333333333333331</c:v>
                </c:pt>
              </c:numCache>
            </c:numRef>
          </c:yVal>
          <c:smooth val="0"/>
          <c:extLst xmlns:c16r2="http://schemas.microsoft.com/office/drawing/2015/06/chart">
            <c:ext xmlns:c16="http://schemas.microsoft.com/office/drawing/2014/chart" uri="{C3380CC4-5D6E-409C-BE32-E72D297353CC}">
              <c16:uniqueId val="{00000004-9D26-45E0-8214-98627677ED31}"/>
            </c:ext>
          </c:extLst>
        </c:ser>
        <c:dLbls>
          <c:dLblPos val="t"/>
          <c:showLegendKey val="0"/>
          <c:showVal val="1"/>
          <c:showCatName val="0"/>
          <c:showSerName val="0"/>
          <c:showPercent val="0"/>
          <c:showBubbleSize val="0"/>
        </c:dLbls>
        <c:axId val="-884694688"/>
        <c:axId val="-884694144"/>
      </c:scatterChart>
      <c:valAx>
        <c:axId val="-884694688"/>
        <c:scaling>
          <c:orientation val="minMax"/>
          <c:min val="0.5"/>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Flyby	Orbit	Land	Rove</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crossAx val="-884694144"/>
        <c:crosses val="autoZero"/>
        <c:crossBetween val="midCat"/>
      </c:valAx>
      <c:valAx>
        <c:axId val="-884694144"/>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Estimated Failure Rate</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4694688"/>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dirty="0"/>
              <a:t>%Failed Over Time</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Overall</c:v>
          </c:tx>
          <c:spPr>
            <a:ln w="25400" cap="rnd">
              <a:solidFill>
                <a:schemeClr val="tx1"/>
              </a:solidFill>
              <a:round/>
            </a:ln>
            <a:effectLst/>
          </c:spPr>
          <c:marker>
            <c:symbol val="none"/>
          </c:marker>
          <c:trendline>
            <c:spPr>
              <a:ln w="19050" cap="rnd">
                <a:solidFill>
                  <a:schemeClr val="tx1"/>
                </a:solidFill>
                <a:prstDash val="sysDot"/>
              </a:ln>
              <a:effectLst/>
            </c:spPr>
            <c:trendlineType val="poly"/>
            <c:order val="6"/>
            <c:dispRSqr val="1"/>
            <c:dispEq val="0"/>
            <c:trendlineLbl>
              <c:layout>
                <c:manualLayout>
                  <c:x val="-0.84846376225643161"/>
                  <c:y val="-0.36766264679045135"/>
                </c:manualLayout>
              </c:layout>
              <c:numFmt formatCode="General" sourceLinked="0"/>
              <c:spPr>
                <a:noFill/>
                <a:ln>
                  <a:solidFill>
                    <a:schemeClr val="tx1"/>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'[Historical Data.xlsx]MarRate'!$A$3:$A$54</c:f>
              <c:numCache>
                <c:formatCode>m/d/yyyy\ h:mm</c:formatCode>
                <c:ptCount val="52"/>
                <c:pt idx="0">
                  <c:v>22199.602650462963</c:v>
                </c:pt>
                <c:pt idx="1">
                  <c:v>22203.577118055557</c:v>
                </c:pt>
                <c:pt idx="2">
                  <c:v>22943.746585648147</c:v>
                </c:pt>
                <c:pt idx="3">
                  <c:v>22951.676388888889</c:v>
                </c:pt>
                <c:pt idx="4">
                  <c:v>22954.649479166666</c:v>
                </c:pt>
                <c:pt idx="5">
                  <c:v>23686.807002314814</c:v>
                </c:pt>
                <c:pt idx="6">
                  <c:v>23709.598622685186</c:v>
                </c:pt>
                <c:pt idx="7">
                  <c:v>23711.55</c:v>
                </c:pt>
                <c:pt idx="8">
                  <c:v>25259.061828703703</c:v>
                </c:pt>
                <c:pt idx="9">
                  <c:v>25289.444965277777</c:v>
                </c:pt>
                <c:pt idx="10">
                  <c:v>25289.931944444445</c:v>
                </c:pt>
                <c:pt idx="11">
                  <c:v>25295.439583333333</c:v>
                </c:pt>
                <c:pt idx="12">
                  <c:v>26062.049328703702</c:v>
                </c:pt>
                <c:pt idx="13">
                  <c:v>26063.707430555554</c:v>
                </c:pt>
                <c:pt idx="14">
                  <c:v>26072.682453703703</c:v>
                </c:pt>
                <c:pt idx="15">
                  <c:v>26081.64340277778</c:v>
                </c:pt>
                <c:pt idx="16">
                  <c:v>26083.932685185184</c:v>
                </c:pt>
                <c:pt idx="17">
                  <c:v>26866.81318287037</c:v>
                </c:pt>
                <c:pt idx="18">
                  <c:v>26870.78875</c:v>
                </c:pt>
                <c:pt idx="19">
                  <c:v>26881.74013888889</c:v>
                </c:pt>
                <c:pt idx="20">
                  <c:v>26885.708530092594</c:v>
                </c:pt>
                <c:pt idx="21">
                  <c:v>27626.890277777777</c:v>
                </c:pt>
                <c:pt idx="22">
                  <c:v>27646.777083333334</c:v>
                </c:pt>
                <c:pt idx="23">
                  <c:v>32331.73476851852</c:v>
                </c:pt>
                <c:pt idx="24">
                  <c:v>32336.709525462964</c:v>
                </c:pt>
                <c:pt idx="25">
                  <c:v>33872.711817129632</c:v>
                </c:pt>
                <c:pt idx="26">
                  <c:v>35376.708333333336</c:v>
                </c:pt>
                <c:pt idx="27">
                  <c:v>35385.867280092592</c:v>
                </c:pt>
                <c:pt idx="28">
                  <c:v>35403.290358796294</c:v>
                </c:pt>
                <c:pt idx="29">
                  <c:v>35979.758333333331</c:v>
                </c:pt>
                <c:pt idx="30">
                  <c:v>36140.781840277778</c:v>
                </c:pt>
                <c:pt idx="31">
                  <c:v>36163.848032407404</c:v>
                </c:pt>
                <c:pt idx="32">
                  <c:v>36988.626643518517</c:v>
                </c:pt>
                <c:pt idx="33">
                  <c:v>37774.739583333336</c:v>
                </c:pt>
                <c:pt idx="34">
                  <c:v>37782.749155092592</c:v>
                </c:pt>
                <c:pt idx="35">
                  <c:v>37810.137499999997</c:v>
                </c:pt>
                <c:pt idx="36">
                  <c:v>38048.304062499999</c:v>
                </c:pt>
                <c:pt idx="37">
                  <c:v>38576.488194444442</c:v>
                </c:pt>
                <c:pt idx="38">
                  <c:v>39298.393055555556</c:v>
                </c:pt>
                <c:pt idx="39">
                  <c:v>39352.481944444444</c:v>
                </c:pt>
                <c:pt idx="40">
                  <c:v>40855.844467592593</c:v>
                </c:pt>
                <c:pt idx="41">
                  <c:v>40873.626400462963</c:v>
                </c:pt>
                <c:pt idx="42">
                  <c:v>41583.380555555559</c:v>
                </c:pt>
                <c:pt idx="43">
                  <c:v>41596.769444444442</c:v>
                </c:pt>
                <c:pt idx="44">
                  <c:v>42443.396527777775</c:v>
                </c:pt>
                <c:pt idx="45">
                  <c:v>43225.461817129632</c:v>
                </c:pt>
                <c:pt idx="46">
                  <c:v>44032.915439814817</c:v>
                </c:pt>
                <c:pt idx="47">
                  <c:v>44035.1953125</c:v>
                </c:pt>
                <c:pt idx="48">
                  <c:v>44042.493055555555</c:v>
                </c:pt>
                <c:pt idx="49">
                  <c:v>45212.59652777778</c:v>
                </c:pt>
                <c:pt idx="50">
                  <c:v>45572.619571759256</c:v>
                </c:pt>
                <c:pt idx="51">
                  <c:v>45579.67083333333</c:v>
                </c:pt>
              </c:numCache>
            </c:numRef>
          </c:xVal>
          <c:yVal>
            <c:numRef>
              <c:f>'[Historical Data.xlsx]MarRate'!$F$3:$F$54</c:f>
              <c:numCache>
                <c:formatCode>General</c:formatCode>
                <c:ptCount val="52"/>
                <c:pt idx="0">
                  <c:v>1</c:v>
                </c:pt>
                <c:pt idx="1">
                  <c:v>1</c:v>
                </c:pt>
                <c:pt idx="2">
                  <c:v>1</c:v>
                </c:pt>
                <c:pt idx="3">
                  <c:v>1</c:v>
                </c:pt>
                <c:pt idx="4">
                  <c:v>1</c:v>
                </c:pt>
                <c:pt idx="5">
                  <c:v>1</c:v>
                </c:pt>
                <c:pt idx="6">
                  <c:v>0.85714285714285721</c:v>
                </c:pt>
                <c:pt idx="7">
                  <c:v>0.875</c:v>
                </c:pt>
                <c:pt idx="8">
                  <c:v>0.77777777777777779</c:v>
                </c:pt>
                <c:pt idx="9">
                  <c:v>0.8</c:v>
                </c:pt>
                <c:pt idx="10">
                  <c:v>0.72727272727272729</c:v>
                </c:pt>
                <c:pt idx="11">
                  <c:v>0.75</c:v>
                </c:pt>
                <c:pt idx="12">
                  <c:v>0.76923076923076916</c:v>
                </c:pt>
                <c:pt idx="13">
                  <c:v>0.7857142857142857</c:v>
                </c:pt>
                <c:pt idx="14">
                  <c:v>0.8</c:v>
                </c:pt>
                <c:pt idx="15">
                  <c:v>0.8125</c:v>
                </c:pt>
                <c:pt idx="16">
                  <c:v>0.76470588235294112</c:v>
                </c:pt>
                <c:pt idx="17">
                  <c:v>0.77777777777777779</c:v>
                </c:pt>
                <c:pt idx="18">
                  <c:v>0.73684210526315796</c:v>
                </c:pt>
                <c:pt idx="19">
                  <c:v>0.75</c:v>
                </c:pt>
                <c:pt idx="20">
                  <c:v>0.76190476190476186</c:v>
                </c:pt>
                <c:pt idx="21">
                  <c:v>0.72727272727272729</c:v>
                </c:pt>
                <c:pt idx="22">
                  <c:v>0.69565217391304346</c:v>
                </c:pt>
                <c:pt idx="23">
                  <c:v>0.70833333333333326</c:v>
                </c:pt>
                <c:pt idx="24">
                  <c:v>0.72</c:v>
                </c:pt>
                <c:pt idx="25">
                  <c:v>0.73076923076923084</c:v>
                </c:pt>
                <c:pt idx="26">
                  <c:v>0.70370370370370372</c:v>
                </c:pt>
                <c:pt idx="27">
                  <c:v>0.7142857142857143</c:v>
                </c:pt>
                <c:pt idx="28">
                  <c:v>0.68965517241379315</c:v>
                </c:pt>
                <c:pt idx="29">
                  <c:v>0.7</c:v>
                </c:pt>
                <c:pt idx="30">
                  <c:v>0.70967741935483875</c:v>
                </c:pt>
                <c:pt idx="31">
                  <c:v>0.71875</c:v>
                </c:pt>
                <c:pt idx="32">
                  <c:v>0.69696969696969702</c:v>
                </c:pt>
                <c:pt idx="33">
                  <c:v>0.70588235294117641</c:v>
                </c:pt>
                <c:pt idx="34">
                  <c:v>0.68571428571428572</c:v>
                </c:pt>
                <c:pt idx="35">
                  <c:v>0.66666666666666674</c:v>
                </c:pt>
                <c:pt idx="36">
                  <c:v>0.64864864864864868</c:v>
                </c:pt>
                <c:pt idx="37">
                  <c:v>0.63157894736842102</c:v>
                </c:pt>
                <c:pt idx="38">
                  <c:v>0.61538461538461542</c:v>
                </c:pt>
                <c:pt idx="39">
                  <c:v>0.6</c:v>
                </c:pt>
                <c:pt idx="40">
                  <c:v>0.6097560975609756</c:v>
                </c:pt>
                <c:pt idx="41">
                  <c:v>0.59523809523809523</c:v>
                </c:pt>
                <c:pt idx="42">
                  <c:v>0.58139534883720922</c:v>
                </c:pt>
                <c:pt idx="43">
                  <c:v>0.56818181818181812</c:v>
                </c:pt>
                <c:pt idx="44">
                  <c:v>0.57777777777777772</c:v>
                </c:pt>
                <c:pt idx="45">
                  <c:v>0.56521739130434789</c:v>
                </c:pt>
                <c:pt idx="46">
                  <c:v>0.55319148936170215</c:v>
                </c:pt>
                <c:pt idx="47">
                  <c:v>0.54166666666666674</c:v>
                </c:pt>
                <c:pt idx="48">
                  <c:v>0.53061224489795911</c:v>
                </c:pt>
                <c:pt idx="49">
                  <c:v>0.52</c:v>
                </c:pt>
                <c:pt idx="50">
                  <c:v>0.50980392156862742</c:v>
                </c:pt>
                <c:pt idx="51">
                  <c:v>0.5</c:v>
                </c:pt>
              </c:numCache>
            </c:numRef>
          </c:yVal>
          <c:smooth val="0"/>
          <c:extLst xmlns:c16r2="http://schemas.microsoft.com/office/drawing/2015/06/chart">
            <c:ext xmlns:c16="http://schemas.microsoft.com/office/drawing/2014/chart" uri="{C3380CC4-5D6E-409C-BE32-E72D297353CC}">
              <c16:uniqueId val="{00000001-A18C-4F66-9FFB-29897E06ABDC}"/>
            </c:ext>
          </c:extLst>
        </c:ser>
        <c:ser>
          <c:idx val="1"/>
          <c:order val="1"/>
          <c:tx>
            <c:v>Flyby</c:v>
          </c:tx>
          <c:spPr>
            <a:ln w="25400" cap="rnd">
              <a:solidFill>
                <a:schemeClr val="accent4"/>
              </a:solidFill>
              <a:round/>
            </a:ln>
            <a:effectLst/>
          </c:spPr>
          <c:marker>
            <c:symbol val="none"/>
          </c:marker>
          <c:trendline>
            <c:spPr>
              <a:ln w="19050" cap="rnd">
                <a:solidFill>
                  <a:schemeClr val="accent4"/>
                </a:solidFill>
                <a:prstDash val="sysDot"/>
              </a:ln>
              <a:effectLst/>
            </c:spPr>
            <c:trendlineType val="poly"/>
            <c:order val="6"/>
            <c:dispRSqr val="1"/>
            <c:dispEq val="0"/>
            <c:trendlineLbl>
              <c:layout>
                <c:manualLayout>
                  <c:x val="-0.68058135925305507"/>
                  <c:y val="-0.50788161178635627"/>
                </c:manualLayout>
              </c:layout>
              <c:numFmt formatCode="General" sourceLinked="0"/>
              <c:spPr>
                <a:noFill/>
                <a:ln>
                  <a:solidFill>
                    <a:schemeClr val="accent4"/>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'[Historical Data.xlsx]MarRate'!$A$3:$A$54</c:f>
              <c:numCache>
                <c:formatCode>m/d/yyyy\ h:mm</c:formatCode>
                <c:ptCount val="52"/>
                <c:pt idx="0">
                  <c:v>22199.602650462963</c:v>
                </c:pt>
                <c:pt idx="1">
                  <c:v>22203.577118055557</c:v>
                </c:pt>
                <c:pt idx="2">
                  <c:v>22943.746585648147</c:v>
                </c:pt>
                <c:pt idx="3">
                  <c:v>22951.676388888889</c:v>
                </c:pt>
                <c:pt idx="4">
                  <c:v>22954.649479166666</c:v>
                </c:pt>
                <c:pt idx="5">
                  <c:v>23686.807002314814</c:v>
                </c:pt>
                <c:pt idx="6">
                  <c:v>23709.598622685186</c:v>
                </c:pt>
                <c:pt idx="7">
                  <c:v>23711.55</c:v>
                </c:pt>
                <c:pt idx="8">
                  <c:v>25259.061828703703</c:v>
                </c:pt>
                <c:pt idx="9">
                  <c:v>25289.444965277777</c:v>
                </c:pt>
                <c:pt idx="10">
                  <c:v>25289.931944444445</c:v>
                </c:pt>
                <c:pt idx="11">
                  <c:v>25295.439583333333</c:v>
                </c:pt>
                <c:pt idx="12">
                  <c:v>26062.049328703702</c:v>
                </c:pt>
                <c:pt idx="13">
                  <c:v>26063.707430555554</c:v>
                </c:pt>
                <c:pt idx="14">
                  <c:v>26072.682453703703</c:v>
                </c:pt>
                <c:pt idx="15">
                  <c:v>26081.64340277778</c:v>
                </c:pt>
                <c:pt idx="16">
                  <c:v>26083.932685185184</c:v>
                </c:pt>
                <c:pt idx="17">
                  <c:v>26866.81318287037</c:v>
                </c:pt>
                <c:pt idx="18">
                  <c:v>26870.78875</c:v>
                </c:pt>
                <c:pt idx="19">
                  <c:v>26881.74013888889</c:v>
                </c:pt>
                <c:pt idx="20">
                  <c:v>26885.708530092594</c:v>
                </c:pt>
                <c:pt idx="21">
                  <c:v>27626.890277777777</c:v>
                </c:pt>
                <c:pt idx="22">
                  <c:v>27646.777083333334</c:v>
                </c:pt>
                <c:pt idx="23">
                  <c:v>32331.73476851852</c:v>
                </c:pt>
                <c:pt idx="24">
                  <c:v>32336.709525462964</c:v>
                </c:pt>
                <c:pt idx="25">
                  <c:v>33872.711817129632</c:v>
                </c:pt>
                <c:pt idx="26">
                  <c:v>35376.708333333336</c:v>
                </c:pt>
                <c:pt idx="27">
                  <c:v>35385.867280092592</c:v>
                </c:pt>
                <c:pt idx="28">
                  <c:v>35403.290358796294</c:v>
                </c:pt>
                <c:pt idx="29">
                  <c:v>35979.758333333331</c:v>
                </c:pt>
                <c:pt idx="30">
                  <c:v>36140.781840277778</c:v>
                </c:pt>
                <c:pt idx="31">
                  <c:v>36163.848032407404</c:v>
                </c:pt>
                <c:pt idx="32">
                  <c:v>36988.626643518517</c:v>
                </c:pt>
                <c:pt idx="33">
                  <c:v>37774.739583333336</c:v>
                </c:pt>
                <c:pt idx="34">
                  <c:v>37782.749155092592</c:v>
                </c:pt>
                <c:pt idx="35">
                  <c:v>37810.137499999997</c:v>
                </c:pt>
                <c:pt idx="36">
                  <c:v>38048.304062499999</c:v>
                </c:pt>
                <c:pt idx="37">
                  <c:v>38576.488194444442</c:v>
                </c:pt>
                <c:pt idx="38">
                  <c:v>39298.393055555556</c:v>
                </c:pt>
                <c:pt idx="39">
                  <c:v>39352.481944444444</c:v>
                </c:pt>
                <c:pt idx="40">
                  <c:v>40855.844467592593</c:v>
                </c:pt>
                <c:pt idx="41">
                  <c:v>40873.626400462963</c:v>
                </c:pt>
                <c:pt idx="42">
                  <c:v>41583.380555555559</c:v>
                </c:pt>
                <c:pt idx="43">
                  <c:v>41596.769444444442</c:v>
                </c:pt>
                <c:pt idx="44">
                  <c:v>42443.396527777775</c:v>
                </c:pt>
                <c:pt idx="45">
                  <c:v>43225.461817129632</c:v>
                </c:pt>
                <c:pt idx="46">
                  <c:v>44032.915439814817</c:v>
                </c:pt>
                <c:pt idx="47">
                  <c:v>44035.1953125</c:v>
                </c:pt>
                <c:pt idx="48">
                  <c:v>44042.493055555555</c:v>
                </c:pt>
                <c:pt idx="49">
                  <c:v>45212.59652777778</c:v>
                </c:pt>
                <c:pt idx="50">
                  <c:v>45572.619571759256</c:v>
                </c:pt>
                <c:pt idx="51">
                  <c:v>45579.67083333333</c:v>
                </c:pt>
              </c:numCache>
            </c:numRef>
          </c:xVal>
          <c:yVal>
            <c:numRef>
              <c:f>'[Historical Data.xlsx]MarRate'!$N$3:$N$54</c:f>
              <c:numCache>
                <c:formatCode>General</c:formatCode>
                <c:ptCount val="52"/>
                <c:pt idx="0">
                  <c:v>1</c:v>
                </c:pt>
                <c:pt idx="1">
                  <c:v>1</c:v>
                </c:pt>
                <c:pt idx="2">
                  <c:v>1</c:v>
                </c:pt>
                <c:pt idx="3">
                  <c:v>1</c:v>
                </c:pt>
                <c:pt idx="4">
                  <c:v>1</c:v>
                </c:pt>
                <c:pt idx="5">
                  <c:v>1</c:v>
                </c:pt>
                <c:pt idx="6">
                  <c:v>0.85714285714285721</c:v>
                </c:pt>
                <c:pt idx="7">
                  <c:v>0.875</c:v>
                </c:pt>
                <c:pt idx="8">
                  <c:v>0.77777777777777779</c:v>
                </c:pt>
                <c:pt idx="9">
                  <c:v>0.8</c:v>
                </c:pt>
                <c:pt idx="10">
                  <c:v>0.72727272727272729</c:v>
                </c:pt>
                <c:pt idx="11">
                  <c:v>0.75</c:v>
                </c:pt>
                <c:pt idx="12">
                  <c:v>0.76923076923076916</c:v>
                </c:pt>
                <c:pt idx="13">
                  <c:v>0.7857142857142857</c:v>
                </c:pt>
                <c:pt idx="14">
                  <c:v>0.73333333333333339</c:v>
                </c:pt>
                <c:pt idx="15">
                  <c:v>0.6875</c:v>
                </c:pt>
                <c:pt idx="16">
                  <c:v>0.64705882352941169</c:v>
                </c:pt>
                <c:pt idx="17">
                  <c:v>0.61111111111111116</c:v>
                </c:pt>
                <c:pt idx="18">
                  <c:v>0.57894736842105265</c:v>
                </c:pt>
                <c:pt idx="19">
                  <c:v>0.55000000000000004</c:v>
                </c:pt>
                <c:pt idx="20">
                  <c:v>0.52380952380952384</c:v>
                </c:pt>
                <c:pt idx="21">
                  <c:v>0.5</c:v>
                </c:pt>
                <c:pt idx="22">
                  <c:v>0.47826086956521741</c:v>
                </c:pt>
                <c:pt idx="23">
                  <c:v>0.5</c:v>
                </c:pt>
                <c:pt idx="24">
                  <c:v>0.48</c:v>
                </c:pt>
                <c:pt idx="25">
                  <c:v>0.5</c:v>
                </c:pt>
                <c:pt idx="26">
                  <c:v>0.48148148148148151</c:v>
                </c:pt>
                <c:pt idx="27">
                  <c:v>0.5</c:v>
                </c:pt>
                <c:pt idx="28">
                  <c:v>0.48275862068965514</c:v>
                </c:pt>
                <c:pt idx="29">
                  <c:v>0.46666666666666667</c:v>
                </c:pt>
                <c:pt idx="30">
                  <c:v>0.45161290322580649</c:v>
                </c:pt>
                <c:pt idx="31">
                  <c:v>0.4375</c:v>
                </c:pt>
                <c:pt idx="32">
                  <c:v>0.4242424242424242</c:v>
                </c:pt>
                <c:pt idx="33">
                  <c:v>0.41176470588235292</c:v>
                </c:pt>
                <c:pt idx="34">
                  <c:v>0.4</c:v>
                </c:pt>
                <c:pt idx="35">
                  <c:v>0.38888888888888884</c:v>
                </c:pt>
                <c:pt idx="36">
                  <c:v>0.3783783783783784</c:v>
                </c:pt>
                <c:pt idx="37">
                  <c:v>0.36842105263157898</c:v>
                </c:pt>
                <c:pt idx="38">
                  <c:v>0.35897435897435892</c:v>
                </c:pt>
                <c:pt idx="39">
                  <c:v>0.35</c:v>
                </c:pt>
                <c:pt idx="40">
                  <c:v>0.36585365853658536</c:v>
                </c:pt>
                <c:pt idx="41">
                  <c:v>0.3571428571428571</c:v>
                </c:pt>
                <c:pt idx="42">
                  <c:v>0.34883720930232553</c:v>
                </c:pt>
                <c:pt idx="43">
                  <c:v>0.34090909090909094</c:v>
                </c:pt>
                <c:pt idx="44">
                  <c:v>0.33333333333333337</c:v>
                </c:pt>
                <c:pt idx="45">
                  <c:v>0.32608695652173914</c:v>
                </c:pt>
                <c:pt idx="46">
                  <c:v>0.31914893617021278</c:v>
                </c:pt>
                <c:pt idx="47">
                  <c:v>0.3125</c:v>
                </c:pt>
                <c:pt idx="48">
                  <c:v>0.30612244897959184</c:v>
                </c:pt>
                <c:pt idx="49">
                  <c:v>0.30612244897959184</c:v>
                </c:pt>
                <c:pt idx="50">
                  <c:v>0.30000000000000004</c:v>
                </c:pt>
                <c:pt idx="51">
                  <c:v>0.29411764705882348</c:v>
                </c:pt>
              </c:numCache>
            </c:numRef>
          </c:yVal>
          <c:smooth val="0"/>
          <c:extLst xmlns:c16r2="http://schemas.microsoft.com/office/drawing/2015/06/chart">
            <c:ext xmlns:c16="http://schemas.microsoft.com/office/drawing/2014/chart" uri="{C3380CC4-5D6E-409C-BE32-E72D297353CC}">
              <c16:uniqueId val="{00000003-A18C-4F66-9FFB-29897E06ABDC}"/>
            </c:ext>
          </c:extLst>
        </c:ser>
        <c:ser>
          <c:idx val="2"/>
          <c:order val="2"/>
          <c:tx>
            <c:v>Orbit</c:v>
          </c:tx>
          <c:spPr>
            <a:ln w="25400" cap="rnd">
              <a:solidFill>
                <a:schemeClr val="accent2"/>
              </a:solidFill>
              <a:round/>
            </a:ln>
            <a:effectLst/>
          </c:spPr>
          <c:marker>
            <c:symbol val="none"/>
          </c:marker>
          <c:trendline>
            <c:spPr>
              <a:ln w="19050" cap="rnd">
                <a:solidFill>
                  <a:schemeClr val="accent2"/>
                </a:solidFill>
                <a:prstDash val="sysDot"/>
              </a:ln>
              <a:effectLst/>
            </c:spPr>
            <c:trendlineType val="poly"/>
            <c:order val="6"/>
            <c:dispRSqr val="1"/>
            <c:dispEq val="0"/>
            <c:trendlineLbl>
              <c:layout>
                <c:manualLayout>
                  <c:x val="-0.51612512773954333"/>
                  <c:y val="-0.51387921948497439"/>
                </c:manualLayout>
              </c:layout>
              <c:numFmt formatCode="General" sourceLinked="0"/>
              <c:spPr>
                <a:noFill/>
                <a:ln>
                  <a:solidFill>
                    <a:schemeClr val="accent2"/>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'[Historical Data.xlsx]MarRate'!$A$7:$A$54</c:f>
              <c:numCache>
                <c:formatCode>m/d/yyyy\ h:mm</c:formatCode>
                <c:ptCount val="48"/>
                <c:pt idx="0">
                  <c:v>22954.649479166666</c:v>
                </c:pt>
                <c:pt idx="1">
                  <c:v>23686.807002314814</c:v>
                </c:pt>
                <c:pt idx="2">
                  <c:v>23709.598622685186</c:v>
                </c:pt>
                <c:pt idx="3">
                  <c:v>23711.55</c:v>
                </c:pt>
                <c:pt idx="4">
                  <c:v>25259.061828703703</c:v>
                </c:pt>
                <c:pt idx="5">
                  <c:v>25289.444965277777</c:v>
                </c:pt>
                <c:pt idx="6">
                  <c:v>25289.931944444445</c:v>
                </c:pt>
                <c:pt idx="7">
                  <c:v>25295.439583333333</c:v>
                </c:pt>
                <c:pt idx="8">
                  <c:v>26062.049328703702</c:v>
                </c:pt>
                <c:pt idx="9">
                  <c:v>26063.707430555554</c:v>
                </c:pt>
                <c:pt idx="10">
                  <c:v>26072.682453703703</c:v>
                </c:pt>
                <c:pt idx="11">
                  <c:v>26081.64340277778</c:v>
                </c:pt>
                <c:pt idx="12">
                  <c:v>26083.932685185184</c:v>
                </c:pt>
                <c:pt idx="13">
                  <c:v>26866.81318287037</c:v>
                </c:pt>
                <c:pt idx="14">
                  <c:v>26870.78875</c:v>
                </c:pt>
                <c:pt idx="15">
                  <c:v>26881.74013888889</c:v>
                </c:pt>
                <c:pt idx="16">
                  <c:v>26885.708530092594</c:v>
                </c:pt>
                <c:pt idx="17">
                  <c:v>27626.890277777777</c:v>
                </c:pt>
                <c:pt idx="18">
                  <c:v>27646.777083333334</c:v>
                </c:pt>
                <c:pt idx="19">
                  <c:v>32331.73476851852</c:v>
                </c:pt>
                <c:pt idx="20">
                  <c:v>32336.709525462964</c:v>
                </c:pt>
                <c:pt idx="21">
                  <c:v>33872.711817129632</c:v>
                </c:pt>
                <c:pt idx="22">
                  <c:v>35376.708333333336</c:v>
                </c:pt>
                <c:pt idx="23">
                  <c:v>35385.867280092592</c:v>
                </c:pt>
                <c:pt idx="24">
                  <c:v>35403.290358796294</c:v>
                </c:pt>
                <c:pt idx="25">
                  <c:v>35979.758333333331</c:v>
                </c:pt>
                <c:pt idx="26">
                  <c:v>36140.781840277778</c:v>
                </c:pt>
                <c:pt idx="27">
                  <c:v>36163.848032407404</c:v>
                </c:pt>
                <c:pt idx="28">
                  <c:v>36988.626643518517</c:v>
                </c:pt>
                <c:pt idx="29">
                  <c:v>37774.739583333336</c:v>
                </c:pt>
                <c:pt idx="30">
                  <c:v>37782.749155092592</c:v>
                </c:pt>
                <c:pt idx="31">
                  <c:v>37810.137499999997</c:v>
                </c:pt>
                <c:pt idx="32">
                  <c:v>38048.304062499999</c:v>
                </c:pt>
                <c:pt idx="33">
                  <c:v>38576.488194444442</c:v>
                </c:pt>
                <c:pt idx="34">
                  <c:v>39298.393055555556</c:v>
                </c:pt>
                <c:pt idx="35">
                  <c:v>39352.481944444444</c:v>
                </c:pt>
                <c:pt idx="36">
                  <c:v>40855.844467592593</c:v>
                </c:pt>
                <c:pt idx="37">
                  <c:v>40873.626400462963</c:v>
                </c:pt>
                <c:pt idx="38">
                  <c:v>41583.380555555559</c:v>
                </c:pt>
                <c:pt idx="39">
                  <c:v>41596.769444444442</c:v>
                </c:pt>
                <c:pt idx="40">
                  <c:v>42443.396527777775</c:v>
                </c:pt>
                <c:pt idx="41">
                  <c:v>43225.461817129632</c:v>
                </c:pt>
                <c:pt idx="42">
                  <c:v>44032.915439814817</c:v>
                </c:pt>
                <c:pt idx="43">
                  <c:v>44035.1953125</c:v>
                </c:pt>
                <c:pt idx="44">
                  <c:v>44042.493055555555</c:v>
                </c:pt>
                <c:pt idx="45">
                  <c:v>45212.59652777778</c:v>
                </c:pt>
                <c:pt idx="46">
                  <c:v>45572.619571759256</c:v>
                </c:pt>
                <c:pt idx="47">
                  <c:v>45579.67083333333</c:v>
                </c:pt>
              </c:numCache>
            </c:numRef>
          </c:xVal>
          <c:yVal>
            <c:numRef>
              <c:f>'[Historical Data.xlsx]MarRate'!$R$7:$R$54</c:f>
              <c:numCache>
                <c:formatCode>General</c:formatCode>
                <c:ptCount val="48"/>
                <c:pt idx="0">
                  <c:v>1</c:v>
                </c:pt>
                <c:pt idx="1">
                  <c:v>1</c:v>
                </c:pt>
                <c:pt idx="2">
                  <c:v>1</c:v>
                </c:pt>
                <c:pt idx="3">
                  <c:v>1</c:v>
                </c:pt>
                <c:pt idx="4">
                  <c:v>1</c:v>
                </c:pt>
                <c:pt idx="5">
                  <c:v>1</c:v>
                </c:pt>
                <c:pt idx="6">
                  <c:v>1</c:v>
                </c:pt>
                <c:pt idx="7">
                  <c:v>1</c:v>
                </c:pt>
                <c:pt idx="8">
                  <c:v>1</c:v>
                </c:pt>
                <c:pt idx="9">
                  <c:v>1</c:v>
                </c:pt>
                <c:pt idx="10">
                  <c:v>0.83333333333333337</c:v>
                </c:pt>
                <c:pt idx="11">
                  <c:v>0.7142857142857143</c:v>
                </c:pt>
                <c:pt idx="12">
                  <c:v>0.625</c:v>
                </c:pt>
                <c:pt idx="13">
                  <c:v>0.66666666666666674</c:v>
                </c:pt>
                <c:pt idx="14">
                  <c:v>0.6</c:v>
                </c:pt>
                <c:pt idx="15">
                  <c:v>0.54545454545454541</c:v>
                </c:pt>
                <c:pt idx="16">
                  <c:v>0.5</c:v>
                </c:pt>
                <c:pt idx="17">
                  <c:v>0.46153846153846156</c:v>
                </c:pt>
                <c:pt idx="18">
                  <c:v>0.4285714285714286</c:v>
                </c:pt>
                <c:pt idx="19">
                  <c:v>0.46666666666666667</c:v>
                </c:pt>
                <c:pt idx="20">
                  <c:v>0.4375</c:v>
                </c:pt>
                <c:pt idx="21">
                  <c:v>0.47058823529411764</c:v>
                </c:pt>
                <c:pt idx="22">
                  <c:v>0.44444444444444442</c:v>
                </c:pt>
                <c:pt idx="23">
                  <c:v>0.47368421052631582</c:v>
                </c:pt>
                <c:pt idx="24">
                  <c:v>0.44999999999999996</c:v>
                </c:pt>
                <c:pt idx="25">
                  <c:v>0.47619047619047616</c:v>
                </c:pt>
                <c:pt idx="26">
                  <c:v>0.5</c:v>
                </c:pt>
                <c:pt idx="27">
                  <c:v>0.47826086956521741</c:v>
                </c:pt>
                <c:pt idx="28">
                  <c:v>0.45833333333333337</c:v>
                </c:pt>
                <c:pt idx="29">
                  <c:v>0.43999999999999995</c:v>
                </c:pt>
                <c:pt idx="30">
                  <c:v>0.42307692307692313</c:v>
                </c:pt>
                <c:pt idx="31">
                  <c:v>0.40740740740740744</c:v>
                </c:pt>
                <c:pt idx="32">
                  <c:v>0.40740740740740744</c:v>
                </c:pt>
                <c:pt idx="33">
                  <c:v>0.3928571428571429</c:v>
                </c:pt>
                <c:pt idx="34">
                  <c:v>0.37931034482758619</c:v>
                </c:pt>
                <c:pt idx="35">
                  <c:v>0.37931034482758619</c:v>
                </c:pt>
                <c:pt idx="36">
                  <c:v>0.4</c:v>
                </c:pt>
                <c:pt idx="37">
                  <c:v>0.38709677419354838</c:v>
                </c:pt>
                <c:pt idx="38">
                  <c:v>0.375</c:v>
                </c:pt>
                <c:pt idx="39">
                  <c:v>0.36363636363636365</c:v>
                </c:pt>
                <c:pt idx="40">
                  <c:v>0.3529411764705882</c:v>
                </c:pt>
                <c:pt idx="41">
                  <c:v>0.34285714285714286</c:v>
                </c:pt>
                <c:pt idx="42">
                  <c:v>0.33333333333333337</c:v>
                </c:pt>
                <c:pt idx="43">
                  <c:v>0.32432432432432434</c:v>
                </c:pt>
                <c:pt idx="44">
                  <c:v>0.31578947368421051</c:v>
                </c:pt>
                <c:pt idx="45">
                  <c:v>0.31578947368421051</c:v>
                </c:pt>
                <c:pt idx="46">
                  <c:v>0.31578947368421051</c:v>
                </c:pt>
                <c:pt idx="47">
                  <c:v>0.31578947368421051</c:v>
                </c:pt>
              </c:numCache>
            </c:numRef>
          </c:yVal>
          <c:smooth val="0"/>
          <c:extLst xmlns:c16r2="http://schemas.microsoft.com/office/drawing/2015/06/chart">
            <c:ext xmlns:c16="http://schemas.microsoft.com/office/drawing/2014/chart" uri="{C3380CC4-5D6E-409C-BE32-E72D297353CC}">
              <c16:uniqueId val="{00000005-A18C-4F66-9FFB-29897E06ABDC}"/>
            </c:ext>
          </c:extLst>
        </c:ser>
        <c:ser>
          <c:idx val="3"/>
          <c:order val="3"/>
          <c:tx>
            <c:v>Land</c:v>
          </c:tx>
          <c:spPr>
            <a:ln w="25400" cap="rnd">
              <a:solidFill>
                <a:schemeClr val="accent1"/>
              </a:solidFill>
              <a:round/>
            </a:ln>
            <a:effectLst/>
          </c:spPr>
          <c:marker>
            <c:symbol val="none"/>
          </c:marker>
          <c:trendline>
            <c:spPr>
              <a:ln w="19050" cap="rnd">
                <a:solidFill>
                  <a:schemeClr val="accent4"/>
                </a:solidFill>
                <a:prstDash val="sysDot"/>
              </a:ln>
              <a:effectLst/>
            </c:spPr>
            <c:trendlineType val="poly"/>
            <c:order val="6"/>
            <c:dispRSqr val="1"/>
            <c:dispEq val="0"/>
            <c:trendlineLbl>
              <c:layout>
                <c:manualLayout>
                  <c:x val="-0.35607723687632437"/>
                  <c:y val="-0.34532343127039616"/>
                </c:manualLayout>
              </c:layout>
              <c:numFmt formatCode="General" sourceLinked="0"/>
              <c:spPr>
                <a:noFill/>
                <a:ln>
                  <a:solidFill>
                    <a:schemeClr val="accent1"/>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'[Historical Data.xlsx]MarRate'!$A$7:$A$54</c:f>
              <c:numCache>
                <c:formatCode>m/d/yyyy\ h:mm</c:formatCode>
                <c:ptCount val="48"/>
                <c:pt idx="0">
                  <c:v>22954.649479166666</c:v>
                </c:pt>
                <c:pt idx="1">
                  <c:v>23686.807002314814</c:v>
                </c:pt>
                <c:pt idx="2">
                  <c:v>23709.598622685186</c:v>
                </c:pt>
                <c:pt idx="3">
                  <c:v>23711.55</c:v>
                </c:pt>
                <c:pt idx="4">
                  <c:v>25259.061828703703</c:v>
                </c:pt>
                <c:pt idx="5">
                  <c:v>25289.444965277777</c:v>
                </c:pt>
                <c:pt idx="6">
                  <c:v>25289.931944444445</c:v>
                </c:pt>
                <c:pt idx="7">
                  <c:v>25295.439583333333</c:v>
                </c:pt>
                <c:pt idx="8">
                  <c:v>26062.049328703702</c:v>
                </c:pt>
                <c:pt idx="9">
                  <c:v>26063.707430555554</c:v>
                </c:pt>
                <c:pt idx="10">
                  <c:v>26072.682453703703</c:v>
                </c:pt>
                <c:pt idx="11">
                  <c:v>26081.64340277778</c:v>
                </c:pt>
                <c:pt idx="12">
                  <c:v>26083.932685185184</c:v>
                </c:pt>
                <c:pt idx="13">
                  <c:v>26866.81318287037</c:v>
                </c:pt>
                <c:pt idx="14">
                  <c:v>26870.78875</c:v>
                </c:pt>
                <c:pt idx="15">
                  <c:v>26881.74013888889</c:v>
                </c:pt>
                <c:pt idx="16">
                  <c:v>26885.708530092594</c:v>
                </c:pt>
                <c:pt idx="17">
                  <c:v>27626.890277777777</c:v>
                </c:pt>
                <c:pt idx="18">
                  <c:v>27646.777083333334</c:v>
                </c:pt>
                <c:pt idx="19">
                  <c:v>32331.73476851852</c:v>
                </c:pt>
                <c:pt idx="20">
                  <c:v>32336.709525462964</c:v>
                </c:pt>
                <c:pt idx="21">
                  <c:v>33872.711817129632</c:v>
                </c:pt>
                <c:pt idx="22">
                  <c:v>35376.708333333336</c:v>
                </c:pt>
                <c:pt idx="23">
                  <c:v>35385.867280092592</c:v>
                </c:pt>
                <c:pt idx="24">
                  <c:v>35403.290358796294</c:v>
                </c:pt>
                <c:pt idx="25">
                  <c:v>35979.758333333331</c:v>
                </c:pt>
                <c:pt idx="26">
                  <c:v>36140.781840277778</c:v>
                </c:pt>
                <c:pt idx="27">
                  <c:v>36163.848032407404</c:v>
                </c:pt>
                <c:pt idx="28">
                  <c:v>36988.626643518517</c:v>
                </c:pt>
                <c:pt idx="29">
                  <c:v>37774.739583333336</c:v>
                </c:pt>
                <c:pt idx="30">
                  <c:v>37782.749155092592</c:v>
                </c:pt>
                <c:pt idx="31">
                  <c:v>37810.137499999997</c:v>
                </c:pt>
                <c:pt idx="32">
                  <c:v>38048.304062499999</c:v>
                </c:pt>
                <c:pt idx="33">
                  <c:v>38576.488194444442</c:v>
                </c:pt>
                <c:pt idx="34">
                  <c:v>39298.393055555556</c:v>
                </c:pt>
                <c:pt idx="35">
                  <c:v>39352.481944444444</c:v>
                </c:pt>
                <c:pt idx="36">
                  <c:v>40855.844467592593</c:v>
                </c:pt>
                <c:pt idx="37">
                  <c:v>40873.626400462963</c:v>
                </c:pt>
                <c:pt idx="38">
                  <c:v>41583.380555555559</c:v>
                </c:pt>
                <c:pt idx="39">
                  <c:v>41596.769444444442</c:v>
                </c:pt>
                <c:pt idx="40">
                  <c:v>42443.396527777775</c:v>
                </c:pt>
                <c:pt idx="41">
                  <c:v>43225.461817129632</c:v>
                </c:pt>
                <c:pt idx="42">
                  <c:v>44032.915439814817</c:v>
                </c:pt>
                <c:pt idx="43">
                  <c:v>44035.1953125</c:v>
                </c:pt>
                <c:pt idx="44">
                  <c:v>44042.493055555555</c:v>
                </c:pt>
                <c:pt idx="45">
                  <c:v>45212.59652777778</c:v>
                </c:pt>
                <c:pt idx="46">
                  <c:v>45572.619571759256</c:v>
                </c:pt>
                <c:pt idx="47">
                  <c:v>45579.67083333333</c:v>
                </c:pt>
              </c:numCache>
            </c:numRef>
          </c:xVal>
          <c:yVal>
            <c:numRef>
              <c:f>'[Historical Data.xlsx]MarRate'!$V$7:$V$54</c:f>
              <c:numCache>
                <c:formatCode>General</c:formatCode>
                <c:ptCount val="48"/>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0.83333333333333337</c:v>
                </c:pt>
                <c:pt idx="18">
                  <c:v>0.7142857142857143</c:v>
                </c:pt>
                <c:pt idx="19">
                  <c:v>0.75</c:v>
                </c:pt>
                <c:pt idx="20">
                  <c:v>0.77777777777777779</c:v>
                </c:pt>
                <c:pt idx="21">
                  <c:v>0.77777777777777779</c:v>
                </c:pt>
                <c:pt idx="22">
                  <c:v>0.77777777777777779</c:v>
                </c:pt>
                <c:pt idx="23">
                  <c:v>0.8</c:v>
                </c:pt>
                <c:pt idx="24">
                  <c:v>0.72727272727272729</c:v>
                </c:pt>
                <c:pt idx="25">
                  <c:v>0.72727272727272729</c:v>
                </c:pt>
                <c:pt idx="26">
                  <c:v>0.72727272727272729</c:v>
                </c:pt>
                <c:pt idx="27">
                  <c:v>0.75</c:v>
                </c:pt>
                <c:pt idx="28">
                  <c:v>0.75</c:v>
                </c:pt>
                <c:pt idx="29">
                  <c:v>0.76923076923076916</c:v>
                </c:pt>
                <c:pt idx="30">
                  <c:v>0.7142857142857143</c:v>
                </c:pt>
                <c:pt idx="31">
                  <c:v>0.66666666666666674</c:v>
                </c:pt>
                <c:pt idx="32">
                  <c:v>0.66666666666666674</c:v>
                </c:pt>
                <c:pt idx="33">
                  <c:v>0.66666666666666674</c:v>
                </c:pt>
                <c:pt idx="34">
                  <c:v>0.625</c:v>
                </c:pt>
                <c:pt idx="35">
                  <c:v>0.625</c:v>
                </c:pt>
                <c:pt idx="36">
                  <c:v>0.64705882352941169</c:v>
                </c:pt>
                <c:pt idx="37">
                  <c:v>0.61111111111111116</c:v>
                </c:pt>
                <c:pt idx="38">
                  <c:v>0.61111111111111116</c:v>
                </c:pt>
                <c:pt idx="39">
                  <c:v>0.61111111111111116</c:v>
                </c:pt>
                <c:pt idx="40">
                  <c:v>0.63157894736842102</c:v>
                </c:pt>
                <c:pt idx="41">
                  <c:v>0.6</c:v>
                </c:pt>
                <c:pt idx="42">
                  <c:v>0.6</c:v>
                </c:pt>
                <c:pt idx="43">
                  <c:v>0.5714285714285714</c:v>
                </c:pt>
                <c:pt idx="44">
                  <c:v>0.54545454545454541</c:v>
                </c:pt>
                <c:pt idx="45">
                  <c:v>0.54545454545454541</c:v>
                </c:pt>
                <c:pt idx="46">
                  <c:v>0.54545454545454541</c:v>
                </c:pt>
                <c:pt idx="47">
                  <c:v>0.54545454545454541</c:v>
                </c:pt>
              </c:numCache>
            </c:numRef>
          </c:yVal>
          <c:smooth val="0"/>
          <c:extLst xmlns:c16r2="http://schemas.microsoft.com/office/drawing/2015/06/chart">
            <c:ext xmlns:c16="http://schemas.microsoft.com/office/drawing/2014/chart" uri="{C3380CC4-5D6E-409C-BE32-E72D297353CC}">
              <c16:uniqueId val="{00000007-A18C-4F66-9FFB-29897E06ABDC}"/>
            </c:ext>
          </c:extLst>
        </c:ser>
        <c:ser>
          <c:idx val="4"/>
          <c:order val="4"/>
          <c:tx>
            <c:v>Rove</c:v>
          </c:tx>
          <c:spPr>
            <a:ln w="19050" cap="rnd">
              <a:solidFill>
                <a:schemeClr val="accent3"/>
              </a:solidFill>
              <a:round/>
            </a:ln>
            <a:effectLst/>
          </c:spPr>
          <c:marker>
            <c:symbol val="none"/>
          </c:marker>
          <c:trendline>
            <c:spPr>
              <a:ln w="19050" cap="rnd">
                <a:solidFill>
                  <a:schemeClr val="accent3"/>
                </a:solidFill>
                <a:prstDash val="sysDot"/>
              </a:ln>
              <a:effectLst/>
            </c:spPr>
            <c:trendlineType val="poly"/>
            <c:order val="6"/>
            <c:dispRSqr val="1"/>
            <c:dispEq val="0"/>
            <c:trendlineLbl>
              <c:layout>
                <c:manualLayout>
                  <c:x val="-0.18036032173279029"/>
                  <c:y val="-0.5000250310551958"/>
                </c:manualLayout>
              </c:layout>
              <c:numFmt formatCode="General" sourceLinked="0"/>
              <c:spPr>
                <a:noFill/>
                <a:ln>
                  <a:solidFill>
                    <a:schemeClr val="accent3"/>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'[Historical Data.xlsx]MarRate'!$A$17:$A$54</c:f>
              <c:numCache>
                <c:formatCode>m/d/yyyy\ h:mm</c:formatCode>
                <c:ptCount val="38"/>
                <c:pt idx="0">
                  <c:v>26072.682453703703</c:v>
                </c:pt>
                <c:pt idx="1">
                  <c:v>26081.64340277778</c:v>
                </c:pt>
                <c:pt idx="2">
                  <c:v>26083.932685185184</c:v>
                </c:pt>
                <c:pt idx="3">
                  <c:v>26866.81318287037</c:v>
                </c:pt>
                <c:pt idx="4">
                  <c:v>26870.78875</c:v>
                </c:pt>
                <c:pt idx="5">
                  <c:v>26881.74013888889</c:v>
                </c:pt>
                <c:pt idx="6">
                  <c:v>26885.708530092594</c:v>
                </c:pt>
                <c:pt idx="7">
                  <c:v>27626.890277777777</c:v>
                </c:pt>
                <c:pt idx="8">
                  <c:v>27646.777083333334</c:v>
                </c:pt>
                <c:pt idx="9">
                  <c:v>32331.73476851852</c:v>
                </c:pt>
                <c:pt idx="10">
                  <c:v>32336.709525462964</c:v>
                </c:pt>
                <c:pt idx="11">
                  <c:v>33872.711817129632</c:v>
                </c:pt>
                <c:pt idx="12">
                  <c:v>35376.708333333336</c:v>
                </c:pt>
                <c:pt idx="13">
                  <c:v>35385.867280092592</c:v>
                </c:pt>
                <c:pt idx="14">
                  <c:v>35403.290358796294</c:v>
                </c:pt>
                <c:pt idx="15">
                  <c:v>35979.758333333331</c:v>
                </c:pt>
                <c:pt idx="16">
                  <c:v>36140.781840277778</c:v>
                </c:pt>
                <c:pt idx="17">
                  <c:v>36163.848032407404</c:v>
                </c:pt>
                <c:pt idx="18">
                  <c:v>36988.626643518517</c:v>
                </c:pt>
                <c:pt idx="19">
                  <c:v>37774.739583333336</c:v>
                </c:pt>
                <c:pt idx="20">
                  <c:v>37782.749155092592</c:v>
                </c:pt>
                <c:pt idx="21">
                  <c:v>37810.137499999997</c:v>
                </c:pt>
                <c:pt idx="22">
                  <c:v>38048.304062499999</c:v>
                </c:pt>
                <c:pt idx="23">
                  <c:v>38576.488194444442</c:v>
                </c:pt>
                <c:pt idx="24">
                  <c:v>39298.393055555556</c:v>
                </c:pt>
                <c:pt idx="25">
                  <c:v>39352.481944444444</c:v>
                </c:pt>
                <c:pt idx="26">
                  <c:v>40855.844467592593</c:v>
                </c:pt>
                <c:pt idx="27">
                  <c:v>40873.626400462963</c:v>
                </c:pt>
                <c:pt idx="28">
                  <c:v>41583.380555555559</c:v>
                </c:pt>
                <c:pt idx="29">
                  <c:v>41596.769444444442</c:v>
                </c:pt>
                <c:pt idx="30">
                  <c:v>42443.396527777775</c:v>
                </c:pt>
                <c:pt idx="31">
                  <c:v>43225.461817129632</c:v>
                </c:pt>
                <c:pt idx="32">
                  <c:v>44032.915439814817</c:v>
                </c:pt>
                <c:pt idx="33">
                  <c:v>44035.1953125</c:v>
                </c:pt>
                <c:pt idx="34">
                  <c:v>44042.493055555555</c:v>
                </c:pt>
                <c:pt idx="35">
                  <c:v>45212.59652777778</c:v>
                </c:pt>
                <c:pt idx="36">
                  <c:v>45572.619571759256</c:v>
                </c:pt>
                <c:pt idx="37">
                  <c:v>45579.67083333333</c:v>
                </c:pt>
              </c:numCache>
            </c:numRef>
          </c:xVal>
          <c:yVal>
            <c:numRef>
              <c:f>'[Historical Data.xlsx]MarRate'!$Z$17:$Z$54</c:f>
              <c:numCache>
                <c:formatCode>General</c:formatCode>
                <c:ptCount val="38"/>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0.66666666666666674</c:v>
                </c:pt>
                <c:pt idx="15">
                  <c:v>0.66666666666666674</c:v>
                </c:pt>
                <c:pt idx="16">
                  <c:v>0.66666666666666674</c:v>
                </c:pt>
                <c:pt idx="17">
                  <c:v>0.66666666666666674</c:v>
                </c:pt>
                <c:pt idx="18">
                  <c:v>0.66666666666666674</c:v>
                </c:pt>
                <c:pt idx="19">
                  <c:v>0.66666666666666674</c:v>
                </c:pt>
                <c:pt idx="20">
                  <c:v>0.5</c:v>
                </c:pt>
                <c:pt idx="21">
                  <c:v>0.4</c:v>
                </c:pt>
                <c:pt idx="22">
                  <c:v>0.4</c:v>
                </c:pt>
                <c:pt idx="23">
                  <c:v>0.4</c:v>
                </c:pt>
                <c:pt idx="24">
                  <c:v>0.4</c:v>
                </c:pt>
                <c:pt idx="25">
                  <c:v>0.4</c:v>
                </c:pt>
                <c:pt idx="26">
                  <c:v>0.5</c:v>
                </c:pt>
                <c:pt idx="27">
                  <c:v>0.4285714285714286</c:v>
                </c:pt>
                <c:pt idx="28">
                  <c:v>0.4285714285714286</c:v>
                </c:pt>
                <c:pt idx="29">
                  <c:v>0.4285714285714286</c:v>
                </c:pt>
                <c:pt idx="30">
                  <c:v>0.4285714285714286</c:v>
                </c:pt>
                <c:pt idx="31">
                  <c:v>0.4285714285714286</c:v>
                </c:pt>
                <c:pt idx="32">
                  <c:v>0.4285714285714286</c:v>
                </c:pt>
                <c:pt idx="33">
                  <c:v>0.375</c:v>
                </c:pt>
                <c:pt idx="34">
                  <c:v>0.33333333333333337</c:v>
                </c:pt>
                <c:pt idx="35">
                  <c:v>0.33333333333333337</c:v>
                </c:pt>
                <c:pt idx="36">
                  <c:v>0.33333333333333337</c:v>
                </c:pt>
                <c:pt idx="37">
                  <c:v>0.33333333333333337</c:v>
                </c:pt>
              </c:numCache>
            </c:numRef>
          </c:yVal>
          <c:smooth val="0"/>
          <c:extLst xmlns:c16r2="http://schemas.microsoft.com/office/drawing/2015/06/chart">
            <c:ext xmlns:c16="http://schemas.microsoft.com/office/drawing/2014/chart" uri="{C3380CC4-5D6E-409C-BE32-E72D297353CC}">
              <c16:uniqueId val="{00000009-A18C-4F66-9FFB-29897E06ABDC}"/>
            </c:ext>
          </c:extLst>
        </c:ser>
        <c:ser>
          <c:idx val="5"/>
          <c:order val="5"/>
          <c:tx>
            <c:v>AveragePerc</c:v>
          </c:tx>
          <c:spPr>
            <a:ln w="25400" cap="rnd">
              <a:solidFill>
                <a:schemeClr val="bg2">
                  <a:lumMod val="50000"/>
                </a:schemeClr>
              </a:solidFill>
              <a:round/>
            </a:ln>
            <a:effectLst/>
          </c:spPr>
          <c:marker>
            <c:symbol val="none"/>
          </c:marker>
          <c:trendline>
            <c:spPr>
              <a:ln w="19050" cap="rnd">
                <a:solidFill>
                  <a:schemeClr val="bg2">
                    <a:lumMod val="50000"/>
                  </a:schemeClr>
                </a:solidFill>
                <a:prstDash val="sysDot"/>
              </a:ln>
              <a:effectLst/>
            </c:spPr>
            <c:trendlineType val="poly"/>
            <c:order val="6"/>
            <c:dispRSqr val="1"/>
            <c:dispEq val="0"/>
            <c:trendlineLbl>
              <c:layout>
                <c:manualLayout>
                  <c:x val="-1.3619975892702021E-2"/>
                  <c:y val="-0.44856418529922792"/>
                </c:manualLayout>
              </c:layout>
              <c:numFmt formatCode="General" sourceLinked="0"/>
              <c:spPr>
                <a:noFill/>
                <a:ln>
                  <a:solidFill>
                    <a:schemeClr val="bg2">
                      <a:lumMod val="50000"/>
                    </a:schemeClr>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'[Historical Data.xlsx]MarRate'!$A$3:$A$54</c:f>
              <c:numCache>
                <c:formatCode>m/d/yyyy\ h:mm</c:formatCode>
                <c:ptCount val="52"/>
                <c:pt idx="0">
                  <c:v>22199.602650462963</c:v>
                </c:pt>
                <c:pt idx="1">
                  <c:v>22203.577118055557</c:v>
                </c:pt>
                <c:pt idx="2">
                  <c:v>22943.746585648147</c:v>
                </c:pt>
                <c:pt idx="3">
                  <c:v>22951.676388888889</c:v>
                </c:pt>
                <c:pt idx="4">
                  <c:v>22954.649479166666</c:v>
                </c:pt>
                <c:pt idx="5">
                  <c:v>23686.807002314814</c:v>
                </c:pt>
                <c:pt idx="6">
                  <c:v>23709.598622685186</c:v>
                </c:pt>
                <c:pt idx="7">
                  <c:v>23711.55</c:v>
                </c:pt>
                <c:pt idx="8">
                  <c:v>25259.061828703703</c:v>
                </c:pt>
                <c:pt idx="9">
                  <c:v>25289.444965277777</c:v>
                </c:pt>
                <c:pt idx="10">
                  <c:v>25289.931944444445</c:v>
                </c:pt>
                <c:pt idx="11">
                  <c:v>25295.439583333333</c:v>
                </c:pt>
                <c:pt idx="12">
                  <c:v>26062.049328703702</c:v>
                </c:pt>
                <c:pt idx="13">
                  <c:v>26063.707430555554</c:v>
                </c:pt>
                <c:pt idx="14">
                  <c:v>26072.682453703703</c:v>
                </c:pt>
                <c:pt idx="15">
                  <c:v>26081.64340277778</c:v>
                </c:pt>
                <c:pt idx="16">
                  <c:v>26083.932685185184</c:v>
                </c:pt>
                <c:pt idx="17">
                  <c:v>26866.81318287037</c:v>
                </c:pt>
                <c:pt idx="18">
                  <c:v>26870.78875</c:v>
                </c:pt>
                <c:pt idx="19">
                  <c:v>26881.74013888889</c:v>
                </c:pt>
                <c:pt idx="20">
                  <c:v>26885.708530092594</c:v>
                </c:pt>
                <c:pt idx="21">
                  <c:v>27626.890277777777</c:v>
                </c:pt>
                <c:pt idx="22">
                  <c:v>27646.777083333334</c:v>
                </c:pt>
                <c:pt idx="23">
                  <c:v>32331.73476851852</c:v>
                </c:pt>
                <c:pt idx="24">
                  <c:v>32336.709525462964</c:v>
                </c:pt>
                <c:pt idx="25">
                  <c:v>33872.711817129632</c:v>
                </c:pt>
                <c:pt idx="26">
                  <c:v>35376.708333333336</c:v>
                </c:pt>
                <c:pt idx="27">
                  <c:v>35385.867280092592</c:v>
                </c:pt>
                <c:pt idx="28">
                  <c:v>35403.290358796294</c:v>
                </c:pt>
                <c:pt idx="29">
                  <c:v>35979.758333333331</c:v>
                </c:pt>
                <c:pt idx="30">
                  <c:v>36140.781840277778</c:v>
                </c:pt>
                <c:pt idx="31">
                  <c:v>36163.848032407404</c:v>
                </c:pt>
                <c:pt idx="32">
                  <c:v>36988.626643518517</c:v>
                </c:pt>
                <c:pt idx="33">
                  <c:v>37774.739583333336</c:v>
                </c:pt>
                <c:pt idx="34">
                  <c:v>37782.749155092592</c:v>
                </c:pt>
                <c:pt idx="35">
                  <c:v>37810.137499999997</c:v>
                </c:pt>
                <c:pt idx="36">
                  <c:v>38048.304062499999</c:v>
                </c:pt>
                <c:pt idx="37">
                  <c:v>38576.488194444442</c:v>
                </c:pt>
                <c:pt idx="38">
                  <c:v>39298.393055555556</c:v>
                </c:pt>
                <c:pt idx="39">
                  <c:v>39352.481944444444</c:v>
                </c:pt>
                <c:pt idx="40">
                  <c:v>40855.844467592593</c:v>
                </c:pt>
                <c:pt idx="41">
                  <c:v>40873.626400462963</c:v>
                </c:pt>
                <c:pt idx="42">
                  <c:v>41583.380555555559</c:v>
                </c:pt>
                <c:pt idx="43">
                  <c:v>41596.769444444442</c:v>
                </c:pt>
                <c:pt idx="44">
                  <c:v>42443.396527777775</c:v>
                </c:pt>
                <c:pt idx="45">
                  <c:v>43225.461817129632</c:v>
                </c:pt>
                <c:pt idx="46">
                  <c:v>44032.915439814817</c:v>
                </c:pt>
                <c:pt idx="47">
                  <c:v>44035.1953125</c:v>
                </c:pt>
                <c:pt idx="48">
                  <c:v>44042.493055555555</c:v>
                </c:pt>
                <c:pt idx="49">
                  <c:v>45212.59652777778</c:v>
                </c:pt>
                <c:pt idx="50">
                  <c:v>45572.619571759256</c:v>
                </c:pt>
                <c:pt idx="51">
                  <c:v>45579.67083333333</c:v>
                </c:pt>
              </c:numCache>
            </c:numRef>
          </c:xVal>
          <c:yVal>
            <c:numRef>
              <c:f>'[Historical Data.xlsx]MarRate'!$J$3:$J$54</c:f>
              <c:numCache>
                <c:formatCode>General</c:formatCode>
                <c:ptCount val="52"/>
                <c:pt idx="0">
                  <c:v>1</c:v>
                </c:pt>
                <c:pt idx="1">
                  <c:v>1</c:v>
                </c:pt>
                <c:pt idx="2">
                  <c:v>1</c:v>
                </c:pt>
                <c:pt idx="3">
                  <c:v>1</c:v>
                </c:pt>
                <c:pt idx="4">
                  <c:v>1</c:v>
                </c:pt>
                <c:pt idx="5">
                  <c:v>1</c:v>
                </c:pt>
                <c:pt idx="6">
                  <c:v>0.85714285714285721</c:v>
                </c:pt>
                <c:pt idx="7">
                  <c:v>0.875</c:v>
                </c:pt>
                <c:pt idx="8">
                  <c:v>0.77777777777777779</c:v>
                </c:pt>
                <c:pt idx="9">
                  <c:v>0.8</c:v>
                </c:pt>
                <c:pt idx="10">
                  <c:v>0.72727272727272729</c:v>
                </c:pt>
                <c:pt idx="11">
                  <c:v>0.75</c:v>
                </c:pt>
                <c:pt idx="12">
                  <c:v>0.76923076923076916</c:v>
                </c:pt>
                <c:pt idx="13">
                  <c:v>0.7857142857142857</c:v>
                </c:pt>
                <c:pt idx="14">
                  <c:v>0.76666666666666661</c:v>
                </c:pt>
                <c:pt idx="15">
                  <c:v>0.75</c:v>
                </c:pt>
                <c:pt idx="16">
                  <c:v>0.70588235294117641</c:v>
                </c:pt>
                <c:pt idx="17">
                  <c:v>0.69444444444444442</c:v>
                </c:pt>
                <c:pt idx="18">
                  <c:v>0.65789473684210531</c:v>
                </c:pt>
                <c:pt idx="19">
                  <c:v>0.64166666666666661</c:v>
                </c:pt>
                <c:pt idx="20">
                  <c:v>0.62698412698412698</c:v>
                </c:pt>
                <c:pt idx="21">
                  <c:v>0.5984848484848484</c:v>
                </c:pt>
                <c:pt idx="22">
                  <c:v>0.57246376811594202</c:v>
                </c:pt>
                <c:pt idx="23">
                  <c:v>0.59027777777777768</c:v>
                </c:pt>
                <c:pt idx="24">
                  <c:v>0.58000000000000007</c:v>
                </c:pt>
                <c:pt idx="25">
                  <c:v>0.59615384615384615</c:v>
                </c:pt>
                <c:pt idx="26">
                  <c:v>0.57407407407407407</c:v>
                </c:pt>
                <c:pt idx="27">
                  <c:v>0.5892857142857143</c:v>
                </c:pt>
                <c:pt idx="28">
                  <c:v>0.56896551724137934</c:v>
                </c:pt>
                <c:pt idx="29">
                  <c:v>0.56666666666666665</c:v>
                </c:pt>
                <c:pt idx="30">
                  <c:v>0.56451612903225801</c:v>
                </c:pt>
                <c:pt idx="31">
                  <c:v>0.55729166666666674</c:v>
                </c:pt>
                <c:pt idx="32">
                  <c:v>0.54040404040404044</c:v>
                </c:pt>
                <c:pt idx="33">
                  <c:v>0.53431372549019618</c:v>
                </c:pt>
                <c:pt idx="34">
                  <c:v>0.51904761904761909</c:v>
                </c:pt>
                <c:pt idx="35">
                  <c:v>0.50462962962962965</c:v>
                </c:pt>
                <c:pt idx="36">
                  <c:v>0.49099099099099097</c:v>
                </c:pt>
                <c:pt idx="37">
                  <c:v>0.47807017543859653</c:v>
                </c:pt>
                <c:pt idx="38">
                  <c:v>0.46581196581196582</c:v>
                </c:pt>
                <c:pt idx="39">
                  <c:v>0.45416666666666672</c:v>
                </c:pt>
                <c:pt idx="40">
                  <c:v>0.46747967479674801</c:v>
                </c:pt>
                <c:pt idx="41">
                  <c:v>0.45634920634920639</c:v>
                </c:pt>
                <c:pt idx="42">
                  <c:v>0.44573643410852715</c:v>
                </c:pt>
                <c:pt idx="43">
                  <c:v>0.43560606060606066</c:v>
                </c:pt>
                <c:pt idx="44">
                  <c:v>0.43333333333333335</c:v>
                </c:pt>
                <c:pt idx="45">
                  <c:v>0.42391304347826086</c:v>
                </c:pt>
                <c:pt idx="46">
                  <c:v>0.41489361702127658</c:v>
                </c:pt>
                <c:pt idx="47">
                  <c:v>0.40625</c:v>
                </c:pt>
                <c:pt idx="48">
                  <c:v>0.39795918367346939</c:v>
                </c:pt>
                <c:pt idx="49">
                  <c:v>0.39795918367346939</c:v>
                </c:pt>
                <c:pt idx="50">
                  <c:v>0.39</c:v>
                </c:pt>
                <c:pt idx="51">
                  <c:v>0.38235294117647056</c:v>
                </c:pt>
              </c:numCache>
            </c:numRef>
          </c:yVal>
          <c:smooth val="0"/>
          <c:extLst xmlns:c16r2="http://schemas.microsoft.com/office/drawing/2015/06/chart">
            <c:ext xmlns:c16="http://schemas.microsoft.com/office/drawing/2014/chart" uri="{C3380CC4-5D6E-409C-BE32-E72D297353CC}">
              <c16:uniqueId val="{0000000B-A18C-4F66-9FFB-29897E06ABDC}"/>
            </c:ext>
          </c:extLst>
        </c:ser>
        <c:dLbls>
          <c:showLegendKey val="0"/>
          <c:showVal val="0"/>
          <c:showCatName val="0"/>
          <c:showSerName val="0"/>
          <c:showPercent val="0"/>
          <c:showBubbleSize val="0"/>
        </c:dLbls>
        <c:axId val="-884703392"/>
        <c:axId val="-884706112"/>
      </c:scatterChart>
      <c:valAx>
        <c:axId val="-884703392"/>
        <c:scaling>
          <c:orientation val="minMax"/>
          <c:max val="46200"/>
          <c:min val="2118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Launch Date</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4706112"/>
        <c:crosses val="autoZero"/>
        <c:crossBetween val="midCat"/>
        <c:majorUnit val="3655"/>
      </c:valAx>
      <c:valAx>
        <c:axId val="-884706112"/>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 Failed</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4703392"/>
        <c:crosses val="autoZero"/>
        <c:crossBetween val="midCat"/>
      </c:valAx>
      <c:spPr>
        <a:noFill/>
        <a:ln>
          <a:noFill/>
        </a:ln>
        <a:effectLst/>
      </c:spPr>
    </c:plotArea>
    <c:legend>
      <c:legendPos val="t"/>
      <c:layout>
        <c:manualLayout>
          <c:xMode val="edge"/>
          <c:yMode val="edge"/>
          <c:x val="9.1502985203772589E-4"/>
          <c:y val="3.361134278565471E-2"/>
          <c:w val="0.99664368876967302"/>
          <c:h val="0.1365731285257399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Missions by Ambition</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'[Historical Data.xlsx]MoonStats'!$P$1</c:f>
              <c:strCache>
                <c:ptCount val="1"/>
                <c:pt idx="0">
                  <c:v>Missions</c:v>
                </c:pt>
              </c:strCache>
            </c:strRef>
          </c:tx>
          <c:spPr>
            <a:ln>
              <a:solidFill>
                <a:schemeClr val="tx1"/>
              </a:solidFill>
            </a:ln>
          </c:spPr>
          <c:dPt>
            <c:idx val="0"/>
            <c:bubble3D val="0"/>
            <c:spPr>
              <a:solidFill>
                <a:schemeClr val="accent5"/>
              </a:solidFill>
              <a:ln w="19050">
                <a:solidFill>
                  <a:schemeClr val="tx1"/>
                </a:solidFill>
              </a:ln>
              <a:effectLst/>
            </c:spPr>
            <c:extLst xmlns:c16r2="http://schemas.microsoft.com/office/drawing/2015/06/chart">
              <c:ext xmlns:c16="http://schemas.microsoft.com/office/drawing/2014/chart" uri="{C3380CC4-5D6E-409C-BE32-E72D297353CC}">
                <c16:uniqueId val="{00000001-9031-4679-AED2-787DE882410F}"/>
              </c:ext>
            </c:extLst>
          </c:dPt>
          <c:dPt>
            <c:idx val="1"/>
            <c:bubble3D val="0"/>
            <c:spPr>
              <a:solidFill>
                <a:schemeClr val="accent3"/>
              </a:solidFill>
              <a:ln w="19050">
                <a:solidFill>
                  <a:schemeClr val="tx1"/>
                </a:solidFill>
              </a:ln>
              <a:effectLst/>
            </c:spPr>
            <c:extLst xmlns:c16r2="http://schemas.microsoft.com/office/drawing/2015/06/chart">
              <c:ext xmlns:c16="http://schemas.microsoft.com/office/drawing/2014/chart" uri="{C3380CC4-5D6E-409C-BE32-E72D297353CC}">
                <c16:uniqueId val="{00000003-9031-4679-AED2-787DE882410F}"/>
              </c:ext>
            </c:extLst>
          </c:dPt>
          <c:dPt>
            <c:idx val="2"/>
            <c:bubble3D val="0"/>
            <c:spPr>
              <a:solidFill>
                <a:schemeClr val="accent1"/>
              </a:solidFill>
              <a:ln w="19050">
                <a:solidFill>
                  <a:schemeClr val="tx1"/>
                </a:solidFill>
              </a:ln>
              <a:effectLst/>
            </c:spPr>
            <c:extLst xmlns:c16r2="http://schemas.microsoft.com/office/drawing/2015/06/chart">
              <c:ext xmlns:c16="http://schemas.microsoft.com/office/drawing/2014/chart" uri="{C3380CC4-5D6E-409C-BE32-E72D297353CC}">
                <c16:uniqueId val="{00000005-9031-4679-AED2-787DE882410F}"/>
              </c:ext>
            </c:extLst>
          </c:dPt>
          <c:dPt>
            <c:idx val="3"/>
            <c:bubble3D val="0"/>
            <c:spPr>
              <a:solidFill>
                <a:schemeClr val="accent2"/>
              </a:solidFill>
              <a:ln w="19050">
                <a:solidFill>
                  <a:schemeClr val="tx1"/>
                </a:solidFill>
              </a:ln>
              <a:effectLst/>
            </c:spPr>
            <c:extLst xmlns:c16r2="http://schemas.microsoft.com/office/drawing/2015/06/chart">
              <c:ext xmlns:c16="http://schemas.microsoft.com/office/drawing/2014/chart" uri="{C3380CC4-5D6E-409C-BE32-E72D297353CC}">
                <c16:uniqueId val="{00000007-9031-4679-AED2-787DE882410F}"/>
              </c:ext>
            </c:extLst>
          </c:dPt>
          <c:dPt>
            <c:idx val="4"/>
            <c:bubble3D val="0"/>
            <c:spPr>
              <a:solidFill>
                <a:schemeClr val="accent4"/>
              </a:solidFill>
              <a:ln w="19050">
                <a:solidFill>
                  <a:schemeClr val="tx1"/>
                </a:solidFill>
              </a:ln>
              <a:effectLst/>
            </c:spPr>
            <c:extLst xmlns:c16r2="http://schemas.microsoft.com/office/drawing/2015/06/chart">
              <c:ext xmlns:c16="http://schemas.microsoft.com/office/drawing/2014/chart" uri="{C3380CC4-5D6E-409C-BE32-E72D297353CC}">
                <c16:uniqueId val="{00000009-9031-4679-AED2-787DE882410F}"/>
              </c:ext>
            </c:extLst>
          </c:dPt>
          <c:dPt>
            <c:idx val="5"/>
            <c:bubble3D val="0"/>
            <c:spPr>
              <a:solidFill>
                <a:schemeClr val="accent6"/>
              </a:solidFill>
              <a:ln w="19050">
                <a:solidFill>
                  <a:schemeClr val="tx1"/>
                </a:solidFill>
              </a:ln>
              <a:effectLst/>
            </c:spPr>
            <c:extLst xmlns:c16r2="http://schemas.microsoft.com/office/drawing/2015/06/chart">
              <c:ext xmlns:c16="http://schemas.microsoft.com/office/drawing/2014/chart" uri="{C3380CC4-5D6E-409C-BE32-E72D297353CC}">
                <c16:uniqueId val="{0000000B-9031-4679-AED2-787DE882410F}"/>
              </c:ext>
            </c:extLst>
          </c:dPt>
          <c:dLbls>
            <c:dLbl>
              <c:idx val="0"/>
              <c:layout>
                <c:manualLayout>
                  <c:x val="-4.8309178743962235E-3"/>
                  <c:y val="-1.7837744909250108E-2"/>
                </c:manualLayout>
              </c:layout>
              <c:tx>
                <c:rich>
                  <a:bodyPr/>
                  <a:lstStyle/>
                  <a:p>
                    <a:r>
                      <a:rPr lang="en-US"/>
                      <a:t>Flyby</a:t>
                    </a:r>
                    <a:r>
                      <a:rPr lang="en-US" baseline="0"/>
                      <a:t>, </a:t>
                    </a:r>
                    <a:fld id="{BA4F6D42-BD58-4008-960C-44C5A5B6279B}" type="VALUE">
                      <a:rPr lang="en-US" baseline="0"/>
                      <a:pPr/>
                      <a:t>[VALUE]</a:t>
                    </a:fld>
                    <a:r>
                      <a:rPr lang="en-US" baseline="0"/>
                      <a:t>, </a:t>
                    </a:r>
                    <a:fld id="{6792D620-2619-4EA6-B410-9305FDE6F812}" type="PERCENTAGE">
                      <a:rPr lang="en-US" baseline="0"/>
                      <a:pPr/>
                      <a:t>[PERCENTAGE]</a:t>
                    </a:fld>
                    <a:endParaRPr lang="en-US" baseline="0"/>
                  </a:p>
                </c:rich>
              </c:tx>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1-9031-4679-AED2-787DE882410F}"/>
                </c:ext>
                <c:ext xmlns:c15="http://schemas.microsoft.com/office/drawing/2012/chart" uri="{CE6537A1-D6FC-4f65-9D91-7224C49458BB}">
                  <c15:layout>
                    <c:manualLayout>
                      <c:w val="0.2461955570771045"/>
                      <c:h val="6.9960186401688385E-2"/>
                    </c:manualLayout>
                  </c15:layout>
                  <c15:dlblFieldTable/>
                  <c15:showDataLabelsRange val="0"/>
                </c:ext>
              </c:extLst>
            </c:dLbl>
            <c:dLbl>
              <c:idx val="1"/>
              <c:layout>
                <c:manualLayout>
                  <c:x val="9.5096808551105019E-8"/>
                  <c:y val="-2.1405462438048462E-2"/>
                </c:manualLayout>
              </c:layout>
              <c:tx>
                <c:rich>
                  <a:bodyPr/>
                  <a:lstStyle/>
                  <a:p>
                    <a:r>
                      <a:rPr lang="en-US" baseline="0"/>
                      <a:t>Orbit, </a:t>
                    </a:r>
                    <a:fld id="{BC867318-56F4-4DF2-B7E6-7B0D4FFCB351}" type="VALUE">
                      <a:rPr lang="en-US" baseline="0"/>
                      <a:pPr/>
                      <a:t>[VALUE]</a:t>
                    </a:fld>
                    <a:r>
                      <a:rPr lang="en-US" baseline="0"/>
                      <a:t>, </a:t>
                    </a:r>
                    <a:fld id="{B1C186F1-7A67-419F-9A0E-F22F04BA0922}" type="PERCENTAGE">
                      <a:rPr lang="en-US" baseline="0"/>
                      <a:pPr/>
                      <a:t>[PERCENTAGE]</a:t>
                    </a:fld>
                    <a:endParaRPr lang="en-US" baseline="0"/>
                  </a:p>
                </c:rich>
              </c:tx>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3-9031-4679-AED2-787DE882410F}"/>
                </c:ext>
                <c:ext xmlns:c15="http://schemas.microsoft.com/office/drawing/2012/chart" uri="{CE6537A1-D6FC-4f65-9D91-7224C49458BB}">
                  <c15:layout>
                    <c:manualLayout>
                      <c:w val="0.22190821256038643"/>
                      <c:h val="7.3527763474696473E-2"/>
                    </c:manualLayout>
                  </c15:layout>
                  <c15:dlblFieldTable/>
                  <c15:showDataLabelsRange val="0"/>
                </c:ext>
              </c:extLst>
            </c:dLbl>
            <c:dLbl>
              <c:idx val="2"/>
              <c:tx>
                <c:rich>
                  <a:bodyPr/>
                  <a:lstStyle/>
                  <a:p>
                    <a:r>
                      <a:rPr lang="en-US"/>
                      <a:t>Impact</a:t>
                    </a:r>
                    <a:r>
                      <a:rPr lang="en-US" baseline="0"/>
                      <a:t>, </a:t>
                    </a:r>
                    <a:fld id="{13C37EDD-1F86-49CF-8BE5-2B5C932134D7}" type="VALUE">
                      <a:rPr lang="en-US" baseline="0"/>
                      <a:pPr/>
                      <a:t>[VALUE]</a:t>
                    </a:fld>
                    <a:r>
                      <a:rPr lang="en-US" baseline="0"/>
                      <a:t>, </a:t>
                    </a:r>
                    <a:fld id="{D1894876-B417-41B4-9582-492F52EEF3AB}" type="PERCENTAGE">
                      <a:rPr lang="en-US" baseline="0"/>
                      <a:pPr/>
                      <a:t>[PERCENTAGE]</a:t>
                    </a:fld>
                    <a:endParaRPr lang="en-US" baseline="0"/>
                  </a:p>
                </c:rich>
              </c:tx>
              <c:dLblPos val="outEnd"/>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5-9031-4679-AED2-787DE882410F}"/>
                </c:ext>
                <c:ext xmlns:c15="http://schemas.microsoft.com/office/drawing/2012/chart" uri="{CE6537A1-D6FC-4f65-9D91-7224C49458BB}">
                  <c15:dlblFieldTable/>
                  <c15:showDataLabelsRange val="0"/>
                </c:ext>
              </c:extLst>
            </c:dLbl>
            <c:dLbl>
              <c:idx val="3"/>
              <c:tx>
                <c:rich>
                  <a:bodyPr/>
                  <a:lstStyle/>
                  <a:p>
                    <a:r>
                      <a:rPr lang="en-US"/>
                      <a:t>Land</a:t>
                    </a:r>
                    <a:r>
                      <a:rPr lang="en-US" baseline="0"/>
                      <a:t>, </a:t>
                    </a:r>
                    <a:fld id="{1F3BD88A-4F61-4F17-B92D-CB2A4E800EF1}" type="VALUE">
                      <a:rPr lang="en-US" baseline="0"/>
                      <a:pPr/>
                      <a:t>[VALUE]</a:t>
                    </a:fld>
                    <a:r>
                      <a:rPr lang="en-US" baseline="0"/>
                      <a:t>, </a:t>
                    </a:r>
                    <a:fld id="{1196364E-8C0F-4E1F-ACF0-287B41F32B08}" type="PERCENTAGE">
                      <a:rPr lang="en-US" baseline="0"/>
                      <a:pPr/>
                      <a:t>[PERCENTAGE]</a:t>
                    </a:fld>
                    <a:endParaRPr lang="en-US" baseline="0"/>
                  </a:p>
                </c:rich>
              </c:tx>
              <c:dLblPos val="outEnd"/>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7-9031-4679-AED2-787DE882410F}"/>
                </c:ext>
                <c:ext xmlns:c15="http://schemas.microsoft.com/office/drawing/2012/chart" uri="{CE6537A1-D6FC-4f65-9D91-7224C49458BB}">
                  <c15:dlblFieldTable/>
                  <c15:showDataLabelsRange val="0"/>
                </c:ext>
              </c:extLst>
            </c:dLbl>
            <c:dLbl>
              <c:idx val="4"/>
              <c:layout>
                <c:manualLayout>
                  <c:x val="-4.8309178743962235E-3"/>
                  <c:y val="1.7837885365040385E-2"/>
                </c:manualLayout>
              </c:layout>
              <c:tx>
                <c:rich>
                  <a:bodyPr/>
                  <a:lstStyle/>
                  <a:p>
                    <a:r>
                      <a:rPr lang="en-US"/>
                      <a:t>Rove</a:t>
                    </a:r>
                    <a:r>
                      <a:rPr lang="en-US" baseline="0"/>
                      <a:t>, </a:t>
                    </a:r>
                    <a:fld id="{56410C1D-8E7A-443C-9C79-8A8529F03C29}" type="VALUE">
                      <a:rPr lang="en-US" baseline="0"/>
                      <a:pPr/>
                      <a:t>[VALUE]</a:t>
                    </a:fld>
                    <a:r>
                      <a:rPr lang="en-US" baseline="0"/>
                      <a:t>, </a:t>
                    </a:r>
                    <a:fld id="{12A9FF7D-F4DD-4C07-A356-FD686B33B532}" type="PERCENTAGE">
                      <a:rPr lang="en-US" baseline="0"/>
                      <a:pPr/>
                      <a:t>[PERCENTAGE]</a:t>
                    </a:fld>
                    <a:endParaRPr lang="en-US" baseline="0"/>
                  </a:p>
                </c:rich>
              </c:tx>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9-9031-4679-AED2-787DE882410F}"/>
                </c:ext>
                <c:ext xmlns:c15="http://schemas.microsoft.com/office/drawing/2012/chart" uri="{CE6537A1-D6FC-4f65-9D91-7224C49458BB}">
                  <c15:layout>
                    <c:manualLayout>
                      <c:w val="0.21373178896116246"/>
                      <c:h val="7.3527763474696473E-2"/>
                    </c:manualLayout>
                  </c15:layout>
                  <c15:dlblFieldTable/>
                  <c15:showDataLabelsRange val="0"/>
                </c:ext>
              </c:extLst>
            </c:dLbl>
            <c:dLbl>
              <c:idx val="5"/>
              <c:layout>
                <c:manualLayout>
                  <c:x val="-9.6617406519838075E-3"/>
                  <c:y val="2.4973039511056474E-2"/>
                </c:manualLayout>
              </c:layout>
              <c:tx>
                <c:rich>
                  <a:bodyPr/>
                  <a:lstStyle/>
                  <a:p>
                    <a:r>
                      <a:rPr lang="en-US"/>
                      <a:t>Return</a:t>
                    </a:r>
                    <a:r>
                      <a:rPr lang="en-US" baseline="0"/>
                      <a:t>, </a:t>
                    </a:r>
                    <a:fld id="{C9585B58-CD6C-4704-AB24-7C35CF167EF9}" type="VALUE">
                      <a:rPr lang="en-US" baseline="0"/>
                      <a:pPr/>
                      <a:t>[VALUE]</a:t>
                    </a:fld>
                    <a:r>
                      <a:rPr lang="en-US" baseline="0"/>
                      <a:t>, </a:t>
                    </a:r>
                    <a:fld id="{55B728C5-1A39-4AA9-868C-217B6EEC135B}" type="PERCENTAGE">
                      <a:rPr lang="en-US" baseline="0"/>
                      <a:pPr/>
                      <a:t>[PERCENTAGE]</a:t>
                    </a:fld>
                    <a:endParaRPr lang="en-US" baseline="0"/>
                  </a:p>
                </c:rich>
              </c:tx>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B-9031-4679-AED2-787DE882410F}"/>
                </c:ext>
                <c:ext xmlns:c15="http://schemas.microsoft.com/office/drawing/2012/chart" uri="{CE6537A1-D6FC-4f65-9D91-7224C49458BB}">
                  <c15:layout>
                    <c:manualLayout>
                      <c:w val="0.25235516756057663"/>
                      <c:h val="7.7095340547704547E-2"/>
                    </c:manualLayout>
                  </c15:layout>
                  <c15:dlblFieldTable/>
                  <c15:showDataLabelsRange val="0"/>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numRef>
              <c:f>'[Historical Data.xlsx]MoonStats'!$O$2:$O$7</c:f>
              <c:numCache>
                <c:formatCode>0.00</c:formatCode>
                <c:ptCount val="6"/>
                <c:pt idx="0">
                  <c:v>1</c:v>
                </c:pt>
                <c:pt idx="1">
                  <c:v>2</c:v>
                </c:pt>
                <c:pt idx="2">
                  <c:v>3</c:v>
                </c:pt>
                <c:pt idx="3">
                  <c:v>4</c:v>
                </c:pt>
                <c:pt idx="4">
                  <c:v>5</c:v>
                </c:pt>
                <c:pt idx="5">
                  <c:v>6</c:v>
                </c:pt>
              </c:numCache>
            </c:numRef>
          </c:cat>
          <c:val>
            <c:numRef>
              <c:f>'[Historical Data.xlsx]MoonStats'!$P$2:$P$7</c:f>
              <c:numCache>
                <c:formatCode>General</c:formatCode>
                <c:ptCount val="6"/>
                <c:pt idx="0">
                  <c:v>25</c:v>
                </c:pt>
                <c:pt idx="1">
                  <c:v>51</c:v>
                </c:pt>
                <c:pt idx="2">
                  <c:v>10</c:v>
                </c:pt>
                <c:pt idx="3">
                  <c:v>26</c:v>
                </c:pt>
                <c:pt idx="4">
                  <c:v>11</c:v>
                </c:pt>
                <c:pt idx="5">
                  <c:v>19</c:v>
                </c:pt>
              </c:numCache>
            </c:numRef>
          </c:val>
          <c:extLst xmlns:c16r2="http://schemas.microsoft.com/office/drawing/2015/06/chart">
            <c:ext xmlns:c16="http://schemas.microsoft.com/office/drawing/2014/chart" uri="{C3380CC4-5D6E-409C-BE32-E72D297353CC}">
              <c16:uniqueId val="{0000000C-9031-4679-AED2-787DE882410F}"/>
            </c:ext>
          </c:extLst>
        </c:ser>
        <c:dLbls>
          <c:dLblPos val="bestFit"/>
          <c:showLegendKey val="0"/>
          <c:showVal val="1"/>
          <c:showCatName val="0"/>
          <c:showSerName val="0"/>
          <c:showPercent val="0"/>
          <c:showBubbleSize val="0"/>
          <c:showLeaderLines val="1"/>
        </c:dLbls>
        <c:firstSliceAng val="9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 Failed by Country and Ambition</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'[Historical Data.xlsx]MarStats'!$AA$16</c:f>
              <c:strCache>
                <c:ptCount val="1"/>
                <c:pt idx="0">
                  <c:v>America</c:v>
                </c:pt>
              </c:strCache>
            </c:strRef>
          </c:tx>
          <c:spPr>
            <a:solidFill>
              <a:schemeClr val="accent1"/>
            </a:solidFill>
            <a:ln>
              <a:noFill/>
            </a:ln>
            <a:effectLst/>
            <a:sp3d/>
          </c:spPr>
          <c:invertIfNegative val="0"/>
          <c:cat>
            <c:strRef>
              <c:f>'[Historical Data.xlsx]MarStats'!$AB$15:$AE$15</c:f>
              <c:strCache>
                <c:ptCount val="4"/>
                <c:pt idx="0">
                  <c:v>Flyby</c:v>
                </c:pt>
                <c:pt idx="1">
                  <c:v>Orbit</c:v>
                </c:pt>
                <c:pt idx="2">
                  <c:v>Land</c:v>
                </c:pt>
                <c:pt idx="3">
                  <c:v>Rove</c:v>
                </c:pt>
              </c:strCache>
            </c:strRef>
          </c:cat>
          <c:val>
            <c:numRef>
              <c:f>'[Historical Data.xlsx]MarStats'!$AB$16:$AE$16</c:f>
              <c:numCache>
                <c:formatCode>0%</c:formatCode>
                <c:ptCount val="4"/>
                <c:pt idx="0">
                  <c:v>0.16666666666666663</c:v>
                </c:pt>
                <c:pt idx="1">
                  <c:v>0.375</c:v>
                </c:pt>
                <c:pt idx="2">
                  <c:v>0.19999999999999996</c:v>
                </c:pt>
                <c:pt idx="3">
                  <c:v>0</c:v>
                </c:pt>
              </c:numCache>
            </c:numRef>
          </c:val>
          <c:extLst xmlns:c16r2="http://schemas.microsoft.com/office/drawing/2015/06/chart">
            <c:ext xmlns:c16="http://schemas.microsoft.com/office/drawing/2014/chart" uri="{C3380CC4-5D6E-409C-BE32-E72D297353CC}">
              <c16:uniqueId val="{00000000-8E68-4E37-BA0E-C8E80BD29788}"/>
            </c:ext>
          </c:extLst>
        </c:ser>
        <c:ser>
          <c:idx val="1"/>
          <c:order val="1"/>
          <c:tx>
            <c:strRef>
              <c:f>'[Historical Data.xlsx]MarStats'!$AA$17</c:f>
              <c:strCache>
                <c:ptCount val="1"/>
                <c:pt idx="0">
                  <c:v>USSR</c:v>
                </c:pt>
              </c:strCache>
            </c:strRef>
          </c:tx>
          <c:spPr>
            <a:solidFill>
              <a:schemeClr val="accent2"/>
            </a:solidFill>
            <a:ln>
              <a:noFill/>
            </a:ln>
            <a:effectLst/>
            <a:sp3d/>
          </c:spPr>
          <c:invertIfNegative val="0"/>
          <c:cat>
            <c:strRef>
              <c:f>'[Historical Data.xlsx]MarStats'!$AB$15:$AE$15</c:f>
              <c:strCache>
                <c:ptCount val="4"/>
                <c:pt idx="0">
                  <c:v>Flyby</c:v>
                </c:pt>
                <c:pt idx="1">
                  <c:v>Orbit</c:v>
                </c:pt>
                <c:pt idx="2">
                  <c:v>Land</c:v>
                </c:pt>
                <c:pt idx="3">
                  <c:v>Rove</c:v>
                </c:pt>
              </c:strCache>
            </c:strRef>
          </c:cat>
          <c:val>
            <c:numRef>
              <c:f>'[Historical Data.xlsx]MarStats'!$AB$17:$AE$17</c:f>
              <c:numCache>
                <c:formatCode>0%</c:formatCode>
                <c:ptCount val="4"/>
                <c:pt idx="0">
                  <c:v>1</c:v>
                </c:pt>
                <c:pt idx="1">
                  <c:v>0.8</c:v>
                </c:pt>
                <c:pt idx="2">
                  <c:v>1</c:v>
                </c:pt>
                <c:pt idx="3">
                  <c:v>1</c:v>
                </c:pt>
              </c:numCache>
            </c:numRef>
          </c:val>
          <c:extLst xmlns:c16r2="http://schemas.microsoft.com/office/drawing/2015/06/chart">
            <c:ext xmlns:c16="http://schemas.microsoft.com/office/drawing/2014/chart" uri="{C3380CC4-5D6E-409C-BE32-E72D297353CC}">
              <c16:uniqueId val="{00000001-8E68-4E37-BA0E-C8E80BD29788}"/>
            </c:ext>
          </c:extLst>
        </c:ser>
        <c:ser>
          <c:idx val="2"/>
          <c:order val="2"/>
          <c:tx>
            <c:strRef>
              <c:f>'[Historical Data.xlsx]MarStats'!$AA$18</c:f>
              <c:strCache>
                <c:ptCount val="1"/>
                <c:pt idx="0">
                  <c:v>Russia</c:v>
                </c:pt>
              </c:strCache>
            </c:strRef>
          </c:tx>
          <c:spPr>
            <a:solidFill>
              <a:schemeClr val="accent3"/>
            </a:solidFill>
            <a:ln>
              <a:noFill/>
            </a:ln>
            <a:effectLst/>
            <a:sp3d/>
          </c:spPr>
          <c:invertIfNegative val="0"/>
          <c:cat>
            <c:strRef>
              <c:f>'[Historical Data.xlsx]MarStats'!$AB$15:$AE$15</c:f>
              <c:strCache>
                <c:ptCount val="4"/>
                <c:pt idx="0">
                  <c:v>Flyby</c:v>
                </c:pt>
                <c:pt idx="1">
                  <c:v>Orbit</c:v>
                </c:pt>
                <c:pt idx="2">
                  <c:v>Land</c:v>
                </c:pt>
                <c:pt idx="3">
                  <c:v>Rove</c:v>
                </c:pt>
              </c:strCache>
            </c:strRef>
          </c:cat>
          <c:val>
            <c:numRef>
              <c:f>'[Historical Data.xlsx]MarStats'!$AB$18:$AE$18</c:f>
              <c:numCache>
                <c:formatCode>0%</c:formatCode>
                <c:ptCount val="4"/>
                <c:pt idx="0">
                  <c:v>0</c:v>
                </c:pt>
                <c:pt idx="1">
                  <c:v>0</c:v>
                </c:pt>
                <c:pt idx="2">
                  <c:v>1</c:v>
                </c:pt>
                <c:pt idx="3">
                  <c:v>1</c:v>
                </c:pt>
              </c:numCache>
            </c:numRef>
          </c:val>
          <c:extLst xmlns:c16r2="http://schemas.microsoft.com/office/drawing/2015/06/chart">
            <c:ext xmlns:c16="http://schemas.microsoft.com/office/drawing/2014/chart" uri="{C3380CC4-5D6E-409C-BE32-E72D297353CC}">
              <c16:uniqueId val="{00000002-8E68-4E37-BA0E-C8E80BD29788}"/>
            </c:ext>
          </c:extLst>
        </c:ser>
        <c:ser>
          <c:idx val="3"/>
          <c:order val="3"/>
          <c:tx>
            <c:strRef>
              <c:f>'[Historical Data.xlsx]MarStats'!$AA$19</c:f>
              <c:strCache>
                <c:ptCount val="1"/>
                <c:pt idx="0">
                  <c:v>China</c:v>
                </c:pt>
              </c:strCache>
            </c:strRef>
          </c:tx>
          <c:spPr>
            <a:solidFill>
              <a:schemeClr val="accent4"/>
            </a:solidFill>
            <a:ln>
              <a:noFill/>
            </a:ln>
            <a:effectLst/>
            <a:sp3d/>
          </c:spPr>
          <c:invertIfNegative val="0"/>
          <c:cat>
            <c:strRef>
              <c:f>'[Historical Data.xlsx]MarStats'!$AB$15:$AE$15</c:f>
              <c:strCache>
                <c:ptCount val="4"/>
                <c:pt idx="0">
                  <c:v>Flyby</c:v>
                </c:pt>
                <c:pt idx="1">
                  <c:v>Orbit</c:v>
                </c:pt>
                <c:pt idx="2">
                  <c:v>Land</c:v>
                </c:pt>
                <c:pt idx="3">
                  <c:v>Rove</c:v>
                </c:pt>
              </c:strCache>
            </c:strRef>
          </c:cat>
          <c:val>
            <c:numRef>
              <c:f>'[Historical Data.xlsx]MarStats'!$AB$19:$AE$19</c:f>
              <c:numCache>
                <c:formatCode>0%</c:formatCode>
                <c:ptCount val="4"/>
                <c:pt idx="0">
                  <c:v>0</c:v>
                </c:pt>
                <c:pt idx="1">
                  <c:v>0</c:v>
                </c:pt>
                <c:pt idx="2">
                  <c:v>0</c:v>
                </c:pt>
                <c:pt idx="3">
                  <c:v>0</c:v>
                </c:pt>
              </c:numCache>
            </c:numRef>
          </c:val>
          <c:extLst xmlns:c16r2="http://schemas.microsoft.com/office/drawing/2015/06/chart">
            <c:ext xmlns:c16="http://schemas.microsoft.com/office/drawing/2014/chart" uri="{C3380CC4-5D6E-409C-BE32-E72D297353CC}">
              <c16:uniqueId val="{00000003-8E68-4E37-BA0E-C8E80BD29788}"/>
            </c:ext>
          </c:extLst>
        </c:ser>
        <c:dLbls>
          <c:showLegendKey val="0"/>
          <c:showVal val="0"/>
          <c:showCatName val="0"/>
          <c:showSerName val="0"/>
          <c:showPercent val="0"/>
          <c:showBubbleSize val="0"/>
        </c:dLbls>
        <c:gapWidth val="150"/>
        <c:shape val="box"/>
        <c:axId val="-884693600"/>
        <c:axId val="-884693056"/>
        <c:axId val="-887298416"/>
      </c:bar3DChart>
      <c:catAx>
        <c:axId val="-8846936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4693056"/>
        <c:crosses val="autoZero"/>
        <c:auto val="1"/>
        <c:lblAlgn val="ctr"/>
        <c:lblOffset val="100"/>
        <c:noMultiLvlLbl val="0"/>
      </c:catAx>
      <c:valAx>
        <c:axId val="-8846930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4693600"/>
        <c:crosses val="autoZero"/>
        <c:crossBetween val="between"/>
      </c:valAx>
      <c:serAx>
        <c:axId val="-887298416"/>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4693056"/>
        <c:crosses val="autoZero"/>
      </c:ser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 Failed By Country</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'[Historical Data.xlsx]MarStats'!$D$1</c:f>
              <c:strCache>
                <c:ptCount val="1"/>
                <c:pt idx="0">
                  <c:v>Rate</c:v>
                </c:pt>
              </c:strCache>
            </c:strRef>
          </c:tx>
          <c:spPr>
            <a:solidFill>
              <a:schemeClr val="accent1"/>
            </a:solidFill>
            <a:ln>
              <a:noFill/>
            </a:ln>
            <a:effectLst/>
          </c:spPr>
          <c:invertIfNegative val="0"/>
          <c:dLbls>
            <c:dLbl>
              <c:idx val="0"/>
              <c:tx>
                <c:rich>
                  <a:bodyPr/>
                  <a:lstStyle/>
                  <a:p>
                    <a:fld id="{715B96D0-E60E-4830-830C-AC65FAE9CB80}" type="VALUE">
                      <a:rPr lang="en-US"/>
                      <a:pPr/>
                      <a:t>[VALUE]</a:t>
                    </a:fld>
                    <a:r>
                      <a:rPr lang="en-US"/>
                      <a:t>, 6/25</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D6AC-4BEC-9253-D889D1323E62}"/>
                </c:ext>
                <c:ext xmlns:c15="http://schemas.microsoft.com/office/drawing/2012/chart" uri="{CE6537A1-D6FC-4f65-9D91-7224C49458BB}">
                  <c15:dlblFieldTable/>
                  <c15:showDataLabelsRange val="0"/>
                </c:ext>
              </c:extLst>
            </c:dLbl>
            <c:dLbl>
              <c:idx val="1"/>
              <c:layout>
                <c:manualLayout>
                  <c:x val="0"/>
                  <c:y val="-5.2931596091205214E-2"/>
                </c:manualLayout>
              </c:layout>
              <c:tx>
                <c:rich>
                  <a:bodyPr/>
                  <a:lstStyle/>
                  <a:p>
                    <a:fld id="{9C0B32B4-EE32-47ED-8B06-76C403271CC3}" type="VALUE">
                      <a:rPr lang="en-US"/>
                      <a:pPr/>
                      <a:t>[VALUE]</a:t>
                    </a:fld>
                    <a:r>
                      <a:rPr lang="en-US"/>
                      <a:t>, 16/17</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D6AC-4BEC-9253-D889D1323E62}"/>
                </c:ext>
                <c:ext xmlns:c15="http://schemas.microsoft.com/office/drawing/2012/chart" uri="{CE6537A1-D6FC-4f65-9D91-7224C49458BB}">
                  <c15:dlblFieldTable/>
                  <c15:showDataLabelsRange val="0"/>
                </c:ext>
              </c:extLst>
            </c:dLbl>
            <c:dLbl>
              <c:idx val="2"/>
              <c:layout>
                <c:manualLayout>
                  <c:x val="-1.7679475156800757E-16"/>
                  <c:y val="-5.2931596091205062E-2"/>
                </c:manualLayout>
              </c:layout>
              <c:tx>
                <c:rich>
                  <a:bodyPr/>
                  <a:lstStyle/>
                  <a:p>
                    <a:fld id="{CACFF243-C44E-4824-82ED-B4D769601134}" type="VALUE">
                      <a:rPr lang="en-US"/>
                      <a:pPr/>
                      <a:t>[VALUE]</a:t>
                    </a:fld>
                    <a:r>
                      <a:rPr lang="en-US"/>
                      <a:t>, 2/2</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D6AC-4BEC-9253-D889D1323E62}"/>
                </c:ext>
                <c:ext xmlns:c15="http://schemas.microsoft.com/office/drawing/2012/chart" uri="{CE6537A1-D6FC-4f65-9D91-7224C49458BB}">
                  <c15:dlblFieldTable/>
                  <c15:showDataLabelsRange val="0"/>
                </c:ext>
              </c:extLst>
            </c:dLbl>
            <c:dLbl>
              <c:idx val="3"/>
              <c:tx>
                <c:rich>
                  <a:bodyPr/>
                  <a:lstStyle/>
                  <a:p>
                    <a:fld id="{F0527C9D-B919-4DAA-B7F7-BA64EE6E874C}" type="VALUE">
                      <a:rPr lang="en-US"/>
                      <a:pPr/>
                      <a:t>[VALUE]</a:t>
                    </a:fld>
                    <a:r>
                      <a:rPr lang="en-US"/>
                      <a:t>,0/1</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D6AC-4BEC-9253-D889D1323E62}"/>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'[Historical Data.xlsx]MarStats'!$A$2:$A$5</c:f>
              <c:strCache>
                <c:ptCount val="4"/>
                <c:pt idx="0">
                  <c:v>America</c:v>
                </c:pt>
                <c:pt idx="1">
                  <c:v>USSR</c:v>
                </c:pt>
                <c:pt idx="2">
                  <c:v>Russia</c:v>
                </c:pt>
                <c:pt idx="3">
                  <c:v>China</c:v>
                </c:pt>
              </c:strCache>
            </c:strRef>
          </c:cat>
          <c:val>
            <c:numRef>
              <c:f>'[Historical Data.xlsx]MarStats'!$D$2:$D$5</c:f>
              <c:numCache>
                <c:formatCode>0%</c:formatCode>
                <c:ptCount val="4"/>
                <c:pt idx="0">
                  <c:v>0.2</c:v>
                </c:pt>
                <c:pt idx="1">
                  <c:v>0.94117647058823528</c:v>
                </c:pt>
                <c:pt idx="2">
                  <c:v>1</c:v>
                </c:pt>
                <c:pt idx="3">
                  <c:v>0</c:v>
                </c:pt>
              </c:numCache>
            </c:numRef>
          </c:val>
          <c:extLst xmlns:c16r2="http://schemas.microsoft.com/office/drawing/2015/06/chart">
            <c:ext xmlns:c16="http://schemas.microsoft.com/office/drawing/2014/chart" uri="{C3380CC4-5D6E-409C-BE32-E72D297353CC}">
              <c16:uniqueId val="{00000004-D6AC-4BEC-9253-D889D1323E62}"/>
            </c:ext>
          </c:extLst>
        </c:ser>
        <c:dLbls>
          <c:dLblPos val="outEnd"/>
          <c:showLegendKey val="0"/>
          <c:showVal val="1"/>
          <c:showCatName val="0"/>
          <c:showSerName val="0"/>
          <c:showPercent val="0"/>
          <c:showBubbleSize val="0"/>
        </c:dLbls>
        <c:gapWidth val="182"/>
        <c:axId val="-884691968"/>
        <c:axId val="-884705568"/>
      </c:barChart>
      <c:catAx>
        <c:axId val="-884691968"/>
        <c:scaling>
          <c:orientation val="maxMin"/>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Country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4705568"/>
        <c:crosses val="autoZero"/>
        <c:auto val="1"/>
        <c:lblAlgn val="ctr"/>
        <c:lblOffset val="100"/>
        <c:noMultiLvlLbl val="0"/>
      </c:catAx>
      <c:valAx>
        <c:axId val="-884705568"/>
        <c:scaling>
          <c:orientation val="minMax"/>
          <c:max val="1"/>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Percent Failed</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469196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Common Failure Modes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97B5-4994-9FC1-C0086FF3C91B}"/>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97B5-4994-9FC1-C0086FF3C91B}"/>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97B5-4994-9FC1-C0086FF3C91B}"/>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97B5-4994-9FC1-C0086FF3C91B}"/>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97B5-4994-9FC1-C0086FF3C91B}"/>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97B5-4994-9FC1-C0086FF3C91B}"/>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97B5-4994-9FC1-C0086FF3C91B}"/>
              </c:ext>
            </c:extLst>
          </c:dPt>
          <c:dPt>
            <c:idx val="7"/>
            <c:bubble3D val="0"/>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97B5-4994-9FC1-C0086FF3C91B}"/>
              </c:ext>
            </c:extLst>
          </c:dPt>
          <c:dLbls>
            <c:dLbl>
              <c:idx val="0"/>
              <c:layout>
                <c:manualLayout>
                  <c:x val="5.8333333333333334E-2"/>
                  <c:y val="9.2592592592592171E-3"/>
                </c:manualLayout>
              </c:layout>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1-97B5-4994-9FC1-C0086FF3C91B}"/>
                </c:ext>
                <c:ext xmlns:c15="http://schemas.microsoft.com/office/drawing/2012/chart" uri="{CE6537A1-D6FC-4f65-9D91-7224C49458BB}"/>
              </c:extLst>
            </c:dLbl>
            <c:dLbl>
              <c:idx val="1"/>
              <c:layout>
                <c:manualLayout>
                  <c:x val="-1.0174609110745574E-2"/>
                  <c:y val="0.13746173640525172"/>
                </c:manualLayout>
              </c:layout>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3-97B5-4994-9FC1-C0086FF3C91B}"/>
                </c:ext>
                <c:ext xmlns:c15="http://schemas.microsoft.com/office/drawing/2012/chart" uri="{CE6537A1-D6FC-4f65-9D91-7224C49458BB}">
                  <c15:layout>
                    <c:manualLayout>
                      <c:w val="0.21948810980758612"/>
                      <c:h val="5.8822735123118648E-2"/>
                    </c:manualLayout>
                  </c15:layout>
                </c:ext>
              </c:extLst>
            </c:dLbl>
            <c:dLbl>
              <c:idx val="3"/>
              <c:layout>
                <c:manualLayout>
                  <c:x val="1.4244532870076189E-2"/>
                  <c:y val="-1.0887951163200321E-2"/>
                </c:manualLayout>
              </c:layout>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7-97B5-4994-9FC1-C0086FF3C91B}"/>
                </c:ext>
                <c:ext xmlns:c15="http://schemas.microsoft.com/office/drawing/2012/chart" uri="{CE6537A1-D6FC-4f65-9D91-7224C49458BB}">
                  <c15:layout>
                    <c:manualLayout>
                      <c:w val="0.22350555822071561"/>
                      <c:h val="6.4266764287683062E-2"/>
                    </c:manualLayout>
                  </c15:layout>
                </c:ext>
              </c:extLst>
            </c:dLbl>
            <c:dLbl>
              <c:idx val="4"/>
              <c:layout>
                <c:manualLayout>
                  <c:x val="2.3095413273049349E-3"/>
                  <c:y val="-2.3147921296254301E-2"/>
                </c:manualLayout>
              </c:layout>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9-97B5-4994-9FC1-C0086FF3C91B}"/>
                </c:ext>
                <c:ext xmlns:c15="http://schemas.microsoft.com/office/drawing/2012/chart" uri="{CE6537A1-D6FC-4f65-9D91-7224C49458BB}">
                  <c15:layout>
                    <c:manualLayout>
                      <c:w val="0.24685508440439116"/>
                      <c:h val="7.3935274351206753E-2"/>
                    </c:manualLayout>
                  </c15:layout>
                </c:ext>
              </c:extLst>
            </c:dLbl>
            <c:dLbl>
              <c:idx val="5"/>
              <c:layout>
                <c:manualLayout>
                  <c:x val="3.6628592798684037E-2"/>
                  <c:y val="-5.3558355745697908E-4"/>
                </c:manualLayout>
              </c:layout>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B-97B5-4994-9FC1-C0086FF3C91B}"/>
                </c:ext>
                <c:ext xmlns:c15="http://schemas.microsoft.com/office/drawing/2012/chart" uri="{CE6537A1-D6FC-4f65-9D91-7224C49458BB}">
                  <c15:layout>
                    <c:manualLayout>
                      <c:w val="0.24518773035074681"/>
                      <c:h val="6.1544749705400865E-2"/>
                    </c:manualLayout>
                  </c15:layout>
                </c:ext>
              </c:extLst>
            </c:dLbl>
            <c:dLbl>
              <c:idx val="6"/>
              <c:layout>
                <c:manualLayout>
                  <c:x val="1.5907847559535407E-2"/>
                  <c:y val="1.3888857066561781E-2"/>
                </c:manualLayout>
              </c:layout>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D-97B5-4994-9FC1-C0086FF3C91B}"/>
                </c:ext>
                <c:ext xmlns:c15="http://schemas.microsoft.com/office/drawing/2012/chart" uri="{CE6537A1-D6FC-4f65-9D91-7224C49458BB}">
                  <c15:layout>
                    <c:manualLayout>
                      <c:w val="0.2550659138417305"/>
                      <c:h val="6.9305491910901379E-2"/>
                    </c:manualLayout>
                  </c15:layout>
                </c:ext>
              </c:extLst>
            </c:dLbl>
            <c:dLbl>
              <c:idx val="7"/>
              <c:layout>
                <c:manualLayout>
                  <c:x val="5.7106385681636021E-2"/>
                  <c:y val="-4.1666636967812608E-2"/>
                </c:manualLayout>
              </c:layout>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F-97B5-4994-9FC1-C0086FF3C91B}"/>
                </c:ext>
                <c:ext xmlns:c15="http://schemas.microsoft.com/office/drawing/2012/chart" uri="{CE6537A1-D6FC-4f65-9D91-7224C49458BB}">
                  <c15:layout>
                    <c:manualLayout>
                      <c:w val="0.29855988422416441"/>
                      <c:h val="6.0046355694004412E-2"/>
                    </c:manualLayout>
                  </c15:layout>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'[Historical Data.xlsx]MarStats'!$I$1:$I$8</c:f>
              <c:strCache>
                <c:ptCount val="8"/>
                <c:pt idx="0">
                  <c:v>Crash</c:v>
                </c:pt>
                <c:pt idx="1">
                  <c:v>Launch</c:v>
                </c:pt>
                <c:pt idx="2">
                  <c:v>Power</c:v>
                </c:pt>
                <c:pt idx="3">
                  <c:v>Software</c:v>
                </c:pt>
                <c:pt idx="4">
                  <c:v>Propulsion</c:v>
                </c:pt>
                <c:pt idx="5">
                  <c:v>Computer</c:v>
                </c:pt>
                <c:pt idx="6">
                  <c:v>Environment</c:v>
                </c:pt>
                <c:pt idx="7">
                  <c:v>Communication</c:v>
                </c:pt>
              </c:strCache>
            </c:strRef>
          </c:cat>
          <c:val>
            <c:numRef>
              <c:f>'[Historical Data.xlsx]MarStats'!$J$1:$J$8</c:f>
              <c:numCache>
                <c:formatCode>General</c:formatCode>
                <c:ptCount val="8"/>
                <c:pt idx="0">
                  <c:v>1</c:v>
                </c:pt>
                <c:pt idx="1">
                  <c:v>10</c:v>
                </c:pt>
                <c:pt idx="2">
                  <c:v>3</c:v>
                </c:pt>
                <c:pt idx="3">
                  <c:v>2</c:v>
                </c:pt>
                <c:pt idx="4">
                  <c:v>4</c:v>
                </c:pt>
                <c:pt idx="5">
                  <c:v>4</c:v>
                </c:pt>
                <c:pt idx="6">
                  <c:v>1</c:v>
                </c:pt>
                <c:pt idx="7">
                  <c:v>1</c:v>
                </c:pt>
              </c:numCache>
            </c:numRef>
          </c:val>
          <c:extLst xmlns:c16r2="http://schemas.microsoft.com/office/drawing/2015/06/chart">
            <c:ext xmlns:c16="http://schemas.microsoft.com/office/drawing/2014/chart" uri="{C3380CC4-5D6E-409C-BE32-E72D297353CC}">
              <c16:uniqueId val="{00000010-97B5-4994-9FC1-C0086FF3C91B}"/>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Failure Modes by Phase</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'[Historical Data.xlsx]MarStats'!$AP$1</c:f>
              <c:strCache>
                <c:ptCount val="1"/>
                <c:pt idx="0">
                  <c:v>0</c:v>
                </c:pt>
              </c:strCache>
            </c:strRef>
          </c:tx>
          <c:spPr>
            <a:solidFill>
              <a:schemeClr val="accent1"/>
            </a:solidFill>
            <a:ln>
              <a:noFill/>
            </a:ln>
            <a:effectLst/>
            <a:sp3d/>
          </c:spPr>
          <c:invertIfNegative val="0"/>
          <c:cat>
            <c:strRef>
              <c:f>'[Historical Data.xlsx]MarStats'!$AO$2:$AO$9</c:f>
              <c:strCache>
                <c:ptCount val="8"/>
                <c:pt idx="0">
                  <c:v>Crash</c:v>
                </c:pt>
                <c:pt idx="1">
                  <c:v>Launch</c:v>
                </c:pt>
                <c:pt idx="2">
                  <c:v>Power</c:v>
                </c:pt>
                <c:pt idx="3">
                  <c:v>Software</c:v>
                </c:pt>
                <c:pt idx="4">
                  <c:v>Propulsion</c:v>
                </c:pt>
                <c:pt idx="5">
                  <c:v>Computer</c:v>
                </c:pt>
                <c:pt idx="6">
                  <c:v>Environment</c:v>
                </c:pt>
                <c:pt idx="7">
                  <c:v>Communication</c:v>
                </c:pt>
              </c:strCache>
            </c:strRef>
          </c:cat>
          <c:val>
            <c:numRef>
              <c:f>'[Historical Data.xlsx]MarStats'!$AP$2:$AP$9</c:f>
              <c:numCache>
                <c:formatCode>General</c:formatCode>
                <c:ptCount val="8"/>
                <c:pt idx="0">
                  <c:v>0</c:v>
                </c:pt>
                <c:pt idx="1">
                  <c:v>10</c:v>
                </c:pt>
                <c:pt idx="2">
                  <c:v>2</c:v>
                </c:pt>
                <c:pt idx="3">
                  <c:v>0</c:v>
                </c:pt>
                <c:pt idx="4">
                  <c:v>1</c:v>
                </c:pt>
                <c:pt idx="5">
                  <c:v>1</c:v>
                </c:pt>
                <c:pt idx="6">
                  <c:v>0</c:v>
                </c:pt>
                <c:pt idx="7">
                  <c:v>1</c:v>
                </c:pt>
              </c:numCache>
            </c:numRef>
          </c:val>
          <c:extLst xmlns:c16r2="http://schemas.microsoft.com/office/drawing/2015/06/chart">
            <c:ext xmlns:c16="http://schemas.microsoft.com/office/drawing/2014/chart" uri="{C3380CC4-5D6E-409C-BE32-E72D297353CC}">
              <c16:uniqueId val="{00000000-8743-4A91-A1AD-474D31956EA1}"/>
            </c:ext>
          </c:extLst>
        </c:ser>
        <c:ser>
          <c:idx val="1"/>
          <c:order val="1"/>
          <c:tx>
            <c:strRef>
              <c:f>'[Historical Data.xlsx]MarStats'!$AQ$1</c:f>
              <c:strCache>
                <c:ptCount val="1"/>
                <c:pt idx="0">
                  <c:v>1</c:v>
                </c:pt>
              </c:strCache>
            </c:strRef>
          </c:tx>
          <c:spPr>
            <a:solidFill>
              <a:schemeClr val="accent2"/>
            </a:solidFill>
            <a:ln>
              <a:noFill/>
            </a:ln>
            <a:effectLst/>
            <a:sp3d/>
          </c:spPr>
          <c:invertIfNegative val="0"/>
          <c:cat>
            <c:strRef>
              <c:f>'[Historical Data.xlsx]MarStats'!$AO$2:$AO$9</c:f>
              <c:strCache>
                <c:ptCount val="8"/>
                <c:pt idx="0">
                  <c:v>Crash</c:v>
                </c:pt>
                <c:pt idx="1">
                  <c:v>Launch</c:v>
                </c:pt>
                <c:pt idx="2">
                  <c:v>Power</c:v>
                </c:pt>
                <c:pt idx="3">
                  <c:v>Software</c:v>
                </c:pt>
                <c:pt idx="4">
                  <c:v>Propulsion</c:v>
                </c:pt>
                <c:pt idx="5">
                  <c:v>Computer</c:v>
                </c:pt>
                <c:pt idx="6">
                  <c:v>Environment</c:v>
                </c:pt>
                <c:pt idx="7">
                  <c:v>Communication</c:v>
                </c:pt>
              </c:strCache>
            </c:strRef>
          </c:cat>
          <c:val>
            <c:numRef>
              <c:f>'[Historical Data.xlsx]MarStats'!$AQ$2:$AQ$9</c:f>
              <c:numCache>
                <c:formatCode>General</c:formatCode>
                <c:ptCount val="8"/>
                <c:pt idx="0">
                  <c:v>0</c:v>
                </c:pt>
                <c:pt idx="1">
                  <c:v>0</c:v>
                </c:pt>
                <c:pt idx="2">
                  <c:v>0</c:v>
                </c:pt>
                <c:pt idx="3">
                  <c:v>1</c:v>
                </c:pt>
                <c:pt idx="4">
                  <c:v>1</c:v>
                </c:pt>
                <c:pt idx="5">
                  <c:v>1</c:v>
                </c:pt>
                <c:pt idx="6">
                  <c:v>0</c:v>
                </c:pt>
                <c:pt idx="7">
                  <c:v>0</c:v>
                </c:pt>
              </c:numCache>
            </c:numRef>
          </c:val>
          <c:extLst xmlns:c16r2="http://schemas.microsoft.com/office/drawing/2015/06/chart">
            <c:ext xmlns:c16="http://schemas.microsoft.com/office/drawing/2014/chart" uri="{C3380CC4-5D6E-409C-BE32-E72D297353CC}">
              <c16:uniqueId val="{00000001-8743-4A91-A1AD-474D31956EA1}"/>
            </c:ext>
          </c:extLst>
        </c:ser>
        <c:ser>
          <c:idx val="2"/>
          <c:order val="2"/>
          <c:tx>
            <c:strRef>
              <c:f>'[Historical Data.xlsx]MarStats'!$AR$1</c:f>
              <c:strCache>
                <c:ptCount val="1"/>
                <c:pt idx="0">
                  <c:v>2</c:v>
                </c:pt>
              </c:strCache>
            </c:strRef>
          </c:tx>
          <c:spPr>
            <a:solidFill>
              <a:schemeClr val="accent3"/>
            </a:solidFill>
            <a:ln>
              <a:noFill/>
            </a:ln>
            <a:effectLst/>
            <a:sp3d/>
          </c:spPr>
          <c:invertIfNegative val="0"/>
          <c:cat>
            <c:strRef>
              <c:f>'[Historical Data.xlsx]MarStats'!$AO$2:$AO$9</c:f>
              <c:strCache>
                <c:ptCount val="8"/>
                <c:pt idx="0">
                  <c:v>Crash</c:v>
                </c:pt>
                <c:pt idx="1">
                  <c:v>Launch</c:v>
                </c:pt>
                <c:pt idx="2">
                  <c:v>Power</c:v>
                </c:pt>
                <c:pt idx="3">
                  <c:v>Software</c:v>
                </c:pt>
                <c:pt idx="4">
                  <c:v>Propulsion</c:v>
                </c:pt>
                <c:pt idx="5">
                  <c:v>Computer</c:v>
                </c:pt>
                <c:pt idx="6">
                  <c:v>Environment</c:v>
                </c:pt>
                <c:pt idx="7">
                  <c:v>Communication</c:v>
                </c:pt>
              </c:strCache>
            </c:strRef>
          </c:cat>
          <c:val>
            <c:numRef>
              <c:f>'[Historical Data.xlsx]MarStats'!$AR$2:$AR$9</c:f>
              <c:numCache>
                <c:formatCode>General</c:formatCode>
                <c:ptCount val="8"/>
                <c:pt idx="0">
                  <c:v>1</c:v>
                </c:pt>
                <c:pt idx="1">
                  <c:v>0</c:v>
                </c:pt>
                <c:pt idx="2">
                  <c:v>1</c:v>
                </c:pt>
                <c:pt idx="3">
                  <c:v>1</c:v>
                </c:pt>
                <c:pt idx="4">
                  <c:v>2</c:v>
                </c:pt>
                <c:pt idx="5">
                  <c:v>2</c:v>
                </c:pt>
                <c:pt idx="6">
                  <c:v>1</c:v>
                </c:pt>
                <c:pt idx="7">
                  <c:v>0</c:v>
                </c:pt>
              </c:numCache>
            </c:numRef>
          </c:val>
          <c:extLst xmlns:c16r2="http://schemas.microsoft.com/office/drawing/2015/06/chart">
            <c:ext xmlns:c16="http://schemas.microsoft.com/office/drawing/2014/chart" uri="{C3380CC4-5D6E-409C-BE32-E72D297353CC}">
              <c16:uniqueId val="{00000002-8743-4A91-A1AD-474D31956EA1}"/>
            </c:ext>
          </c:extLst>
        </c:ser>
        <c:ser>
          <c:idx val="3"/>
          <c:order val="3"/>
          <c:tx>
            <c:strRef>
              <c:f>'[Historical Data.xlsx]MarStats'!$AS$1</c:f>
              <c:strCache>
                <c:ptCount val="1"/>
                <c:pt idx="0">
                  <c:v>3</c:v>
                </c:pt>
              </c:strCache>
            </c:strRef>
          </c:tx>
          <c:spPr>
            <a:solidFill>
              <a:schemeClr val="accent4"/>
            </a:solidFill>
            <a:ln>
              <a:noFill/>
            </a:ln>
            <a:effectLst/>
            <a:sp3d/>
          </c:spPr>
          <c:invertIfNegative val="0"/>
          <c:cat>
            <c:strRef>
              <c:f>'[Historical Data.xlsx]MarStats'!$AO$2:$AO$9</c:f>
              <c:strCache>
                <c:ptCount val="8"/>
                <c:pt idx="0">
                  <c:v>Crash</c:v>
                </c:pt>
                <c:pt idx="1">
                  <c:v>Launch</c:v>
                </c:pt>
                <c:pt idx="2">
                  <c:v>Power</c:v>
                </c:pt>
                <c:pt idx="3">
                  <c:v>Software</c:v>
                </c:pt>
                <c:pt idx="4">
                  <c:v>Propulsion</c:v>
                </c:pt>
                <c:pt idx="5">
                  <c:v>Computer</c:v>
                </c:pt>
                <c:pt idx="6">
                  <c:v>Environment</c:v>
                </c:pt>
                <c:pt idx="7">
                  <c:v>Communication</c:v>
                </c:pt>
              </c:strCache>
            </c:strRef>
          </c:cat>
          <c:val>
            <c:numRef>
              <c:f>'[Historical Data.xlsx]MarStats'!$AS$2:$AS$9</c:f>
              <c:numCache>
                <c:formatCode>General</c:formatCode>
                <c:ptCount val="8"/>
                <c:pt idx="0">
                  <c:v>0</c:v>
                </c:pt>
                <c:pt idx="1">
                  <c:v>0</c:v>
                </c:pt>
                <c:pt idx="2">
                  <c:v>0</c:v>
                </c:pt>
                <c:pt idx="3">
                  <c:v>0</c:v>
                </c:pt>
                <c:pt idx="4">
                  <c:v>0</c:v>
                </c:pt>
                <c:pt idx="5">
                  <c:v>0</c:v>
                </c:pt>
                <c:pt idx="6">
                  <c:v>0</c:v>
                </c:pt>
                <c:pt idx="7">
                  <c:v>0</c:v>
                </c:pt>
              </c:numCache>
            </c:numRef>
          </c:val>
          <c:extLst xmlns:c16r2="http://schemas.microsoft.com/office/drawing/2015/06/chart">
            <c:ext xmlns:c16="http://schemas.microsoft.com/office/drawing/2014/chart" uri="{C3380CC4-5D6E-409C-BE32-E72D297353CC}">
              <c16:uniqueId val="{00000003-8743-4A91-A1AD-474D31956EA1}"/>
            </c:ext>
          </c:extLst>
        </c:ser>
        <c:dLbls>
          <c:showLegendKey val="0"/>
          <c:showVal val="0"/>
          <c:showCatName val="0"/>
          <c:showSerName val="0"/>
          <c:showPercent val="0"/>
          <c:showBubbleSize val="0"/>
        </c:dLbls>
        <c:gapWidth val="150"/>
        <c:shape val="box"/>
        <c:axId val="-884703936"/>
        <c:axId val="-884702848"/>
        <c:axId val="-887295296"/>
      </c:bar3DChart>
      <c:catAx>
        <c:axId val="-8847039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4702848"/>
        <c:crosses val="autoZero"/>
        <c:auto val="1"/>
        <c:lblAlgn val="ctr"/>
        <c:lblOffset val="100"/>
        <c:noMultiLvlLbl val="0"/>
      </c:catAx>
      <c:valAx>
        <c:axId val="-884702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4703936"/>
        <c:crosses val="autoZero"/>
        <c:crossBetween val="between"/>
      </c:valAx>
      <c:serAx>
        <c:axId val="-887295296"/>
        <c:scaling>
          <c:orientation val="minMax"/>
        </c:scaling>
        <c:delete val="1"/>
        <c:axPos val="b"/>
        <c:majorTickMark val="none"/>
        <c:minorTickMark val="none"/>
        <c:tickLblPos val="nextTo"/>
        <c:crossAx val="-884702848"/>
        <c:crosses val="autoZero"/>
      </c:ser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Mission Type Attempts by Country</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'[Historical Data.xlsx]MoonStats'!$AA$1</c:f>
              <c:strCache>
                <c:ptCount val="1"/>
                <c:pt idx="0">
                  <c:v>1</c:v>
                </c:pt>
              </c:strCache>
            </c:strRef>
          </c:tx>
          <c:spPr>
            <a:solidFill>
              <a:schemeClr val="accent5"/>
            </a:solidFill>
            <a:ln>
              <a:noFill/>
            </a:ln>
            <a:effectLst/>
            <a:sp3d/>
          </c:spPr>
          <c:invertIfNegative val="0"/>
          <c:cat>
            <c:strRef>
              <c:f>'[Historical Data.xlsx]MoonStats'!$Z$2:$Z$6</c:f>
              <c:strCache>
                <c:ptCount val="5"/>
                <c:pt idx="0">
                  <c:v>America</c:v>
                </c:pt>
                <c:pt idx="1">
                  <c:v>USSR</c:v>
                </c:pt>
                <c:pt idx="2">
                  <c:v>Russia</c:v>
                </c:pt>
                <c:pt idx="3">
                  <c:v>China</c:v>
                </c:pt>
                <c:pt idx="4">
                  <c:v>Other</c:v>
                </c:pt>
              </c:strCache>
            </c:strRef>
          </c:cat>
          <c:val>
            <c:numRef>
              <c:f>'[Historical Data.xlsx]MoonStats'!$AA$2:$AA$6</c:f>
              <c:numCache>
                <c:formatCode>General</c:formatCode>
                <c:ptCount val="5"/>
                <c:pt idx="0">
                  <c:v>9</c:v>
                </c:pt>
                <c:pt idx="1">
                  <c:v>10</c:v>
                </c:pt>
                <c:pt idx="2">
                  <c:v>2</c:v>
                </c:pt>
                <c:pt idx="3">
                  <c:v>0</c:v>
                </c:pt>
                <c:pt idx="4">
                  <c:v>4</c:v>
                </c:pt>
              </c:numCache>
            </c:numRef>
          </c:val>
          <c:extLst xmlns:c16r2="http://schemas.microsoft.com/office/drawing/2015/06/chart">
            <c:ext xmlns:c16="http://schemas.microsoft.com/office/drawing/2014/chart" uri="{C3380CC4-5D6E-409C-BE32-E72D297353CC}">
              <c16:uniqueId val="{00000000-514C-45CE-9711-7B8F99B9EE36}"/>
            </c:ext>
          </c:extLst>
        </c:ser>
        <c:ser>
          <c:idx val="1"/>
          <c:order val="1"/>
          <c:tx>
            <c:strRef>
              <c:f>'[Historical Data.xlsx]MoonStats'!$AB$1</c:f>
              <c:strCache>
                <c:ptCount val="1"/>
                <c:pt idx="0">
                  <c:v>2</c:v>
                </c:pt>
              </c:strCache>
            </c:strRef>
          </c:tx>
          <c:spPr>
            <a:solidFill>
              <a:schemeClr val="accent3"/>
            </a:solidFill>
            <a:ln>
              <a:noFill/>
            </a:ln>
            <a:effectLst/>
            <a:sp3d/>
          </c:spPr>
          <c:invertIfNegative val="0"/>
          <c:cat>
            <c:strRef>
              <c:f>'[Historical Data.xlsx]MoonStats'!$Z$2:$Z$6</c:f>
              <c:strCache>
                <c:ptCount val="5"/>
                <c:pt idx="0">
                  <c:v>America</c:v>
                </c:pt>
                <c:pt idx="1">
                  <c:v>USSR</c:v>
                </c:pt>
                <c:pt idx="2">
                  <c:v>Russia</c:v>
                </c:pt>
                <c:pt idx="3">
                  <c:v>China</c:v>
                </c:pt>
                <c:pt idx="4">
                  <c:v>Other</c:v>
                </c:pt>
              </c:strCache>
            </c:strRef>
          </c:cat>
          <c:val>
            <c:numRef>
              <c:f>'[Historical Data.xlsx]MoonStats'!$AB$2:$AB$6</c:f>
              <c:numCache>
                <c:formatCode>General</c:formatCode>
                <c:ptCount val="5"/>
                <c:pt idx="0">
                  <c:v>26</c:v>
                </c:pt>
                <c:pt idx="1">
                  <c:v>13</c:v>
                </c:pt>
                <c:pt idx="2">
                  <c:v>1</c:v>
                </c:pt>
                <c:pt idx="3">
                  <c:v>6</c:v>
                </c:pt>
                <c:pt idx="4">
                  <c:v>5</c:v>
                </c:pt>
              </c:numCache>
            </c:numRef>
          </c:val>
          <c:extLst xmlns:c16r2="http://schemas.microsoft.com/office/drawing/2015/06/chart">
            <c:ext xmlns:c16="http://schemas.microsoft.com/office/drawing/2014/chart" uri="{C3380CC4-5D6E-409C-BE32-E72D297353CC}">
              <c16:uniqueId val="{00000001-514C-45CE-9711-7B8F99B9EE36}"/>
            </c:ext>
          </c:extLst>
        </c:ser>
        <c:ser>
          <c:idx val="2"/>
          <c:order val="2"/>
          <c:tx>
            <c:strRef>
              <c:f>'[Historical Data.xlsx]MoonStats'!$AC$1</c:f>
              <c:strCache>
                <c:ptCount val="1"/>
                <c:pt idx="0">
                  <c:v>3</c:v>
                </c:pt>
              </c:strCache>
            </c:strRef>
          </c:tx>
          <c:spPr>
            <a:solidFill>
              <a:schemeClr val="accent1"/>
            </a:solidFill>
            <a:ln>
              <a:noFill/>
            </a:ln>
            <a:effectLst/>
            <a:sp3d/>
          </c:spPr>
          <c:invertIfNegative val="0"/>
          <c:cat>
            <c:strRef>
              <c:f>'[Historical Data.xlsx]MoonStats'!$Z$2:$Z$6</c:f>
              <c:strCache>
                <c:ptCount val="5"/>
                <c:pt idx="0">
                  <c:v>America</c:v>
                </c:pt>
                <c:pt idx="1">
                  <c:v>USSR</c:v>
                </c:pt>
                <c:pt idx="2">
                  <c:v>Russia</c:v>
                </c:pt>
                <c:pt idx="3">
                  <c:v>China</c:v>
                </c:pt>
                <c:pt idx="4">
                  <c:v>Other</c:v>
                </c:pt>
              </c:strCache>
            </c:strRef>
          </c:cat>
          <c:val>
            <c:numRef>
              <c:f>'[Historical Data.xlsx]MoonStats'!$AC$2:$AC$6</c:f>
              <c:numCache>
                <c:formatCode>General</c:formatCode>
                <c:ptCount val="5"/>
                <c:pt idx="0">
                  <c:v>4</c:v>
                </c:pt>
                <c:pt idx="1">
                  <c:v>6</c:v>
                </c:pt>
                <c:pt idx="2">
                  <c:v>0</c:v>
                </c:pt>
                <c:pt idx="3">
                  <c:v>0</c:v>
                </c:pt>
                <c:pt idx="4">
                  <c:v>0</c:v>
                </c:pt>
              </c:numCache>
            </c:numRef>
          </c:val>
          <c:extLst xmlns:c16r2="http://schemas.microsoft.com/office/drawing/2015/06/chart">
            <c:ext xmlns:c16="http://schemas.microsoft.com/office/drawing/2014/chart" uri="{C3380CC4-5D6E-409C-BE32-E72D297353CC}">
              <c16:uniqueId val="{00000002-514C-45CE-9711-7B8F99B9EE36}"/>
            </c:ext>
          </c:extLst>
        </c:ser>
        <c:ser>
          <c:idx val="3"/>
          <c:order val="3"/>
          <c:tx>
            <c:strRef>
              <c:f>'[Historical Data.xlsx]MoonStats'!$AD$1</c:f>
              <c:strCache>
                <c:ptCount val="1"/>
                <c:pt idx="0">
                  <c:v>4</c:v>
                </c:pt>
              </c:strCache>
            </c:strRef>
          </c:tx>
          <c:spPr>
            <a:solidFill>
              <a:schemeClr val="accent2"/>
            </a:solidFill>
            <a:ln>
              <a:noFill/>
            </a:ln>
            <a:effectLst/>
            <a:sp3d/>
          </c:spPr>
          <c:invertIfNegative val="0"/>
          <c:cat>
            <c:strRef>
              <c:f>'[Historical Data.xlsx]MoonStats'!$Z$2:$Z$6</c:f>
              <c:strCache>
                <c:ptCount val="5"/>
                <c:pt idx="0">
                  <c:v>America</c:v>
                </c:pt>
                <c:pt idx="1">
                  <c:v>USSR</c:v>
                </c:pt>
                <c:pt idx="2">
                  <c:v>Russia</c:v>
                </c:pt>
                <c:pt idx="3">
                  <c:v>China</c:v>
                </c:pt>
                <c:pt idx="4">
                  <c:v>Other</c:v>
                </c:pt>
              </c:strCache>
            </c:strRef>
          </c:cat>
          <c:val>
            <c:numRef>
              <c:f>'[Historical Data.xlsx]MoonStats'!$AD$2:$AD$6</c:f>
              <c:numCache>
                <c:formatCode>General</c:formatCode>
                <c:ptCount val="5"/>
                <c:pt idx="0">
                  <c:v>12</c:v>
                </c:pt>
                <c:pt idx="1">
                  <c:v>10</c:v>
                </c:pt>
                <c:pt idx="2">
                  <c:v>1</c:v>
                </c:pt>
                <c:pt idx="3">
                  <c:v>0</c:v>
                </c:pt>
                <c:pt idx="4">
                  <c:v>3</c:v>
                </c:pt>
              </c:numCache>
            </c:numRef>
          </c:val>
          <c:extLst xmlns:c16r2="http://schemas.microsoft.com/office/drawing/2015/06/chart">
            <c:ext xmlns:c16="http://schemas.microsoft.com/office/drawing/2014/chart" uri="{C3380CC4-5D6E-409C-BE32-E72D297353CC}">
              <c16:uniqueId val="{00000003-514C-45CE-9711-7B8F99B9EE36}"/>
            </c:ext>
          </c:extLst>
        </c:ser>
        <c:ser>
          <c:idx val="4"/>
          <c:order val="4"/>
          <c:tx>
            <c:strRef>
              <c:f>'[Historical Data.xlsx]MoonStats'!$AE$1</c:f>
              <c:strCache>
                <c:ptCount val="1"/>
                <c:pt idx="0">
                  <c:v>5</c:v>
                </c:pt>
              </c:strCache>
            </c:strRef>
          </c:tx>
          <c:spPr>
            <a:solidFill>
              <a:schemeClr val="accent4"/>
            </a:solidFill>
            <a:ln>
              <a:noFill/>
            </a:ln>
            <a:effectLst/>
            <a:sp3d/>
          </c:spPr>
          <c:invertIfNegative val="0"/>
          <c:cat>
            <c:strRef>
              <c:f>'[Historical Data.xlsx]MoonStats'!$Z$2:$Z$6</c:f>
              <c:strCache>
                <c:ptCount val="5"/>
                <c:pt idx="0">
                  <c:v>America</c:v>
                </c:pt>
                <c:pt idx="1">
                  <c:v>USSR</c:v>
                </c:pt>
                <c:pt idx="2">
                  <c:v>Russia</c:v>
                </c:pt>
                <c:pt idx="3">
                  <c:v>China</c:v>
                </c:pt>
                <c:pt idx="4">
                  <c:v>Other</c:v>
                </c:pt>
              </c:strCache>
            </c:strRef>
          </c:cat>
          <c:val>
            <c:numRef>
              <c:f>'[Historical Data.xlsx]MoonStats'!$AE$2:$AE$6</c:f>
              <c:numCache>
                <c:formatCode>General</c:formatCode>
                <c:ptCount val="5"/>
                <c:pt idx="0">
                  <c:v>2</c:v>
                </c:pt>
                <c:pt idx="1">
                  <c:v>4</c:v>
                </c:pt>
                <c:pt idx="2">
                  <c:v>0</c:v>
                </c:pt>
                <c:pt idx="3">
                  <c:v>2</c:v>
                </c:pt>
                <c:pt idx="4">
                  <c:v>3</c:v>
                </c:pt>
              </c:numCache>
            </c:numRef>
          </c:val>
          <c:extLst xmlns:c16r2="http://schemas.microsoft.com/office/drawing/2015/06/chart">
            <c:ext xmlns:c16="http://schemas.microsoft.com/office/drawing/2014/chart" uri="{C3380CC4-5D6E-409C-BE32-E72D297353CC}">
              <c16:uniqueId val="{00000004-514C-45CE-9711-7B8F99B9EE36}"/>
            </c:ext>
          </c:extLst>
        </c:ser>
        <c:ser>
          <c:idx val="5"/>
          <c:order val="5"/>
          <c:tx>
            <c:strRef>
              <c:f>'[Historical Data.xlsx]MoonStats'!$AF$1</c:f>
              <c:strCache>
                <c:ptCount val="1"/>
                <c:pt idx="0">
                  <c:v>6</c:v>
                </c:pt>
              </c:strCache>
            </c:strRef>
          </c:tx>
          <c:spPr>
            <a:solidFill>
              <a:schemeClr val="accent6"/>
            </a:solidFill>
            <a:ln>
              <a:noFill/>
            </a:ln>
            <a:effectLst/>
            <a:sp3d/>
          </c:spPr>
          <c:invertIfNegative val="0"/>
          <c:cat>
            <c:strRef>
              <c:f>'[Historical Data.xlsx]MoonStats'!$Z$2:$Z$6</c:f>
              <c:strCache>
                <c:ptCount val="5"/>
                <c:pt idx="0">
                  <c:v>America</c:v>
                </c:pt>
                <c:pt idx="1">
                  <c:v>USSR</c:v>
                </c:pt>
                <c:pt idx="2">
                  <c:v>Russia</c:v>
                </c:pt>
                <c:pt idx="3">
                  <c:v>China</c:v>
                </c:pt>
                <c:pt idx="4">
                  <c:v>Other</c:v>
                </c:pt>
              </c:strCache>
            </c:strRef>
          </c:cat>
          <c:val>
            <c:numRef>
              <c:f>'[Historical Data.xlsx]MoonStats'!$AF$2:$AF$6</c:f>
              <c:numCache>
                <c:formatCode>General</c:formatCode>
                <c:ptCount val="5"/>
                <c:pt idx="0">
                  <c:v>7</c:v>
                </c:pt>
                <c:pt idx="1">
                  <c:v>10</c:v>
                </c:pt>
                <c:pt idx="2">
                  <c:v>0</c:v>
                </c:pt>
                <c:pt idx="3">
                  <c:v>2</c:v>
                </c:pt>
                <c:pt idx="4">
                  <c:v>0</c:v>
                </c:pt>
              </c:numCache>
            </c:numRef>
          </c:val>
          <c:extLst xmlns:c16r2="http://schemas.microsoft.com/office/drawing/2015/06/chart">
            <c:ext xmlns:c16="http://schemas.microsoft.com/office/drawing/2014/chart" uri="{C3380CC4-5D6E-409C-BE32-E72D297353CC}">
              <c16:uniqueId val="{00000005-514C-45CE-9711-7B8F99B9EE36}"/>
            </c:ext>
          </c:extLst>
        </c:ser>
        <c:dLbls>
          <c:showLegendKey val="0"/>
          <c:showVal val="0"/>
          <c:showCatName val="0"/>
          <c:showSerName val="0"/>
          <c:showPercent val="0"/>
          <c:showBubbleSize val="0"/>
        </c:dLbls>
        <c:gapWidth val="150"/>
        <c:shape val="box"/>
        <c:axId val="-1210511120"/>
        <c:axId val="-1210508400"/>
        <c:axId val="-887293424"/>
      </c:bar3DChart>
      <c:catAx>
        <c:axId val="-12105111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10508400"/>
        <c:crosses val="autoZero"/>
        <c:auto val="1"/>
        <c:lblAlgn val="ctr"/>
        <c:lblOffset val="100"/>
        <c:noMultiLvlLbl val="0"/>
      </c:catAx>
      <c:valAx>
        <c:axId val="-1210508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10511120"/>
        <c:crosses val="autoZero"/>
        <c:crossBetween val="between"/>
      </c:valAx>
      <c:serAx>
        <c:axId val="-887293424"/>
        <c:scaling>
          <c:orientation val="minMax"/>
        </c:scaling>
        <c:delete val="1"/>
        <c:axPos val="b"/>
        <c:majorTickMark val="none"/>
        <c:minorTickMark val="none"/>
        <c:tickLblPos val="nextTo"/>
        <c:crossAx val="-1210508400"/>
        <c:crosses val="autoZero"/>
      </c:ser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Landing Sites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8"/>
          <c:order val="0"/>
          <c:tx>
            <c:v>Artemis III</c:v>
          </c:tx>
          <c:spPr>
            <a:ln w="25400" cap="rnd">
              <a:noFill/>
              <a:round/>
            </a:ln>
            <a:effectLst/>
          </c:spPr>
          <c:marker>
            <c:symbol val="diamond"/>
            <c:size val="10"/>
            <c:spPr>
              <a:solidFill>
                <a:srgbClr val="0070C0"/>
              </a:solidFill>
              <a:ln w="9525">
                <a:noFill/>
              </a:ln>
              <a:effectLst/>
            </c:spPr>
          </c:marker>
          <c:xVal>
            <c:numRef>
              <c:f>'[Historical Data.xlsx]LandLoc2'!$F$71:$F$79</c:f>
              <c:numCache>
                <c:formatCode>General</c:formatCode>
                <c:ptCount val="9"/>
                <c:pt idx="0">
                  <c:v>209.94766999999999</c:v>
                </c:pt>
                <c:pt idx="1">
                  <c:v>126.27302</c:v>
                </c:pt>
                <c:pt idx="2">
                  <c:v>77</c:v>
                </c:pt>
                <c:pt idx="3">
                  <c:v>-87.1</c:v>
                </c:pt>
                <c:pt idx="4">
                  <c:v>-4</c:v>
                </c:pt>
                <c:pt idx="5">
                  <c:v>12.9</c:v>
                </c:pt>
                <c:pt idx="6">
                  <c:v>179.2</c:v>
                </c:pt>
                <c:pt idx="7">
                  <c:v>53.27</c:v>
                </c:pt>
                <c:pt idx="8">
                  <c:v>82.8</c:v>
                </c:pt>
              </c:numCache>
            </c:numRef>
          </c:xVal>
          <c:yVal>
            <c:numRef>
              <c:f>'[Historical Data.xlsx]LandLoc2'!$D$71:$D$79</c:f>
              <c:numCache>
                <c:formatCode>General</c:formatCode>
                <c:ptCount val="9"/>
                <c:pt idx="0">
                  <c:v>-89.534319999999994</c:v>
                </c:pt>
                <c:pt idx="1">
                  <c:v>-89.017009999999999</c:v>
                </c:pt>
                <c:pt idx="2">
                  <c:v>-87.3</c:v>
                </c:pt>
                <c:pt idx="3">
                  <c:v>-88.5</c:v>
                </c:pt>
                <c:pt idx="4">
                  <c:v>-86.9</c:v>
                </c:pt>
                <c:pt idx="5">
                  <c:v>-84.9</c:v>
                </c:pt>
                <c:pt idx="6">
                  <c:v>-38.299999999999997</c:v>
                </c:pt>
                <c:pt idx="7">
                  <c:v>-85.28</c:v>
                </c:pt>
                <c:pt idx="8">
                  <c:v>-84.5</c:v>
                </c:pt>
              </c:numCache>
            </c:numRef>
          </c:yVal>
          <c:smooth val="0"/>
          <c:extLst xmlns:c16r2="http://schemas.microsoft.com/office/drawing/2015/06/chart">
            <c:ext xmlns:c16="http://schemas.microsoft.com/office/drawing/2014/chart" uri="{C3380CC4-5D6E-409C-BE32-E72D297353CC}">
              <c16:uniqueId val="{00000000-33EF-407A-8397-420C227F81AC}"/>
            </c:ext>
          </c:extLst>
        </c:ser>
        <c:ser>
          <c:idx val="1"/>
          <c:order val="1"/>
          <c:tx>
            <c:v>LandFail</c:v>
          </c:tx>
          <c:spPr>
            <a:ln w="25400" cap="rnd">
              <a:noFill/>
              <a:round/>
            </a:ln>
            <a:effectLst/>
          </c:spPr>
          <c:marker>
            <c:symbol val="square"/>
            <c:size val="10"/>
            <c:spPr>
              <a:solidFill>
                <a:srgbClr val="FF0000"/>
              </a:solidFill>
              <a:ln w="9525">
                <a:noFill/>
              </a:ln>
              <a:effectLst/>
            </c:spPr>
          </c:marker>
          <c:xVal>
            <c:numRef>
              <c:f>'[Historical Data.xlsx]LandLoc2'!$F$12:$F$21</c:f>
              <c:numCache>
                <c:formatCode>General</c:formatCode>
                <c:ptCount val="10"/>
                <c:pt idx="0">
                  <c:v>-130.69999999999999</c:v>
                </c:pt>
                <c:pt idx="1">
                  <c:v>-63.3</c:v>
                </c:pt>
                <c:pt idx="2">
                  <c:v>-47.8</c:v>
                </c:pt>
                <c:pt idx="3">
                  <c:v>-23</c:v>
                </c:pt>
                <c:pt idx="4">
                  <c:v>-11</c:v>
                </c:pt>
                <c:pt idx="5">
                  <c:v>-1.39</c:v>
                </c:pt>
                <c:pt idx="6">
                  <c:v>1.44</c:v>
                </c:pt>
                <c:pt idx="7">
                  <c:v>19.349599999999999</c:v>
                </c:pt>
                <c:pt idx="8">
                  <c:v>-4.5999999999999996</c:v>
                </c:pt>
                <c:pt idx="9">
                  <c:v>61.36</c:v>
                </c:pt>
              </c:numCache>
            </c:numRef>
          </c:xVal>
          <c:yVal>
            <c:numRef>
              <c:f>'[Historical Data.xlsx]LandLoc2'!$D$12:$D$21</c:f>
              <c:numCache>
                <c:formatCode>General</c:formatCode>
                <c:ptCount val="10"/>
                <c:pt idx="0">
                  <c:v>-15.5</c:v>
                </c:pt>
                <c:pt idx="1">
                  <c:v>9.1</c:v>
                </c:pt>
                <c:pt idx="2">
                  <c:v>9.8000000000000007</c:v>
                </c:pt>
                <c:pt idx="3">
                  <c:v>8</c:v>
                </c:pt>
                <c:pt idx="4">
                  <c:v>-4</c:v>
                </c:pt>
                <c:pt idx="5">
                  <c:v>0.45</c:v>
                </c:pt>
                <c:pt idx="6">
                  <c:v>-80.13</c:v>
                </c:pt>
                <c:pt idx="7">
                  <c:v>32.595599999999997</c:v>
                </c:pt>
                <c:pt idx="8">
                  <c:v>60.5</c:v>
                </c:pt>
                <c:pt idx="9">
                  <c:v>-57.865000000000002</c:v>
                </c:pt>
              </c:numCache>
            </c:numRef>
          </c:yVal>
          <c:smooth val="0"/>
          <c:extLst xmlns:c16r2="http://schemas.microsoft.com/office/drawing/2015/06/chart">
            <c:ext xmlns:c16="http://schemas.microsoft.com/office/drawing/2014/chart" uri="{C3380CC4-5D6E-409C-BE32-E72D297353CC}">
              <c16:uniqueId val="{00000001-33EF-407A-8397-420C227F81AC}"/>
            </c:ext>
          </c:extLst>
        </c:ser>
        <c:ser>
          <c:idx val="5"/>
          <c:order val="2"/>
          <c:tx>
            <c:v>RoveFail</c:v>
          </c:tx>
          <c:spPr>
            <a:ln w="25400" cap="rnd">
              <a:noFill/>
              <a:round/>
            </a:ln>
            <a:effectLst/>
          </c:spPr>
          <c:marker>
            <c:symbol val="star"/>
            <c:size val="10"/>
            <c:spPr>
              <a:noFill/>
              <a:ln w="9525">
                <a:solidFill>
                  <a:srgbClr val="FF0000"/>
                </a:solidFill>
              </a:ln>
              <a:effectLst/>
            </c:spPr>
          </c:marker>
          <c:xVal>
            <c:numRef>
              <c:f>'[Historical Data.xlsx]LandLoc2'!$F$59:$F$63</c:f>
              <c:numCache>
                <c:formatCode>General</c:formatCode>
                <c:ptCount val="5"/>
                <c:pt idx="0">
                  <c:v>-19.511600000000001</c:v>
                </c:pt>
                <c:pt idx="1">
                  <c:v>22.783999999999999</c:v>
                </c:pt>
                <c:pt idx="2">
                  <c:v>29.195699999999999</c:v>
                </c:pt>
                <c:pt idx="3">
                  <c:v>30.45</c:v>
                </c:pt>
                <c:pt idx="4">
                  <c:v>44.094000000000001</c:v>
                </c:pt>
              </c:numCache>
            </c:numRef>
          </c:xVal>
          <c:yVal>
            <c:numRef>
              <c:f>'[Historical Data.xlsx]LandLoc2'!$D$60:$D$63</c:f>
              <c:numCache>
                <c:formatCode>General</c:formatCode>
                <c:ptCount val="4"/>
                <c:pt idx="0">
                  <c:v>-70.881</c:v>
                </c:pt>
                <c:pt idx="1">
                  <c:v>-84.790599999999998</c:v>
                </c:pt>
                <c:pt idx="2">
                  <c:v>25.85</c:v>
                </c:pt>
                <c:pt idx="3">
                  <c:v>47.581000000000003</c:v>
                </c:pt>
              </c:numCache>
            </c:numRef>
          </c:yVal>
          <c:smooth val="0"/>
          <c:extLst xmlns:c16r2="http://schemas.microsoft.com/office/drawing/2015/06/chart">
            <c:ext xmlns:c16="http://schemas.microsoft.com/office/drawing/2014/chart" uri="{C3380CC4-5D6E-409C-BE32-E72D297353CC}">
              <c16:uniqueId val="{00000002-33EF-407A-8397-420C227F81AC}"/>
            </c:ext>
          </c:extLst>
        </c:ser>
        <c:ser>
          <c:idx val="3"/>
          <c:order val="3"/>
          <c:tx>
            <c:v>ReturnFail</c:v>
          </c:tx>
          <c:spPr>
            <a:ln w="25400" cap="rnd">
              <a:noFill/>
              <a:round/>
            </a:ln>
            <a:effectLst/>
          </c:spPr>
          <c:marker>
            <c:symbol val="diamond"/>
            <c:size val="10"/>
            <c:spPr>
              <a:solidFill>
                <a:srgbClr val="FF0000"/>
              </a:solidFill>
              <a:ln w="9525">
                <a:noFill/>
              </a:ln>
              <a:effectLst/>
            </c:spPr>
          </c:marker>
          <c:xVal>
            <c:numRef>
              <c:f>'[Historical Data.xlsx]LandLoc2'!$F$39:$F$41</c:f>
              <c:numCache>
                <c:formatCode>General</c:formatCode>
                <c:ptCount val="3"/>
                <c:pt idx="0">
                  <c:v>56.3</c:v>
                </c:pt>
                <c:pt idx="1">
                  <c:v>60</c:v>
                </c:pt>
                <c:pt idx="2">
                  <c:v>62.1511</c:v>
                </c:pt>
              </c:numCache>
            </c:numRef>
          </c:xVal>
          <c:yVal>
            <c:numRef>
              <c:f>'[Historical Data.xlsx]LandLoc2'!$D$39:$D$41</c:f>
              <c:numCache>
                <c:formatCode>General</c:formatCode>
                <c:ptCount val="3"/>
                <c:pt idx="0">
                  <c:v>3.34</c:v>
                </c:pt>
                <c:pt idx="1">
                  <c:v>17</c:v>
                </c:pt>
                <c:pt idx="2">
                  <c:v>12.6669</c:v>
                </c:pt>
              </c:numCache>
            </c:numRef>
          </c:yVal>
          <c:smooth val="0"/>
          <c:extLst xmlns:c16r2="http://schemas.microsoft.com/office/drawing/2015/06/chart">
            <c:ext xmlns:c16="http://schemas.microsoft.com/office/drawing/2014/chart" uri="{C3380CC4-5D6E-409C-BE32-E72D297353CC}">
              <c16:uniqueId val="{00000003-33EF-407A-8397-420C227F81AC}"/>
            </c:ext>
          </c:extLst>
        </c:ser>
        <c:ser>
          <c:idx val="7"/>
          <c:order val="4"/>
          <c:tx>
            <c:v>Apollo</c:v>
          </c:tx>
          <c:spPr>
            <a:ln w="25400" cap="rnd">
              <a:noFill/>
              <a:round/>
            </a:ln>
            <a:effectLst/>
          </c:spPr>
          <c:marker>
            <c:symbol val="diamond"/>
            <c:size val="10"/>
            <c:spPr>
              <a:solidFill>
                <a:srgbClr val="7030A0"/>
              </a:solidFill>
              <a:ln w="15875">
                <a:solidFill>
                  <a:srgbClr val="00B050"/>
                </a:solidFill>
              </a:ln>
              <a:effectLst/>
            </c:spPr>
          </c:marker>
          <c:xVal>
            <c:numRef>
              <c:f>'[Historical Data.xlsx]LandLoc2'!$F$50:$F$55</c:f>
              <c:numCache>
                <c:formatCode>General</c:formatCode>
                <c:ptCount val="6"/>
                <c:pt idx="0">
                  <c:v>-23.421569999999999</c:v>
                </c:pt>
                <c:pt idx="1">
                  <c:v>-17.471360000000001</c:v>
                </c:pt>
                <c:pt idx="2">
                  <c:v>3.6339000000000001</c:v>
                </c:pt>
                <c:pt idx="3">
                  <c:v>15.50019</c:v>
                </c:pt>
                <c:pt idx="4">
                  <c:v>23.473140000000001</c:v>
                </c:pt>
                <c:pt idx="5">
                  <c:v>30.771699999999999</c:v>
                </c:pt>
              </c:numCache>
            </c:numRef>
          </c:xVal>
          <c:yVal>
            <c:numRef>
              <c:f>'[Historical Data.xlsx]LandLoc2'!$D$50:$D$55</c:f>
              <c:numCache>
                <c:formatCode>General</c:formatCode>
                <c:ptCount val="6"/>
                <c:pt idx="0">
                  <c:v>-3.0123899999999999</c:v>
                </c:pt>
                <c:pt idx="1">
                  <c:v>-3.6453000000000002</c:v>
                </c:pt>
                <c:pt idx="2">
                  <c:v>26.132200000000001</c:v>
                </c:pt>
                <c:pt idx="3">
                  <c:v>-8.9730100000000004</c:v>
                </c:pt>
                <c:pt idx="4">
                  <c:v>0.67415999999999998</c:v>
                </c:pt>
                <c:pt idx="5">
                  <c:v>20.190799999999999</c:v>
                </c:pt>
              </c:numCache>
            </c:numRef>
          </c:yVal>
          <c:smooth val="0"/>
          <c:extLst xmlns:c16r2="http://schemas.microsoft.com/office/drawing/2015/06/chart">
            <c:ext xmlns:c16="http://schemas.microsoft.com/office/drawing/2014/chart" uri="{C3380CC4-5D6E-409C-BE32-E72D297353CC}">
              <c16:uniqueId val="{00000004-33EF-407A-8397-420C227F81AC}"/>
            </c:ext>
          </c:extLst>
        </c:ser>
        <c:ser>
          <c:idx val="0"/>
          <c:order val="5"/>
          <c:tx>
            <c:v>ImpactSucc</c:v>
          </c:tx>
          <c:spPr>
            <a:ln w="25400" cap="rnd">
              <a:noFill/>
              <a:round/>
            </a:ln>
            <a:effectLst/>
          </c:spPr>
          <c:marker>
            <c:symbol val="circle"/>
            <c:size val="10"/>
            <c:spPr>
              <a:solidFill>
                <a:srgbClr val="00B050"/>
              </a:solidFill>
              <a:ln w="9525">
                <a:noFill/>
              </a:ln>
              <a:effectLst/>
            </c:spPr>
          </c:marker>
          <c:xVal>
            <c:numRef>
              <c:f>'[Historical Data.xlsx]LandLoc2'!$F$8:$F$11</c:f>
              <c:numCache>
                <c:formatCode>General</c:formatCode>
                <c:ptCount val="4"/>
                <c:pt idx="0">
                  <c:v>-20.677099999999999</c:v>
                </c:pt>
                <c:pt idx="1">
                  <c:v>-2.37</c:v>
                </c:pt>
                <c:pt idx="2">
                  <c:v>0</c:v>
                </c:pt>
                <c:pt idx="3">
                  <c:v>24.7881</c:v>
                </c:pt>
              </c:numCache>
            </c:numRef>
          </c:xVal>
          <c:yVal>
            <c:numRef>
              <c:f>'[Historical Data.xlsx]LandLoc2'!$D$8:$D$11</c:f>
              <c:numCache>
                <c:formatCode>General</c:formatCode>
                <c:ptCount val="4"/>
                <c:pt idx="0">
                  <c:v>-10.634</c:v>
                </c:pt>
                <c:pt idx="1">
                  <c:v>-12.83</c:v>
                </c:pt>
                <c:pt idx="2">
                  <c:v>29.1</c:v>
                </c:pt>
                <c:pt idx="3">
                  <c:v>2.6377000000000002</c:v>
                </c:pt>
              </c:numCache>
            </c:numRef>
          </c:yVal>
          <c:smooth val="0"/>
          <c:extLst xmlns:c16r2="http://schemas.microsoft.com/office/drawing/2015/06/chart">
            <c:ext xmlns:c16="http://schemas.microsoft.com/office/drawing/2014/chart" uri="{C3380CC4-5D6E-409C-BE32-E72D297353CC}">
              <c16:uniqueId val="{00000005-33EF-407A-8397-420C227F81AC}"/>
            </c:ext>
          </c:extLst>
        </c:ser>
        <c:ser>
          <c:idx val="2"/>
          <c:order val="6"/>
          <c:tx>
            <c:v>LandSucc</c:v>
          </c:tx>
          <c:spPr>
            <a:ln w="25400" cap="rnd">
              <a:noFill/>
              <a:round/>
            </a:ln>
            <a:effectLst/>
          </c:spPr>
          <c:marker>
            <c:symbol val="square"/>
            <c:size val="10"/>
            <c:spPr>
              <a:solidFill>
                <a:srgbClr val="00B050"/>
              </a:solidFill>
              <a:ln w="9525">
                <a:noFill/>
              </a:ln>
              <a:effectLst/>
            </c:spPr>
          </c:marker>
          <c:xVal>
            <c:numRef>
              <c:f>'[Historical Data.xlsx]LandLoc2'!$F$29:$F$38</c:f>
              <c:numCache>
                <c:formatCode>General</c:formatCode>
                <c:ptCount val="10"/>
                <c:pt idx="0">
                  <c:v>-64.37</c:v>
                </c:pt>
                <c:pt idx="1">
                  <c:v>-62.05</c:v>
                </c:pt>
                <c:pt idx="2">
                  <c:v>-43.338999999999999</c:v>
                </c:pt>
                <c:pt idx="3">
                  <c:v>-23.417909999999999</c:v>
                </c:pt>
                <c:pt idx="4">
                  <c:v>-11.41</c:v>
                </c:pt>
                <c:pt idx="5">
                  <c:v>1.37</c:v>
                </c:pt>
                <c:pt idx="6">
                  <c:v>23.18</c:v>
                </c:pt>
                <c:pt idx="7">
                  <c:v>25.251000000000001</c:v>
                </c:pt>
                <c:pt idx="8">
                  <c:v>32.319000000000003</c:v>
                </c:pt>
                <c:pt idx="9">
                  <c:v>61.81</c:v>
                </c:pt>
              </c:numCache>
            </c:numRef>
          </c:xVal>
          <c:yVal>
            <c:numRef>
              <c:f>'[Historical Data.xlsx]LandLoc2'!$D$29:$D$38</c:f>
              <c:numCache>
                <c:formatCode>General</c:formatCode>
                <c:ptCount val="10"/>
                <c:pt idx="0">
                  <c:v>7.1</c:v>
                </c:pt>
                <c:pt idx="1">
                  <c:v>18.87</c:v>
                </c:pt>
                <c:pt idx="2">
                  <c:v>-2.4740000000000002</c:v>
                </c:pt>
                <c:pt idx="3">
                  <c:v>-3.0161199999999999</c:v>
                </c:pt>
                <c:pt idx="4">
                  <c:v>-41.01</c:v>
                </c:pt>
                <c:pt idx="5">
                  <c:v>0.46</c:v>
                </c:pt>
                <c:pt idx="6">
                  <c:v>1.41</c:v>
                </c:pt>
                <c:pt idx="7">
                  <c:v>-13.316000000000001</c:v>
                </c:pt>
                <c:pt idx="8">
                  <c:v>-69.373000000000005</c:v>
                </c:pt>
                <c:pt idx="9">
                  <c:v>18.559999999999999</c:v>
                </c:pt>
              </c:numCache>
            </c:numRef>
          </c:yVal>
          <c:smooth val="0"/>
          <c:extLst xmlns:c16r2="http://schemas.microsoft.com/office/drawing/2015/06/chart">
            <c:ext xmlns:c16="http://schemas.microsoft.com/office/drawing/2014/chart" uri="{C3380CC4-5D6E-409C-BE32-E72D297353CC}">
              <c16:uniqueId val="{00000006-33EF-407A-8397-420C227F81AC}"/>
            </c:ext>
          </c:extLst>
        </c:ser>
        <c:ser>
          <c:idx val="6"/>
          <c:order val="7"/>
          <c:tx>
            <c:v>RoveSucc</c:v>
          </c:tx>
          <c:spPr>
            <a:ln w="25400" cap="rnd">
              <a:noFill/>
              <a:round/>
            </a:ln>
            <a:effectLst/>
          </c:spPr>
          <c:marker>
            <c:symbol val="star"/>
            <c:size val="10"/>
            <c:spPr>
              <a:noFill/>
              <a:ln w="9525">
                <a:solidFill>
                  <a:srgbClr val="00B050">
                    <a:alpha val="88000"/>
                  </a:srgbClr>
                </a:solidFill>
              </a:ln>
              <a:effectLst/>
            </c:spPr>
          </c:marker>
          <c:xVal>
            <c:numRef>
              <c:f>'[Historical Data.xlsx]LandLoc2'!$F$66:$F$67</c:f>
              <c:numCache>
                <c:formatCode>General</c:formatCode>
                <c:ptCount val="2"/>
                <c:pt idx="0">
                  <c:v>35</c:v>
                </c:pt>
                <c:pt idx="1">
                  <c:v>177.59899999999999</c:v>
                </c:pt>
              </c:numCache>
            </c:numRef>
          </c:xVal>
          <c:yVal>
            <c:numRef>
              <c:f>'[Historical Data.xlsx]LandLoc2'!$D$66:$D$67</c:f>
              <c:numCache>
                <c:formatCode>General</c:formatCode>
                <c:ptCount val="2"/>
                <c:pt idx="0">
                  <c:v>38.28</c:v>
                </c:pt>
                <c:pt idx="1">
                  <c:v>-45.444000000000003</c:v>
                </c:pt>
              </c:numCache>
            </c:numRef>
          </c:yVal>
          <c:smooth val="0"/>
          <c:extLst xmlns:c16r2="http://schemas.microsoft.com/office/drawing/2015/06/chart">
            <c:ext xmlns:c16="http://schemas.microsoft.com/office/drawing/2014/chart" uri="{C3380CC4-5D6E-409C-BE32-E72D297353CC}">
              <c16:uniqueId val="{00000007-33EF-407A-8397-420C227F81AC}"/>
            </c:ext>
          </c:extLst>
        </c:ser>
        <c:ser>
          <c:idx val="4"/>
          <c:order val="8"/>
          <c:tx>
            <c:v>ReturnSucc</c:v>
          </c:tx>
          <c:spPr>
            <a:ln w="25400" cap="rnd">
              <a:noFill/>
              <a:round/>
            </a:ln>
            <a:effectLst/>
          </c:spPr>
          <c:marker>
            <c:symbol val="diamond"/>
            <c:size val="10"/>
            <c:spPr>
              <a:solidFill>
                <a:srgbClr val="00B050"/>
              </a:solidFill>
              <a:ln w="9525">
                <a:noFill/>
              </a:ln>
              <a:effectLst/>
            </c:spPr>
          </c:marker>
          <c:xVal>
            <c:numRef>
              <c:f>'[Historical Data.xlsx]LandLoc2'!$F$48:$F$49,'[Historical Data.xlsx]LandLoc2'!$F$56:$F$58</c:f>
              <c:numCache>
                <c:formatCode>General</c:formatCode>
                <c:ptCount val="5"/>
                <c:pt idx="0">
                  <c:v>-153.98519999999999</c:v>
                </c:pt>
                <c:pt idx="1">
                  <c:v>-51.9161</c:v>
                </c:pt>
                <c:pt idx="2">
                  <c:v>56.363799999999998</c:v>
                </c:pt>
                <c:pt idx="3">
                  <c:v>56.624200000000002</c:v>
                </c:pt>
                <c:pt idx="4">
                  <c:v>62.209699999999998</c:v>
                </c:pt>
              </c:numCache>
            </c:numRef>
          </c:xVal>
          <c:yVal>
            <c:numRef>
              <c:f>'[Historical Data.xlsx]LandLoc2'!$D$48:$D$49,'[Historical Data.xlsx]LandLoc2'!$D$56:$D$58</c:f>
              <c:numCache>
                <c:formatCode>General</c:formatCode>
                <c:ptCount val="5"/>
                <c:pt idx="0">
                  <c:v>-41.638500000000001</c:v>
                </c:pt>
                <c:pt idx="1">
                  <c:v>43.057600000000001</c:v>
                </c:pt>
                <c:pt idx="2">
                  <c:v>-0.51370000000000005</c:v>
                </c:pt>
                <c:pt idx="3">
                  <c:v>3.7863000000000002</c:v>
                </c:pt>
                <c:pt idx="4">
                  <c:v>12.714499999999999</c:v>
                </c:pt>
              </c:numCache>
            </c:numRef>
          </c:yVal>
          <c:smooth val="0"/>
          <c:extLst xmlns:c16r2="http://schemas.microsoft.com/office/drawing/2015/06/chart">
            <c:ext xmlns:c16="http://schemas.microsoft.com/office/drawing/2014/chart" uri="{C3380CC4-5D6E-409C-BE32-E72D297353CC}">
              <c16:uniqueId val="{00000008-33EF-407A-8397-420C227F81AC}"/>
            </c:ext>
          </c:extLst>
        </c:ser>
        <c:dLbls>
          <c:showLegendKey val="0"/>
          <c:showVal val="0"/>
          <c:showCatName val="0"/>
          <c:showSerName val="0"/>
          <c:showPercent val="0"/>
          <c:showBubbleSize val="0"/>
        </c:dLbls>
        <c:axId val="-1210518192"/>
        <c:axId val="-1210518736"/>
      </c:scatterChart>
      <c:valAx>
        <c:axId val="-1210518192"/>
        <c:scaling>
          <c:orientation val="minMax"/>
          <c:max val="180"/>
          <c:min val="-18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Longitude</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10518736"/>
        <c:crosses val="autoZero"/>
        <c:crossBetween val="midCat"/>
        <c:majorUnit val="20"/>
        <c:minorUnit val="5"/>
      </c:valAx>
      <c:valAx>
        <c:axId val="-1210518736"/>
        <c:scaling>
          <c:orientation val="minMax"/>
          <c:max val="90"/>
          <c:min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Lattitude</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10518192"/>
        <c:crosses val="autoZero"/>
        <c:crossBetween val="midCat"/>
        <c:majorUnit val="15"/>
        <c:minorUnit val="5"/>
      </c:valAx>
      <c:spPr>
        <a:blipFill dpi="0" rotWithShape="1">
          <a:blip xmlns:r="http://schemas.openxmlformats.org/officeDocument/2006/relationships" r:embed="rId3">
            <a:alphaModFix amt="60000"/>
          </a:blip>
          <a:srcRect/>
          <a:stretch>
            <a:fillRect/>
          </a:stretch>
        </a:blipFill>
        <a:ln>
          <a:noFill/>
        </a:ln>
        <a:effectLst/>
      </c:spPr>
    </c:plotArea>
    <c:legend>
      <c:legendPos val="t"/>
      <c:layout>
        <c:manualLayout>
          <c:xMode val="edge"/>
          <c:yMode val="edge"/>
          <c:x val="0.13347703412073492"/>
          <c:y val="7.5702757536418155E-2"/>
          <c:w val="0.72358537941981549"/>
          <c:h val="8.071110442085724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0"/>
            </a:pPr>
            <a:r>
              <a:rPr lang="en-US" b="0"/>
              <a:t>Failure Rate Estimate by Mission Ambition</a:t>
            </a:r>
          </a:p>
        </c:rich>
      </c:tx>
      <c:overlay val="0"/>
    </c:title>
    <c:autoTitleDeleted val="0"/>
    <c:plotArea>
      <c:layout>
        <c:manualLayout>
          <c:layoutTarget val="inner"/>
          <c:xMode val="edge"/>
          <c:yMode val="edge"/>
          <c:x val="0.11761487850654805"/>
          <c:y val="0.11618942163197513"/>
          <c:w val="0.85805368730083753"/>
          <c:h val="0.84722800127922526"/>
        </c:manualLayout>
      </c:layout>
      <c:scatterChart>
        <c:scatterStyle val="lineMarker"/>
        <c:varyColors val="0"/>
        <c:ser>
          <c:idx val="0"/>
          <c:order val="0"/>
          <c:tx>
            <c:strRef>
              <c:f>'[Historical Data.xlsx]MoonStats'!$P$17</c:f>
              <c:strCache>
                <c:ptCount val="1"/>
                <c:pt idx="0">
                  <c:v>Min</c:v>
                </c:pt>
              </c:strCache>
            </c:strRef>
          </c:tx>
          <c:spPr>
            <a:ln>
              <a:noFill/>
            </a:ln>
          </c:spPr>
          <c:marker>
            <c:symbol val="circle"/>
            <c:size val="8"/>
          </c:marker>
          <c:xVal>
            <c:strRef>
              <c:f>'[Historical Data.xlsx]MoonStats'!$Q$16:$V$16</c:f>
              <c:strCache>
                <c:ptCount val="6"/>
                <c:pt idx="0">
                  <c:v>Flyby</c:v>
                </c:pt>
                <c:pt idx="1">
                  <c:v>Orbit</c:v>
                </c:pt>
                <c:pt idx="2">
                  <c:v>Impact</c:v>
                </c:pt>
                <c:pt idx="3">
                  <c:v>Land</c:v>
                </c:pt>
                <c:pt idx="4">
                  <c:v>Rove</c:v>
                </c:pt>
                <c:pt idx="5">
                  <c:v>Return</c:v>
                </c:pt>
              </c:strCache>
            </c:strRef>
          </c:xVal>
          <c:yVal>
            <c:numRef>
              <c:f>'[Historical Data.xlsx]MoonStats'!$Q$17:$V$17</c:f>
              <c:numCache>
                <c:formatCode>0%</c:formatCode>
                <c:ptCount val="6"/>
                <c:pt idx="0">
                  <c:v>6.3380281690140844E-2</c:v>
                </c:pt>
                <c:pt idx="1">
                  <c:v>0.19658119658119658</c:v>
                </c:pt>
                <c:pt idx="2">
                  <c:v>9.0909090909090912E-2</c:v>
                </c:pt>
                <c:pt idx="3">
                  <c:v>0.30357142857142855</c:v>
                </c:pt>
                <c:pt idx="4">
                  <c:v>0.26666666666666666</c:v>
                </c:pt>
                <c:pt idx="5">
                  <c:v>0.42105263157894735</c:v>
                </c:pt>
              </c:numCache>
            </c:numRef>
          </c:yVal>
          <c:smooth val="0"/>
          <c:extLst xmlns:c16r2="http://schemas.microsoft.com/office/drawing/2015/06/chart">
            <c:ext xmlns:c16="http://schemas.microsoft.com/office/drawing/2014/chart" uri="{C3380CC4-5D6E-409C-BE32-E72D297353CC}">
              <c16:uniqueId val="{00000000-DF26-4D77-9AD3-D35D68E3CEF0}"/>
            </c:ext>
          </c:extLst>
        </c:ser>
        <c:ser>
          <c:idx val="1"/>
          <c:order val="1"/>
          <c:tx>
            <c:strRef>
              <c:f>'[Historical Data.xlsx]MoonStats'!$P$18</c:f>
              <c:strCache>
                <c:ptCount val="1"/>
                <c:pt idx="0">
                  <c:v>Low</c:v>
                </c:pt>
              </c:strCache>
            </c:strRef>
          </c:tx>
          <c:spPr>
            <a:ln>
              <a:noFill/>
            </a:ln>
          </c:spPr>
          <c:marker>
            <c:symbol val="circle"/>
            <c:size val="8"/>
          </c:marker>
          <c:xVal>
            <c:strRef>
              <c:f>'[Historical Data.xlsx]MoonStats'!$Q$16:$V$16</c:f>
              <c:strCache>
                <c:ptCount val="6"/>
                <c:pt idx="0">
                  <c:v>Flyby</c:v>
                </c:pt>
                <c:pt idx="1">
                  <c:v>Orbit</c:v>
                </c:pt>
                <c:pt idx="2">
                  <c:v>Impact</c:v>
                </c:pt>
                <c:pt idx="3">
                  <c:v>Land</c:v>
                </c:pt>
                <c:pt idx="4">
                  <c:v>Rove</c:v>
                </c:pt>
                <c:pt idx="5">
                  <c:v>Return</c:v>
                </c:pt>
              </c:strCache>
            </c:strRef>
          </c:xVal>
          <c:yVal>
            <c:numRef>
              <c:f>'[Historical Data.xlsx]MoonStats'!$Q$18:$V$18</c:f>
              <c:numCache>
                <c:formatCode>0%</c:formatCode>
                <c:ptCount val="6"/>
                <c:pt idx="0">
                  <c:v>0.22372818344058415</c:v>
                </c:pt>
                <c:pt idx="1">
                  <c:v>0.32294842605943175</c:v>
                </c:pt>
                <c:pt idx="2">
                  <c:v>0.28983292727560367</c:v>
                </c:pt>
                <c:pt idx="3">
                  <c:v>0.48714073132653174</c:v>
                </c:pt>
                <c:pt idx="4">
                  <c:v>0.42444892739535461</c:v>
                </c:pt>
                <c:pt idx="5">
                  <c:v>0.338757022693565</c:v>
                </c:pt>
              </c:numCache>
            </c:numRef>
          </c:yVal>
          <c:smooth val="0"/>
          <c:extLst xmlns:c16r2="http://schemas.microsoft.com/office/drawing/2015/06/chart">
            <c:ext xmlns:c16="http://schemas.microsoft.com/office/drawing/2014/chart" uri="{C3380CC4-5D6E-409C-BE32-E72D297353CC}">
              <c16:uniqueId val="{00000001-DF26-4D77-9AD3-D35D68E3CEF0}"/>
            </c:ext>
          </c:extLst>
        </c:ser>
        <c:ser>
          <c:idx val="2"/>
          <c:order val="2"/>
          <c:tx>
            <c:strRef>
              <c:f>'[Historical Data.xlsx]MoonStats'!$P$19</c:f>
              <c:strCache>
                <c:ptCount val="1"/>
                <c:pt idx="0">
                  <c:v>Mean</c:v>
                </c:pt>
              </c:strCache>
            </c:strRef>
          </c:tx>
          <c:spPr>
            <a:ln>
              <a:noFill/>
            </a:ln>
          </c:spPr>
          <c:marker>
            <c:symbol val="circle"/>
            <c:size val="8"/>
          </c:marker>
          <c:xVal>
            <c:strRef>
              <c:f>'[Historical Data.xlsx]MoonStats'!$Q$16:$V$16</c:f>
              <c:strCache>
                <c:ptCount val="6"/>
                <c:pt idx="0">
                  <c:v>Flyby</c:v>
                </c:pt>
                <c:pt idx="1">
                  <c:v>Orbit</c:v>
                </c:pt>
                <c:pt idx="2">
                  <c:v>Impact</c:v>
                </c:pt>
                <c:pt idx="3">
                  <c:v>Land</c:v>
                </c:pt>
                <c:pt idx="4">
                  <c:v>Rove</c:v>
                </c:pt>
                <c:pt idx="5">
                  <c:v>Return</c:v>
                </c:pt>
              </c:strCache>
            </c:strRef>
          </c:xVal>
          <c:yVal>
            <c:numRef>
              <c:f>'[Historical Data.xlsx]MoonStats'!$Q$19:$V$19</c:f>
              <c:numCache>
                <c:formatCode>0%</c:formatCode>
                <c:ptCount val="6"/>
                <c:pt idx="0">
                  <c:v>0.26056338028169013</c:v>
                </c:pt>
                <c:pt idx="1">
                  <c:v>0.36752136752136755</c:v>
                </c:pt>
                <c:pt idx="2">
                  <c:v>0.34848484848484851</c:v>
                </c:pt>
                <c:pt idx="3">
                  <c:v>0.5535714285714286</c:v>
                </c:pt>
                <c:pt idx="4">
                  <c:v>0.51724137931034475</c:v>
                </c:pt>
                <c:pt idx="5">
                  <c:v>0.44999999999999996</c:v>
                </c:pt>
              </c:numCache>
            </c:numRef>
          </c:yVal>
          <c:smooth val="0"/>
          <c:extLst xmlns:c16r2="http://schemas.microsoft.com/office/drawing/2015/06/chart">
            <c:ext xmlns:c16="http://schemas.microsoft.com/office/drawing/2014/chart" uri="{C3380CC4-5D6E-409C-BE32-E72D297353CC}">
              <c16:uniqueId val="{00000002-DF26-4D77-9AD3-D35D68E3CEF0}"/>
            </c:ext>
          </c:extLst>
        </c:ser>
        <c:ser>
          <c:idx val="3"/>
          <c:order val="3"/>
          <c:tx>
            <c:strRef>
              <c:f>'[Historical Data.xlsx]MoonStats'!$P$20</c:f>
              <c:strCache>
                <c:ptCount val="1"/>
                <c:pt idx="0">
                  <c:v>High</c:v>
                </c:pt>
              </c:strCache>
            </c:strRef>
          </c:tx>
          <c:spPr>
            <a:ln>
              <a:noFill/>
            </a:ln>
          </c:spPr>
          <c:marker>
            <c:symbol val="circle"/>
            <c:size val="8"/>
          </c:marker>
          <c:xVal>
            <c:strRef>
              <c:f>'[Historical Data.xlsx]MoonStats'!$Q$16:$V$16</c:f>
              <c:strCache>
                <c:ptCount val="6"/>
                <c:pt idx="0">
                  <c:v>Flyby</c:v>
                </c:pt>
                <c:pt idx="1">
                  <c:v>Orbit</c:v>
                </c:pt>
                <c:pt idx="2">
                  <c:v>Impact</c:v>
                </c:pt>
                <c:pt idx="3">
                  <c:v>Land</c:v>
                </c:pt>
                <c:pt idx="4">
                  <c:v>Rove</c:v>
                </c:pt>
                <c:pt idx="5">
                  <c:v>Return</c:v>
                </c:pt>
              </c:strCache>
            </c:strRef>
          </c:xVal>
          <c:yVal>
            <c:numRef>
              <c:f>'[Historical Data.xlsx]MoonStats'!$Q$20:$V$20</c:f>
              <c:numCache>
                <c:formatCode>0%</c:formatCode>
                <c:ptCount val="6"/>
                <c:pt idx="0">
                  <c:v>0.2973985771227961</c:v>
                </c:pt>
                <c:pt idx="1">
                  <c:v>0.41209430898330335</c:v>
                </c:pt>
                <c:pt idx="2">
                  <c:v>0.40713676969409335</c:v>
                </c:pt>
                <c:pt idx="3">
                  <c:v>0.62000212581632552</c:v>
                </c:pt>
                <c:pt idx="4">
                  <c:v>0.61003383122533483</c:v>
                </c:pt>
                <c:pt idx="5">
                  <c:v>0.56124297730643491</c:v>
                </c:pt>
              </c:numCache>
            </c:numRef>
          </c:yVal>
          <c:smooth val="0"/>
          <c:extLst xmlns:c16r2="http://schemas.microsoft.com/office/drawing/2015/06/chart">
            <c:ext xmlns:c16="http://schemas.microsoft.com/office/drawing/2014/chart" uri="{C3380CC4-5D6E-409C-BE32-E72D297353CC}">
              <c16:uniqueId val="{00000003-DF26-4D77-9AD3-D35D68E3CEF0}"/>
            </c:ext>
          </c:extLst>
        </c:ser>
        <c:ser>
          <c:idx val="4"/>
          <c:order val="4"/>
          <c:tx>
            <c:strRef>
              <c:f>'[Historical Data.xlsx]MoonStats'!$P$21</c:f>
              <c:strCache>
                <c:ptCount val="1"/>
                <c:pt idx="0">
                  <c:v>Max</c:v>
                </c:pt>
              </c:strCache>
            </c:strRef>
          </c:tx>
          <c:spPr>
            <a:ln>
              <a:noFill/>
            </a:ln>
          </c:spPr>
          <c:marker>
            <c:symbol val="circle"/>
            <c:size val="8"/>
          </c:marker>
          <c:xVal>
            <c:strRef>
              <c:f>'[Historical Data.xlsx]MoonStats'!$Q$16:$V$16</c:f>
              <c:strCache>
                <c:ptCount val="6"/>
                <c:pt idx="0">
                  <c:v>Flyby</c:v>
                </c:pt>
                <c:pt idx="1">
                  <c:v>Orbit</c:v>
                </c:pt>
                <c:pt idx="2">
                  <c:v>Impact</c:v>
                </c:pt>
                <c:pt idx="3">
                  <c:v>Land</c:v>
                </c:pt>
                <c:pt idx="4">
                  <c:v>Rove</c:v>
                </c:pt>
                <c:pt idx="5">
                  <c:v>Return</c:v>
                </c:pt>
              </c:strCache>
            </c:strRef>
          </c:xVal>
          <c:yVal>
            <c:numRef>
              <c:f>'[Historical Data.xlsx]MoonStats'!$Q$21:$V$21</c:f>
              <c:numCache>
                <c:formatCode>0%</c:formatCode>
                <c:ptCount val="6"/>
                <c:pt idx="0">
                  <c:v>0.36</c:v>
                </c:pt>
                <c:pt idx="1">
                  <c:v>0.45098039215686275</c:v>
                </c:pt>
                <c:pt idx="2">
                  <c:v>0.6</c:v>
                </c:pt>
                <c:pt idx="3">
                  <c:v>0.65384615384615385</c:v>
                </c:pt>
                <c:pt idx="4">
                  <c:v>0.72727272727272729</c:v>
                </c:pt>
                <c:pt idx="5">
                  <c:v>0.42105263157894735</c:v>
                </c:pt>
              </c:numCache>
            </c:numRef>
          </c:yVal>
          <c:smooth val="0"/>
          <c:extLst xmlns:c16r2="http://schemas.microsoft.com/office/drawing/2015/06/chart">
            <c:ext xmlns:c16="http://schemas.microsoft.com/office/drawing/2014/chart" uri="{C3380CC4-5D6E-409C-BE32-E72D297353CC}">
              <c16:uniqueId val="{00000004-DF26-4D77-9AD3-D35D68E3CEF0}"/>
            </c:ext>
          </c:extLst>
        </c:ser>
        <c:dLbls>
          <c:showLegendKey val="0"/>
          <c:showVal val="0"/>
          <c:showCatName val="0"/>
          <c:showSerName val="0"/>
          <c:showPercent val="0"/>
          <c:showBubbleSize val="0"/>
        </c:dLbls>
        <c:axId val="-1210517648"/>
        <c:axId val="-1210516560"/>
      </c:scatterChart>
      <c:valAx>
        <c:axId val="-1210517648"/>
        <c:scaling>
          <c:orientation val="minMax"/>
        </c:scaling>
        <c:delete val="0"/>
        <c:axPos val="b"/>
        <c:majorGridlines/>
        <c:numFmt formatCode="General" sourceLinked="0"/>
        <c:majorTickMark val="none"/>
        <c:minorTickMark val="none"/>
        <c:tickLblPos val="none"/>
        <c:crossAx val="-1210516560"/>
        <c:crosses val="autoZero"/>
        <c:crossBetween val="midCat"/>
        <c:majorUnit val="1"/>
      </c:valAx>
      <c:valAx>
        <c:axId val="-1210516560"/>
        <c:scaling>
          <c:orientation val="minMax"/>
          <c:max val="1"/>
        </c:scaling>
        <c:delete val="0"/>
        <c:axPos val="l"/>
        <c:majorGridlines/>
        <c:numFmt formatCode="0%" sourceLinked="1"/>
        <c:majorTickMark val="none"/>
        <c:minorTickMark val="none"/>
        <c:tickLblPos val="nextTo"/>
        <c:crossAx val="-1210517648"/>
        <c:crosses val="autoZero"/>
        <c:crossBetween val="midCat"/>
      </c:valAx>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txPr>
    <a:bodyPr/>
    <a:lstStyle/>
    <a:p>
      <a:pPr>
        <a:defRPr sz="14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 Failed by Ambition</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v>Independent</c:v>
          </c:tx>
          <c:spPr>
            <a:solidFill>
              <a:schemeClr val="accent1"/>
            </a:solidFill>
            <a:ln>
              <a:noFill/>
            </a:ln>
            <a:effectLst/>
          </c:spPr>
          <c:invertIfNegative val="0"/>
          <c:dLbls>
            <c:dLbl>
              <c:idx val="0"/>
              <c:tx>
                <c:rich>
                  <a:bodyPr/>
                  <a:lstStyle/>
                  <a:p>
                    <a:fld id="{C5953A17-D9D4-42F5-9FA8-F25B043985E6}" type="VALUE">
                      <a:rPr lang="en-US"/>
                      <a:pPr/>
                      <a:t>[VALUE]</a:t>
                    </a:fld>
                    <a:r>
                      <a:rPr lang="en-US" dirty="0"/>
                      <a:t>, 9/25</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332A-454F-B1BC-47C8B02E4CE8}"/>
                </c:ext>
                <c:ext xmlns:c15="http://schemas.microsoft.com/office/drawing/2012/chart" uri="{CE6537A1-D6FC-4f65-9D91-7224C49458BB}">
                  <c15:dlblFieldTable/>
                  <c15:showDataLabelsRange val="0"/>
                </c:ext>
              </c:extLst>
            </c:dLbl>
            <c:dLbl>
              <c:idx val="1"/>
              <c:tx>
                <c:rich>
                  <a:bodyPr/>
                  <a:lstStyle/>
                  <a:p>
                    <a:fld id="{70818448-3D9D-4594-8958-76EBCBFFAA96}" type="VALUE">
                      <a:rPr lang="en-US"/>
                      <a:pPr/>
                      <a:t>[VALUE]</a:t>
                    </a:fld>
                    <a:r>
                      <a:rPr lang="en-US"/>
                      <a:t>, 23/51</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332A-454F-B1BC-47C8B02E4CE8}"/>
                </c:ext>
                <c:ext xmlns:c15="http://schemas.microsoft.com/office/drawing/2012/chart" uri="{CE6537A1-D6FC-4f65-9D91-7224C49458BB}">
                  <c15:dlblFieldTable/>
                  <c15:showDataLabelsRange val="0"/>
                </c:ext>
              </c:extLst>
            </c:dLbl>
            <c:dLbl>
              <c:idx val="2"/>
              <c:layout>
                <c:manualLayout>
                  <c:x val="-3.365736911817134E-2"/>
                  <c:y val="-2.4921531516416324E-3"/>
                </c:manualLayout>
              </c:layout>
              <c:tx>
                <c:rich>
                  <a:bodyPr/>
                  <a:lstStyle/>
                  <a:p>
                    <a:fld id="{A2DFE8F1-E64D-4601-AD64-C31548088792}" type="VALUE">
                      <a:rPr lang="en-US" smtClean="0"/>
                      <a:pPr/>
                      <a:t>[VALUE]</a:t>
                    </a:fld>
                    <a:r>
                      <a:rPr lang="en-US" dirty="0"/>
                      <a:t>, 6/10</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332A-454F-B1BC-47C8B02E4CE8}"/>
                </c:ext>
                <c:ext xmlns:c15="http://schemas.microsoft.com/office/drawing/2012/chart" uri="{CE6537A1-D6FC-4f65-9D91-7224C49458BB}">
                  <c15:layout>
                    <c:manualLayout>
                      <c:w val="0.22111679996789488"/>
                      <c:h val="4.935719128452834E-2"/>
                    </c:manualLayout>
                  </c15:layout>
                  <c15:dlblFieldTable/>
                  <c15:showDataLabelsRange val="0"/>
                </c:ext>
              </c:extLst>
            </c:dLbl>
            <c:dLbl>
              <c:idx val="3"/>
              <c:tx>
                <c:rich>
                  <a:bodyPr/>
                  <a:lstStyle/>
                  <a:p>
                    <a:fld id="{BFD5DF54-9BE0-44F8-8199-14B11FCFF271}" type="VALUE">
                      <a:rPr lang="en-US"/>
                      <a:pPr/>
                      <a:t>[VALUE]</a:t>
                    </a:fld>
                    <a:r>
                      <a:rPr lang="en-US" dirty="0"/>
                      <a:t>, 17/26</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332A-454F-B1BC-47C8B02E4CE8}"/>
                </c:ext>
                <c:ext xmlns:c15="http://schemas.microsoft.com/office/drawing/2012/chart" uri="{CE6537A1-D6FC-4f65-9D91-7224C49458BB}">
                  <c15:dlblFieldTable/>
                  <c15:showDataLabelsRange val="0"/>
                </c:ext>
              </c:extLst>
            </c:dLbl>
            <c:dLbl>
              <c:idx val="4"/>
              <c:tx>
                <c:rich>
                  <a:bodyPr/>
                  <a:lstStyle/>
                  <a:p>
                    <a:fld id="{AAC67983-9F2D-4DF9-B8E9-E3147566F90B}" type="VALUE">
                      <a:rPr lang="en-US"/>
                      <a:pPr/>
                      <a:t>[VALUE]</a:t>
                    </a:fld>
                    <a:r>
                      <a:rPr lang="en-US" dirty="0"/>
                      <a:t>, 8/11</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332A-454F-B1BC-47C8B02E4CE8}"/>
                </c:ext>
                <c:ext xmlns:c15="http://schemas.microsoft.com/office/drawing/2012/chart" uri="{CE6537A1-D6FC-4f65-9D91-7224C49458BB}">
                  <c15:dlblFieldTable/>
                  <c15:showDataLabelsRange val="0"/>
                </c:ext>
              </c:extLst>
            </c:dLbl>
            <c:dLbl>
              <c:idx val="5"/>
              <c:tx>
                <c:rich>
                  <a:bodyPr/>
                  <a:lstStyle/>
                  <a:p>
                    <a:fld id="{9BBE6DFC-FCA4-45E8-B768-C3FECC37C4DC}" type="VALUE">
                      <a:rPr lang="en-US"/>
                      <a:pPr/>
                      <a:t>[VALUE]</a:t>
                    </a:fld>
                    <a:r>
                      <a:rPr lang="en-US" dirty="0"/>
                      <a:t>, 8/19</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332A-454F-B1BC-47C8B02E4CE8}"/>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'[Historical Data.xlsx]MoonStats'!$O$2:$O$7</c:f>
              <c:numCache>
                <c:formatCode>0.00</c:formatCode>
                <c:ptCount val="6"/>
                <c:pt idx="0">
                  <c:v>1</c:v>
                </c:pt>
                <c:pt idx="1">
                  <c:v>2</c:v>
                </c:pt>
                <c:pt idx="2">
                  <c:v>3</c:v>
                </c:pt>
                <c:pt idx="3">
                  <c:v>4</c:v>
                </c:pt>
                <c:pt idx="4">
                  <c:v>5</c:v>
                </c:pt>
                <c:pt idx="5">
                  <c:v>6</c:v>
                </c:pt>
              </c:numCache>
            </c:numRef>
          </c:cat>
          <c:val>
            <c:numRef>
              <c:f>'[Historical Data.xlsx]MoonStats'!$R$2:$R$7</c:f>
              <c:numCache>
                <c:formatCode>0%</c:formatCode>
                <c:ptCount val="6"/>
                <c:pt idx="0">
                  <c:v>0.36</c:v>
                </c:pt>
                <c:pt idx="1">
                  <c:v>0.45098039215686275</c:v>
                </c:pt>
                <c:pt idx="2">
                  <c:v>0.6</c:v>
                </c:pt>
                <c:pt idx="3">
                  <c:v>0.65384615384615385</c:v>
                </c:pt>
                <c:pt idx="4">
                  <c:v>0.72727272727272729</c:v>
                </c:pt>
                <c:pt idx="5">
                  <c:v>0.42105263157894735</c:v>
                </c:pt>
              </c:numCache>
            </c:numRef>
          </c:val>
          <c:extLst xmlns:c16r2="http://schemas.microsoft.com/office/drawing/2015/06/chart">
            <c:ext xmlns:c16="http://schemas.microsoft.com/office/drawing/2014/chart" uri="{C3380CC4-5D6E-409C-BE32-E72D297353CC}">
              <c16:uniqueId val="{00000005-332A-454F-B1BC-47C8B02E4CE8}"/>
            </c:ext>
          </c:extLst>
        </c:ser>
        <c:ser>
          <c:idx val="1"/>
          <c:order val="1"/>
          <c:tx>
            <c:v>Cummulative</c:v>
          </c:tx>
          <c:spPr>
            <a:solidFill>
              <a:schemeClr val="accent2"/>
            </a:solidFill>
            <a:ln>
              <a:noFill/>
            </a:ln>
            <a:effectLst/>
          </c:spPr>
          <c:invertIfNegative val="0"/>
          <c:dLbls>
            <c:dLbl>
              <c:idx val="0"/>
              <c:tx>
                <c:rich>
                  <a:bodyPr/>
                  <a:lstStyle/>
                  <a:p>
                    <a:fld id="{13CE24F1-859F-4409-BC3E-49746EBF393C}" type="VALUE">
                      <a:rPr lang="en-US"/>
                      <a:pPr/>
                      <a:t>[VALUE]</a:t>
                    </a:fld>
                    <a:r>
                      <a:rPr lang="en-US" dirty="0"/>
                      <a:t>, 9/142</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332A-454F-B1BC-47C8B02E4CE8}"/>
                </c:ext>
                <c:ext xmlns:c15="http://schemas.microsoft.com/office/drawing/2012/chart" uri="{CE6537A1-D6FC-4f65-9D91-7224C49458BB}">
                  <c15:dlblFieldTable/>
                  <c15:showDataLabelsRange val="0"/>
                </c:ext>
              </c:extLst>
            </c:dLbl>
            <c:dLbl>
              <c:idx val="1"/>
              <c:layout>
                <c:manualLayout>
                  <c:x val="-1.9494015026936308E-3"/>
                  <c:y val="-9.1377893288305673E-17"/>
                </c:manualLayout>
              </c:layout>
              <c:tx>
                <c:rich>
                  <a:bodyPr/>
                  <a:lstStyle/>
                  <a:p>
                    <a:fld id="{233A0C9A-079A-44E8-B414-9BD211AC8411}" type="VALUE">
                      <a:rPr lang="en-US"/>
                      <a:pPr/>
                      <a:t>[VALUE]</a:t>
                    </a:fld>
                    <a:r>
                      <a:rPr lang="en-US"/>
                      <a:t>, 23/117</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332A-454F-B1BC-47C8B02E4CE8}"/>
                </c:ext>
                <c:ext xmlns:c15="http://schemas.microsoft.com/office/drawing/2012/chart" uri="{CE6537A1-D6FC-4f65-9D91-7224C49458BB}">
                  <c15:layout>
                    <c:manualLayout>
                      <c:w val="0.20211250155461835"/>
                      <c:h val="9.1237726881600159E-2"/>
                    </c:manualLayout>
                  </c15:layout>
                  <c15:dlblFieldTable/>
                  <c15:showDataLabelsRange val="0"/>
                </c:ext>
              </c:extLst>
            </c:dLbl>
            <c:dLbl>
              <c:idx val="2"/>
              <c:tx>
                <c:rich>
                  <a:bodyPr/>
                  <a:lstStyle/>
                  <a:p>
                    <a:r>
                      <a:rPr lang="en-US" dirty="0"/>
                      <a:t>9%,</a:t>
                    </a:r>
                    <a:r>
                      <a:rPr lang="en-US" baseline="0" dirty="0"/>
                      <a:t> 6/66</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332A-454F-B1BC-47C8B02E4CE8}"/>
                </c:ext>
                <c:ext xmlns:c15="http://schemas.microsoft.com/office/drawing/2012/chart" uri="{CE6537A1-D6FC-4f65-9D91-7224C49458BB}"/>
              </c:extLst>
            </c:dLbl>
            <c:dLbl>
              <c:idx val="3"/>
              <c:tx>
                <c:rich>
                  <a:bodyPr/>
                  <a:lstStyle/>
                  <a:p>
                    <a:fld id="{731B6C6E-C6E0-4BEA-9554-A91429676346}" type="VALUE">
                      <a:rPr lang="en-US"/>
                      <a:pPr/>
                      <a:t>[VALUE]</a:t>
                    </a:fld>
                    <a:r>
                      <a:rPr lang="en-US" dirty="0"/>
                      <a:t>, 17/56</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332A-454F-B1BC-47C8B02E4CE8}"/>
                </c:ext>
                <c:ext xmlns:c15="http://schemas.microsoft.com/office/drawing/2012/chart" uri="{CE6537A1-D6FC-4f65-9D91-7224C49458BB}">
                  <c15:dlblFieldTable/>
                  <c15:showDataLabelsRange val="0"/>
                </c:ext>
              </c:extLst>
            </c:dLbl>
            <c:dLbl>
              <c:idx val="4"/>
              <c:tx>
                <c:rich>
                  <a:bodyPr/>
                  <a:lstStyle/>
                  <a:p>
                    <a:fld id="{E52B262C-864E-4D5B-82E0-897271E4B1B6}" type="VALUE">
                      <a:rPr lang="en-US"/>
                      <a:pPr/>
                      <a:t>[VALUE]</a:t>
                    </a:fld>
                    <a:r>
                      <a:rPr lang="en-US" dirty="0"/>
                      <a:t>, 8/30</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332A-454F-B1BC-47C8B02E4CE8}"/>
                </c:ext>
                <c:ext xmlns:c15="http://schemas.microsoft.com/office/drawing/2012/chart" uri="{CE6537A1-D6FC-4f65-9D91-7224C49458BB}">
                  <c15:dlblFieldTable/>
                  <c15:showDataLabelsRange val="0"/>
                </c:ext>
              </c:extLst>
            </c:dLbl>
            <c:dLbl>
              <c:idx val="5"/>
              <c:tx>
                <c:rich>
                  <a:bodyPr/>
                  <a:lstStyle/>
                  <a:p>
                    <a:fld id="{B6A5661A-BF08-450E-8A3C-D1279F5632DE}" type="VALUE">
                      <a:rPr lang="en-US"/>
                      <a:pPr/>
                      <a:t>[VALUE]</a:t>
                    </a:fld>
                    <a:r>
                      <a:rPr lang="en-US" dirty="0"/>
                      <a:t>,</a:t>
                    </a:r>
                    <a:r>
                      <a:rPr lang="en-US" baseline="0" dirty="0"/>
                      <a:t> 8/19</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332A-454F-B1BC-47C8B02E4CE8}"/>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'[Historical Data.xlsx]MoonStats'!$X$2:$X$7</c:f>
              <c:numCache>
                <c:formatCode>0%</c:formatCode>
                <c:ptCount val="6"/>
                <c:pt idx="0">
                  <c:v>6.3380281690140844E-2</c:v>
                </c:pt>
                <c:pt idx="1">
                  <c:v>0.19658119658119658</c:v>
                </c:pt>
                <c:pt idx="2">
                  <c:v>9.0909090909090912E-2</c:v>
                </c:pt>
                <c:pt idx="3">
                  <c:v>0.30357142857142855</c:v>
                </c:pt>
                <c:pt idx="4">
                  <c:v>0.26666666666666666</c:v>
                </c:pt>
                <c:pt idx="5">
                  <c:v>0.42105263157894735</c:v>
                </c:pt>
              </c:numCache>
            </c:numRef>
          </c:val>
          <c:extLst xmlns:c16r2="http://schemas.microsoft.com/office/drawing/2015/06/chart">
            <c:ext xmlns:c16="http://schemas.microsoft.com/office/drawing/2014/chart" uri="{C3380CC4-5D6E-409C-BE32-E72D297353CC}">
              <c16:uniqueId val="{0000000B-332A-454F-B1BC-47C8B02E4CE8}"/>
            </c:ext>
          </c:extLst>
        </c:ser>
        <c:dLbls>
          <c:dLblPos val="outEnd"/>
          <c:showLegendKey val="0"/>
          <c:showVal val="1"/>
          <c:showCatName val="0"/>
          <c:showSerName val="0"/>
          <c:showPercent val="0"/>
          <c:showBubbleSize val="0"/>
        </c:dLbls>
        <c:gapWidth val="182"/>
        <c:axId val="-884695232"/>
        <c:axId val="-884701216"/>
      </c:barChart>
      <c:catAx>
        <c:axId val="-884695232"/>
        <c:scaling>
          <c:orientation val="minMax"/>
        </c:scaling>
        <c:delete val="1"/>
        <c:axPos val="l"/>
        <c:numFmt formatCode="0.00" sourceLinked="1"/>
        <c:majorTickMark val="none"/>
        <c:minorTickMark val="none"/>
        <c:tickLblPos val="nextTo"/>
        <c:crossAx val="-884701216"/>
        <c:crosses val="autoZero"/>
        <c:auto val="1"/>
        <c:lblAlgn val="ctr"/>
        <c:lblOffset val="100"/>
        <c:noMultiLvlLbl val="0"/>
      </c:catAx>
      <c:valAx>
        <c:axId val="-884701216"/>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469523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 Failed Over Time</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Overall</c:v>
          </c:tx>
          <c:spPr>
            <a:ln w="38100" cap="rnd">
              <a:solidFill>
                <a:schemeClr val="tx1"/>
              </a:solidFill>
              <a:round/>
            </a:ln>
            <a:effectLst/>
          </c:spPr>
          <c:marker>
            <c:symbol val="none"/>
          </c:marker>
          <c:trendline>
            <c:spPr>
              <a:ln w="19050" cap="rnd">
                <a:solidFill>
                  <a:schemeClr val="tx1"/>
                </a:solidFill>
                <a:prstDash val="sysDot"/>
              </a:ln>
              <a:effectLst/>
            </c:spPr>
            <c:trendlineType val="poly"/>
            <c:order val="6"/>
            <c:dispRSqr val="1"/>
            <c:dispEq val="0"/>
            <c:trendlineLbl>
              <c:layout>
                <c:manualLayout>
                  <c:x val="-0.85203897984886079"/>
                  <c:y val="-0.42595004372329137"/>
                </c:manualLayout>
              </c:layout>
              <c:numFmt formatCode="General" sourceLinked="0"/>
              <c:spPr>
                <a:noFill/>
                <a:ln w="15875">
                  <a:solidFill>
                    <a:schemeClr val="tx1"/>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'[Historical Data.xlsx]RunRate'!$A$3:$A$144</c:f>
              <c:numCache>
                <c:formatCode>m/d/yy\ h:mm;@</c:formatCode>
                <c:ptCount val="142"/>
                <c:pt idx="0">
                  <c:v>21414.512500000001</c:v>
                </c:pt>
                <c:pt idx="1">
                  <c:v>21451.319710648149</c:v>
                </c:pt>
                <c:pt idx="2">
                  <c:v>21469</c:v>
                </c:pt>
                <c:pt idx="3">
                  <c:v>21469.362499999999</c:v>
                </c:pt>
                <c:pt idx="4">
                  <c:v>21497.312743055554</c:v>
                </c:pt>
                <c:pt idx="5">
                  <c:v>21523</c:v>
                </c:pt>
                <c:pt idx="6">
                  <c:v>21525.239722222221</c:v>
                </c:pt>
                <c:pt idx="7">
                  <c:v>21552.695381944446</c:v>
                </c:pt>
                <c:pt idx="8">
                  <c:v>21612.215925925924</c:v>
                </c:pt>
                <c:pt idx="9">
                  <c:v>21719.338888888888</c:v>
                </c:pt>
                <c:pt idx="10">
                  <c:v>21805.277569444443</c:v>
                </c:pt>
                <c:pt idx="11">
                  <c:v>21827.030324074072</c:v>
                </c:pt>
                <c:pt idx="12">
                  <c:v>21880.30972222222</c:v>
                </c:pt>
                <c:pt idx="13">
                  <c:v>22021.629687500001</c:v>
                </c:pt>
                <c:pt idx="14">
                  <c:v>22022.672002314815</c:v>
                </c:pt>
                <c:pt idx="15">
                  <c:v>22245.634027777778</c:v>
                </c:pt>
                <c:pt idx="16">
                  <c:v>22265.381944444445</c:v>
                </c:pt>
                <c:pt idx="17">
                  <c:v>22672.854166666668</c:v>
                </c:pt>
                <c:pt idx="18">
                  <c:v>22759.868055555555</c:v>
                </c:pt>
                <c:pt idx="19">
                  <c:v>22937.707638888889</c:v>
                </c:pt>
                <c:pt idx="20">
                  <c:v>23015.367361111112</c:v>
                </c:pt>
                <c:pt idx="21">
                  <c:v>23045.395300925928</c:v>
                </c:pt>
                <c:pt idx="22">
                  <c:v>23103.336111111112</c:v>
                </c:pt>
                <c:pt idx="23">
                  <c:v>23406.659131944445</c:v>
                </c:pt>
                <c:pt idx="24">
                  <c:v>23457.344155092593</c:v>
                </c:pt>
                <c:pt idx="25">
                  <c:v>23487.339212962965</c:v>
                </c:pt>
                <c:pt idx="26">
                  <c:v>23586.701469907406</c:v>
                </c:pt>
                <c:pt idx="27">
                  <c:v>23790.711805555555</c:v>
                </c:pt>
                <c:pt idx="28">
                  <c:v>23813.392719907406</c:v>
                </c:pt>
                <c:pt idx="29">
                  <c:v>23822.900717592591</c:v>
                </c:pt>
                <c:pt idx="30">
                  <c:v>23842</c:v>
                </c:pt>
                <c:pt idx="31">
                  <c:v>23871.326122685186</c:v>
                </c:pt>
                <c:pt idx="32">
                  <c:v>23901.320138888888</c:v>
                </c:pt>
                <c:pt idx="33">
                  <c:v>23941.605555555554</c:v>
                </c:pt>
                <c:pt idx="34">
                  <c:v>24019.329861111109</c:v>
                </c:pt>
                <c:pt idx="35">
                  <c:v>24079.448773148149</c:v>
                </c:pt>
                <c:pt idx="36">
                  <c:v>24138.487233796295</c:v>
                </c:pt>
                <c:pt idx="37">
                  <c:v>24167.460983796296</c:v>
                </c:pt>
                <c:pt idx="38">
                  <c:v>24197.449293981481</c:v>
                </c:pt>
                <c:pt idx="39">
                  <c:v>24257.611817129629</c:v>
                </c:pt>
                <c:pt idx="40">
                  <c:v>24289.668344907408</c:v>
                </c:pt>
                <c:pt idx="41">
                  <c:v>24329.813194444443</c:v>
                </c:pt>
                <c:pt idx="42">
                  <c:v>24343.335659722223</c:v>
                </c:pt>
                <c:pt idx="43">
                  <c:v>24370.522222222222</c:v>
                </c:pt>
                <c:pt idx="44">
                  <c:v>24402.362800925926</c:v>
                </c:pt>
                <c:pt idx="45">
                  <c:v>24417.972916666666</c:v>
                </c:pt>
                <c:pt idx="46">
                  <c:v>24462.428564814814</c:v>
                </c:pt>
                <c:pt idx="47">
                  <c:v>24508.053483796295</c:v>
                </c:pt>
                <c:pt idx="48">
                  <c:v>24579.295150462964</c:v>
                </c:pt>
                <c:pt idx="49">
                  <c:v>24596.934027777777</c:v>
                </c:pt>
                <c:pt idx="50">
                  <c:v>24667.495474537038</c:v>
                </c:pt>
                <c:pt idx="51">
                  <c:v>24672.596550925926</c:v>
                </c:pt>
                <c:pt idx="52">
                  <c:v>24685.93888888889</c:v>
                </c:pt>
                <c:pt idx="53">
                  <c:v>24723.331261574072</c:v>
                </c:pt>
                <c:pt idx="54">
                  <c:v>24742.924930555557</c:v>
                </c:pt>
                <c:pt idx="55">
                  <c:v>24783.318761574075</c:v>
                </c:pt>
                <c:pt idx="56">
                  <c:v>24798.797210648147</c:v>
                </c:pt>
                <c:pt idx="57">
                  <c:v>24844.270833333332</c:v>
                </c:pt>
                <c:pt idx="58">
                  <c:v>24875.447152777779</c:v>
                </c:pt>
                <c:pt idx="59">
                  <c:v>24935.423287037036</c:v>
                </c:pt>
                <c:pt idx="60">
                  <c:v>24950</c:v>
                </c:pt>
                <c:pt idx="61">
                  <c:v>25095.904293981483</c:v>
                </c:pt>
                <c:pt idx="62">
                  <c:v>25152.799664351853</c:v>
                </c:pt>
                <c:pt idx="63">
                  <c:v>25193.535416666666</c:v>
                </c:pt>
                <c:pt idx="64">
                  <c:v>25223</c:v>
                </c:pt>
                <c:pt idx="65">
                  <c:v>25253.283506944445</c:v>
                </c:pt>
                <c:pt idx="66">
                  <c:v>25255</c:v>
                </c:pt>
                <c:pt idx="67">
                  <c:v>25341.700694444444</c:v>
                </c:pt>
                <c:pt idx="68">
                  <c:v>25368.167210648149</c:v>
                </c:pt>
                <c:pt idx="69">
                  <c:v>25387.971203703702</c:v>
                </c:pt>
                <c:pt idx="70">
                  <c:v>25397.121319444443</c:v>
                </c:pt>
                <c:pt idx="71">
                  <c:v>25400.56388888889</c:v>
                </c:pt>
                <c:pt idx="72">
                  <c:v>25422.991736111111</c:v>
                </c:pt>
                <c:pt idx="73">
                  <c:v>25469.588194444445</c:v>
                </c:pt>
                <c:pt idx="74">
                  <c:v>25498.589583333334</c:v>
                </c:pt>
                <c:pt idx="75">
                  <c:v>25521.681944444445</c:v>
                </c:pt>
                <c:pt idx="76">
                  <c:v>25605.177847222221</c:v>
                </c:pt>
                <c:pt idx="77">
                  <c:v>25669.800694444446</c:v>
                </c:pt>
                <c:pt idx="78">
                  <c:v>25823.559629629628</c:v>
                </c:pt>
                <c:pt idx="79">
                  <c:v>25861.830312499998</c:v>
                </c:pt>
                <c:pt idx="80">
                  <c:v>25882.613900462962</c:v>
                </c:pt>
                <c:pt idx="81">
                  <c:v>25964.877106481483</c:v>
                </c:pt>
                <c:pt idx="82">
                  <c:v>26140.56527777778</c:v>
                </c:pt>
                <c:pt idx="83">
                  <c:v>26178.569907407407</c:v>
                </c:pt>
                <c:pt idx="84">
                  <c:v>26204.416921296295</c:v>
                </c:pt>
                <c:pt idx="85">
                  <c:v>26343.144421296296</c:v>
                </c:pt>
                <c:pt idx="86">
                  <c:v>26405.745833333334</c:v>
                </c:pt>
                <c:pt idx="87">
                  <c:v>26626</c:v>
                </c:pt>
                <c:pt idx="88">
                  <c:v>26640.231250000001</c:v>
                </c:pt>
                <c:pt idx="89">
                  <c:v>26672.288634259261</c:v>
                </c:pt>
                <c:pt idx="90">
                  <c:v>26825.59236111111</c:v>
                </c:pt>
                <c:pt idx="91">
                  <c:v>26971.239583333332</c:v>
                </c:pt>
                <c:pt idx="92">
                  <c:v>27178.372812500002</c:v>
                </c:pt>
                <c:pt idx="93">
                  <c:v>27330.604537037038</c:v>
                </c:pt>
                <c:pt idx="94">
                  <c:v>27683.170092592594</c:v>
                </c:pt>
                <c:pt idx="95">
                  <c:v>27981.627916666668</c:v>
                </c:pt>
                <c:pt idx="96">
                  <c:v>28714.633333333335</c:v>
                </c:pt>
                <c:pt idx="97">
                  <c:v>32897.490277777775</c:v>
                </c:pt>
                <c:pt idx="98">
                  <c:v>33809.601388888892</c:v>
                </c:pt>
                <c:pt idx="99">
                  <c:v>34359.69027777778</c:v>
                </c:pt>
                <c:pt idx="100">
                  <c:v>34639.396527777775</c:v>
                </c:pt>
                <c:pt idx="101">
                  <c:v>35788.97152777778</c:v>
                </c:pt>
                <c:pt idx="102">
                  <c:v>35802.10328703704</c:v>
                </c:pt>
                <c:pt idx="103">
                  <c:v>35979.758333333331</c:v>
                </c:pt>
                <c:pt idx="104">
                  <c:v>37072.824143518519</c:v>
                </c:pt>
                <c:pt idx="105">
                  <c:v>37891.968587962961</c:v>
                </c:pt>
                <c:pt idx="106">
                  <c:v>39016.036111111112</c:v>
                </c:pt>
                <c:pt idx="107">
                  <c:v>39130.959027777775</c:v>
                </c:pt>
                <c:pt idx="108">
                  <c:v>39339.063206018516</c:v>
                </c:pt>
                <c:pt idx="109">
                  <c:v>39379.420192152778</c:v>
                </c:pt>
                <c:pt idx="110">
                  <c:v>39743.036111111112</c:v>
                </c:pt>
                <c:pt idx="111">
                  <c:v>39982.897222222222</c:v>
                </c:pt>
                <c:pt idx="112">
                  <c:v>40452.457638888889</c:v>
                </c:pt>
                <c:pt idx="113">
                  <c:v>40796.54783304398</c:v>
                </c:pt>
                <c:pt idx="114">
                  <c:v>41524.143750000003</c:v>
                </c:pt>
                <c:pt idx="115">
                  <c:v>41609.729166666664</c:v>
                </c:pt>
                <c:pt idx="116">
                  <c:v>41935.75</c:v>
                </c:pt>
                <c:pt idx="117">
                  <c:v>43208</c:v>
                </c:pt>
                <c:pt idx="118">
                  <c:v>43241</c:v>
                </c:pt>
                <c:pt idx="119">
                  <c:v>43441</c:v>
                </c:pt>
                <c:pt idx="120">
                  <c:v>43518.072916666664</c:v>
                </c:pt>
                <c:pt idx="121">
                  <c:v>43668.384166666663</c:v>
                </c:pt>
                <c:pt idx="122">
                  <c:v>44158.854305555556</c:v>
                </c:pt>
                <c:pt idx="123">
                  <c:v>44740</c:v>
                </c:pt>
                <c:pt idx="124">
                  <c:v>44777.964444444442</c:v>
                </c:pt>
                <c:pt idx="125">
                  <c:v>44881</c:v>
                </c:pt>
                <c:pt idx="126">
                  <c:v>44906.318055555559</c:v>
                </c:pt>
                <c:pt idx="127">
                  <c:v>45030.510138888887</c:v>
                </c:pt>
                <c:pt idx="128">
                  <c:v>45121.378668981481</c:v>
                </c:pt>
                <c:pt idx="129">
                  <c:v>45148</c:v>
                </c:pt>
                <c:pt idx="130">
                  <c:v>45175.987627314818</c:v>
                </c:pt>
                <c:pt idx="131">
                  <c:v>45299.304606481484</c:v>
                </c:pt>
                <c:pt idx="132">
                  <c:v>45336</c:v>
                </c:pt>
                <c:pt idx="133">
                  <c:v>45364</c:v>
                </c:pt>
                <c:pt idx="134">
                  <c:v>45371.021851851852</c:v>
                </c:pt>
                <c:pt idx="135">
                  <c:v>45415</c:v>
                </c:pt>
                <c:pt idx="136">
                  <c:v>45672.258090277777</c:v>
                </c:pt>
                <c:pt idx="137">
                  <c:v>45672.258090277777</c:v>
                </c:pt>
                <c:pt idx="138">
                  <c:v>45715</c:v>
                </c:pt>
                <c:pt idx="139">
                  <c:v>45715</c:v>
                </c:pt>
                <c:pt idx="140">
                  <c:v>45715.011458333334</c:v>
                </c:pt>
                <c:pt idx="141">
                  <c:v>45715.011458333334</c:v>
                </c:pt>
              </c:numCache>
            </c:numRef>
          </c:xVal>
          <c:yVal>
            <c:numRef>
              <c:f>'[Historical Data.xlsx]RunRate'!$F$3:$F$144</c:f>
              <c:numCache>
                <c:formatCode>General</c:formatCode>
                <c:ptCount val="142"/>
                <c:pt idx="0">
                  <c:v>1</c:v>
                </c:pt>
                <c:pt idx="1">
                  <c:v>1</c:v>
                </c:pt>
                <c:pt idx="2">
                  <c:v>1</c:v>
                </c:pt>
                <c:pt idx="3">
                  <c:v>1</c:v>
                </c:pt>
                <c:pt idx="4">
                  <c:v>1</c:v>
                </c:pt>
                <c:pt idx="5">
                  <c:v>1</c:v>
                </c:pt>
                <c:pt idx="6">
                  <c:v>1</c:v>
                </c:pt>
                <c:pt idx="7">
                  <c:v>1</c:v>
                </c:pt>
                <c:pt idx="8">
                  <c:v>1</c:v>
                </c:pt>
                <c:pt idx="9">
                  <c:v>1</c:v>
                </c:pt>
                <c:pt idx="10">
                  <c:v>0.90909090909090906</c:v>
                </c:pt>
                <c:pt idx="11">
                  <c:v>0.83333333333333337</c:v>
                </c:pt>
                <c:pt idx="12">
                  <c:v>0.84615384615384615</c:v>
                </c:pt>
                <c:pt idx="13">
                  <c:v>0.85714285714285721</c:v>
                </c:pt>
                <c:pt idx="14">
                  <c:v>0.8666666666666667</c:v>
                </c:pt>
                <c:pt idx="15">
                  <c:v>0.875</c:v>
                </c:pt>
                <c:pt idx="16">
                  <c:v>0.88235294117647056</c:v>
                </c:pt>
                <c:pt idx="17">
                  <c:v>0.88888888888888884</c:v>
                </c:pt>
                <c:pt idx="18">
                  <c:v>0.89473684210526316</c:v>
                </c:pt>
                <c:pt idx="19">
                  <c:v>0.9</c:v>
                </c:pt>
                <c:pt idx="20">
                  <c:v>0.90476190476190477</c:v>
                </c:pt>
                <c:pt idx="21">
                  <c:v>0.90909090909090906</c:v>
                </c:pt>
                <c:pt idx="22">
                  <c:v>0.91304347826086962</c:v>
                </c:pt>
                <c:pt idx="23">
                  <c:v>0.875</c:v>
                </c:pt>
                <c:pt idx="24">
                  <c:v>0.88</c:v>
                </c:pt>
                <c:pt idx="25">
                  <c:v>0.88461538461538458</c:v>
                </c:pt>
                <c:pt idx="26">
                  <c:v>0.85185185185185186</c:v>
                </c:pt>
                <c:pt idx="27">
                  <c:v>0.8214285714285714</c:v>
                </c:pt>
                <c:pt idx="28">
                  <c:v>0.82758620689655171</c:v>
                </c:pt>
                <c:pt idx="29">
                  <c:v>0.8</c:v>
                </c:pt>
                <c:pt idx="30">
                  <c:v>0.80645161290322576</c:v>
                </c:pt>
                <c:pt idx="31">
                  <c:v>0.8125</c:v>
                </c:pt>
                <c:pt idx="32">
                  <c:v>0.81818181818181812</c:v>
                </c:pt>
                <c:pt idx="33">
                  <c:v>0.79411764705882359</c:v>
                </c:pt>
                <c:pt idx="34">
                  <c:v>0.8</c:v>
                </c:pt>
                <c:pt idx="35">
                  <c:v>0.80555555555555558</c:v>
                </c:pt>
                <c:pt idx="36">
                  <c:v>0.78378378378378377</c:v>
                </c:pt>
                <c:pt idx="37">
                  <c:v>0.78947368421052633</c:v>
                </c:pt>
                <c:pt idx="38">
                  <c:v>0.76923076923076916</c:v>
                </c:pt>
                <c:pt idx="39">
                  <c:v>0.75</c:v>
                </c:pt>
                <c:pt idx="40">
                  <c:v>0.75609756097560976</c:v>
                </c:pt>
                <c:pt idx="41">
                  <c:v>0.76190476190476186</c:v>
                </c:pt>
                <c:pt idx="42">
                  <c:v>0.76744186046511631</c:v>
                </c:pt>
                <c:pt idx="43">
                  <c:v>0.77272727272727271</c:v>
                </c:pt>
                <c:pt idx="44">
                  <c:v>0.75555555555555554</c:v>
                </c:pt>
                <c:pt idx="45">
                  <c:v>0.73913043478260865</c:v>
                </c:pt>
                <c:pt idx="46">
                  <c:v>0.72340425531914887</c:v>
                </c:pt>
                <c:pt idx="47">
                  <c:v>0.70833333333333326</c:v>
                </c:pt>
                <c:pt idx="48">
                  <c:v>0.69387755102040816</c:v>
                </c:pt>
                <c:pt idx="49">
                  <c:v>0.67999999999999994</c:v>
                </c:pt>
                <c:pt idx="50">
                  <c:v>0.68627450980392157</c:v>
                </c:pt>
                <c:pt idx="51">
                  <c:v>0.67307692307692313</c:v>
                </c:pt>
                <c:pt idx="52">
                  <c:v>0.66037735849056611</c:v>
                </c:pt>
                <c:pt idx="53">
                  <c:v>0.64814814814814814</c:v>
                </c:pt>
                <c:pt idx="54">
                  <c:v>0.65454545454545454</c:v>
                </c:pt>
                <c:pt idx="55">
                  <c:v>0.64285714285714279</c:v>
                </c:pt>
                <c:pt idx="56">
                  <c:v>0.64912280701754388</c:v>
                </c:pt>
                <c:pt idx="57">
                  <c:v>0.63793103448275867</c:v>
                </c:pt>
                <c:pt idx="58">
                  <c:v>0.64406779661016955</c:v>
                </c:pt>
                <c:pt idx="59">
                  <c:v>0.6333333333333333</c:v>
                </c:pt>
                <c:pt idx="60">
                  <c:v>0.63934426229508201</c:v>
                </c:pt>
                <c:pt idx="61">
                  <c:v>0.62903225806451613</c:v>
                </c:pt>
                <c:pt idx="62">
                  <c:v>0.63492063492063489</c:v>
                </c:pt>
                <c:pt idx="63">
                  <c:v>0.625</c:v>
                </c:pt>
                <c:pt idx="64">
                  <c:v>0.63076923076923075</c:v>
                </c:pt>
                <c:pt idx="65">
                  <c:v>0.63636363636363635</c:v>
                </c:pt>
                <c:pt idx="66">
                  <c:v>0.64179104477611948</c:v>
                </c:pt>
                <c:pt idx="67">
                  <c:v>0.63235294117647056</c:v>
                </c:pt>
                <c:pt idx="68">
                  <c:v>0.6376811594202898</c:v>
                </c:pt>
                <c:pt idx="69">
                  <c:v>0.64285714285714279</c:v>
                </c:pt>
                <c:pt idx="70">
                  <c:v>0.647887323943662</c:v>
                </c:pt>
                <c:pt idx="71">
                  <c:v>0.63888888888888884</c:v>
                </c:pt>
                <c:pt idx="72">
                  <c:v>0.63013698630136994</c:v>
                </c:pt>
                <c:pt idx="73">
                  <c:v>0.63513513513513509</c:v>
                </c:pt>
                <c:pt idx="74">
                  <c:v>0.64</c:v>
                </c:pt>
                <c:pt idx="75">
                  <c:v>0.63157894736842102</c:v>
                </c:pt>
                <c:pt idx="76">
                  <c:v>0.63636363636363635</c:v>
                </c:pt>
                <c:pt idx="77">
                  <c:v>0.64102564102564097</c:v>
                </c:pt>
                <c:pt idx="78">
                  <c:v>0.63291139240506333</c:v>
                </c:pt>
                <c:pt idx="79">
                  <c:v>0.625</c:v>
                </c:pt>
                <c:pt idx="80">
                  <c:v>0.61728395061728403</c:v>
                </c:pt>
                <c:pt idx="81">
                  <c:v>0.6097560975609756</c:v>
                </c:pt>
                <c:pt idx="82">
                  <c:v>0.60240963855421681</c:v>
                </c:pt>
                <c:pt idx="83">
                  <c:v>0.60714285714285721</c:v>
                </c:pt>
                <c:pt idx="84">
                  <c:v>0.6</c:v>
                </c:pt>
                <c:pt idx="85">
                  <c:v>0.59302325581395343</c:v>
                </c:pt>
                <c:pt idx="86">
                  <c:v>0.5862068965517242</c:v>
                </c:pt>
                <c:pt idx="87">
                  <c:v>0.59090909090909083</c:v>
                </c:pt>
                <c:pt idx="88">
                  <c:v>0.5842696629213483</c:v>
                </c:pt>
                <c:pt idx="89">
                  <c:v>0.58888888888888891</c:v>
                </c:pt>
                <c:pt idx="90">
                  <c:v>0.58241758241758235</c:v>
                </c:pt>
                <c:pt idx="91">
                  <c:v>0.57608695652173914</c:v>
                </c:pt>
                <c:pt idx="92">
                  <c:v>0.56989247311827951</c:v>
                </c:pt>
                <c:pt idx="93">
                  <c:v>0.57446808510638303</c:v>
                </c:pt>
                <c:pt idx="94">
                  <c:v>0.57894736842105265</c:v>
                </c:pt>
                <c:pt idx="95">
                  <c:v>0.57291666666666674</c:v>
                </c:pt>
                <c:pt idx="96">
                  <c:v>0.5670103092783505</c:v>
                </c:pt>
                <c:pt idx="97">
                  <c:v>0.5714285714285714</c:v>
                </c:pt>
                <c:pt idx="98">
                  <c:v>0.56565656565656564</c:v>
                </c:pt>
                <c:pt idx="99">
                  <c:v>0.56000000000000005</c:v>
                </c:pt>
                <c:pt idx="100">
                  <c:v>0.5544554455445545</c:v>
                </c:pt>
                <c:pt idx="101">
                  <c:v>0.5490196078431373</c:v>
                </c:pt>
                <c:pt idx="102">
                  <c:v>0.5436893203883495</c:v>
                </c:pt>
                <c:pt idx="103">
                  <c:v>0.53846153846153844</c:v>
                </c:pt>
                <c:pt idx="104">
                  <c:v>0.53333333333333333</c:v>
                </c:pt>
                <c:pt idx="105">
                  <c:v>0.52830188679245282</c:v>
                </c:pt>
                <c:pt idx="106">
                  <c:v>0.52336448598130847</c:v>
                </c:pt>
                <c:pt idx="107">
                  <c:v>0.5185185185185186</c:v>
                </c:pt>
                <c:pt idx="108">
                  <c:v>0.51376146788990829</c:v>
                </c:pt>
                <c:pt idx="109">
                  <c:v>0.50909090909090904</c:v>
                </c:pt>
                <c:pt idx="110">
                  <c:v>0.51351351351351349</c:v>
                </c:pt>
                <c:pt idx="111">
                  <c:v>0.5089285714285714</c:v>
                </c:pt>
                <c:pt idx="112">
                  <c:v>0.50442477876106195</c:v>
                </c:pt>
                <c:pt idx="113">
                  <c:v>0.5</c:v>
                </c:pt>
                <c:pt idx="114">
                  <c:v>0.4956521739130435</c:v>
                </c:pt>
                <c:pt idx="115">
                  <c:v>0.5</c:v>
                </c:pt>
                <c:pt idx="116">
                  <c:v>0.49572649572649574</c:v>
                </c:pt>
                <c:pt idx="117">
                  <c:v>0.49152542372881358</c:v>
                </c:pt>
                <c:pt idx="118">
                  <c:v>0.49579831932773111</c:v>
                </c:pt>
                <c:pt idx="119">
                  <c:v>0.4916666666666667</c:v>
                </c:pt>
                <c:pt idx="120">
                  <c:v>0.49586776859504134</c:v>
                </c:pt>
                <c:pt idx="121">
                  <c:v>0.5</c:v>
                </c:pt>
                <c:pt idx="122">
                  <c:v>0.49593495934959353</c:v>
                </c:pt>
                <c:pt idx="123">
                  <c:v>0.49193548387096775</c:v>
                </c:pt>
                <c:pt idx="124">
                  <c:v>0.48799999999999999</c:v>
                </c:pt>
                <c:pt idx="125">
                  <c:v>0.48412698412698407</c:v>
                </c:pt>
                <c:pt idx="126">
                  <c:v>0.48818897637795278</c:v>
                </c:pt>
                <c:pt idx="127">
                  <c:v>0.484375</c:v>
                </c:pt>
                <c:pt idx="128">
                  <c:v>0.48062015503875966</c:v>
                </c:pt>
                <c:pt idx="129">
                  <c:v>0.48461538461538467</c:v>
                </c:pt>
                <c:pt idx="130">
                  <c:v>0.48091603053435117</c:v>
                </c:pt>
                <c:pt idx="131">
                  <c:v>0.48484848484848486</c:v>
                </c:pt>
                <c:pt idx="132">
                  <c:v>0.48872180451127822</c:v>
                </c:pt>
                <c:pt idx="133">
                  <c:v>0.4925373134328358</c:v>
                </c:pt>
                <c:pt idx="134">
                  <c:v>0.48888888888888893</c:v>
                </c:pt>
                <c:pt idx="135">
                  <c:v>0.48529411764705888</c:v>
                </c:pt>
                <c:pt idx="136">
                  <c:v>0.48905109489051091</c:v>
                </c:pt>
                <c:pt idx="137">
                  <c:v>0.48550724637681164</c:v>
                </c:pt>
                <c:pt idx="138">
                  <c:v>0.48920863309352514</c:v>
                </c:pt>
                <c:pt idx="139">
                  <c:v>0.49285714285714288</c:v>
                </c:pt>
                <c:pt idx="140">
                  <c:v>0.49645390070921991</c:v>
                </c:pt>
                <c:pt idx="141">
                  <c:v>0.5</c:v>
                </c:pt>
              </c:numCache>
            </c:numRef>
          </c:yVal>
          <c:smooth val="0"/>
          <c:extLst xmlns:c16r2="http://schemas.microsoft.com/office/drawing/2015/06/chart">
            <c:ext xmlns:c16="http://schemas.microsoft.com/office/drawing/2014/chart" uri="{C3380CC4-5D6E-409C-BE32-E72D297353CC}">
              <c16:uniqueId val="{00000001-1DC4-4CE0-93B5-CE528F854538}"/>
            </c:ext>
          </c:extLst>
        </c:ser>
        <c:ser>
          <c:idx val="1"/>
          <c:order val="1"/>
          <c:tx>
            <c:v>Flyby</c:v>
          </c:tx>
          <c:spPr>
            <a:ln w="25400" cap="rnd">
              <a:solidFill>
                <a:schemeClr val="accent6"/>
              </a:solidFill>
              <a:round/>
            </a:ln>
            <a:effectLst/>
          </c:spPr>
          <c:marker>
            <c:symbol val="none"/>
          </c:marker>
          <c:trendline>
            <c:spPr>
              <a:ln w="12700" cap="rnd">
                <a:solidFill>
                  <a:schemeClr val="accent6"/>
                </a:solidFill>
                <a:prstDash val="sysDot"/>
              </a:ln>
              <a:effectLst/>
            </c:spPr>
            <c:trendlineType val="poly"/>
            <c:order val="6"/>
            <c:dispRSqr val="1"/>
            <c:dispEq val="0"/>
            <c:trendlineLbl>
              <c:layout>
                <c:manualLayout>
                  <c:x val="-0.63369442179046498"/>
                  <c:y val="-0.56758893487834305"/>
                </c:manualLayout>
              </c:layout>
              <c:numFmt formatCode="General" sourceLinked="0"/>
              <c:spPr>
                <a:solidFill>
                  <a:schemeClr val="bg1"/>
                </a:solidFill>
                <a:ln w="15875">
                  <a:solidFill>
                    <a:schemeClr val="accent6"/>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'[Historical Data.xlsx]RunRate'!$A$3:$A$144</c:f>
              <c:numCache>
                <c:formatCode>m/d/yy\ h:mm;@</c:formatCode>
                <c:ptCount val="142"/>
                <c:pt idx="0">
                  <c:v>21414.512500000001</c:v>
                </c:pt>
                <c:pt idx="1">
                  <c:v>21451.319710648149</c:v>
                </c:pt>
                <c:pt idx="2">
                  <c:v>21469</c:v>
                </c:pt>
                <c:pt idx="3">
                  <c:v>21469.362499999999</c:v>
                </c:pt>
                <c:pt idx="4">
                  <c:v>21497.312743055554</c:v>
                </c:pt>
                <c:pt idx="5">
                  <c:v>21523</c:v>
                </c:pt>
                <c:pt idx="6">
                  <c:v>21525.239722222221</c:v>
                </c:pt>
                <c:pt idx="7">
                  <c:v>21552.695381944446</c:v>
                </c:pt>
                <c:pt idx="8">
                  <c:v>21612.215925925924</c:v>
                </c:pt>
                <c:pt idx="9">
                  <c:v>21719.338888888888</c:v>
                </c:pt>
                <c:pt idx="10">
                  <c:v>21805.277569444443</c:v>
                </c:pt>
                <c:pt idx="11">
                  <c:v>21827.030324074072</c:v>
                </c:pt>
                <c:pt idx="12">
                  <c:v>21880.30972222222</c:v>
                </c:pt>
                <c:pt idx="13">
                  <c:v>22021.629687500001</c:v>
                </c:pt>
                <c:pt idx="14">
                  <c:v>22022.672002314815</c:v>
                </c:pt>
                <c:pt idx="15">
                  <c:v>22245.634027777778</c:v>
                </c:pt>
                <c:pt idx="16">
                  <c:v>22265.381944444445</c:v>
                </c:pt>
                <c:pt idx="17">
                  <c:v>22672.854166666668</c:v>
                </c:pt>
                <c:pt idx="18">
                  <c:v>22759.868055555555</c:v>
                </c:pt>
                <c:pt idx="19">
                  <c:v>22937.707638888889</c:v>
                </c:pt>
                <c:pt idx="20">
                  <c:v>23015.367361111112</c:v>
                </c:pt>
                <c:pt idx="21">
                  <c:v>23045.395300925928</c:v>
                </c:pt>
                <c:pt idx="22">
                  <c:v>23103.336111111112</c:v>
                </c:pt>
                <c:pt idx="23">
                  <c:v>23406.659131944445</c:v>
                </c:pt>
                <c:pt idx="24">
                  <c:v>23457.344155092593</c:v>
                </c:pt>
                <c:pt idx="25">
                  <c:v>23487.339212962965</c:v>
                </c:pt>
                <c:pt idx="26">
                  <c:v>23586.701469907406</c:v>
                </c:pt>
                <c:pt idx="27">
                  <c:v>23790.711805555555</c:v>
                </c:pt>
                <c:pt idx="28">
                  <c:v>23813.392719907406</c:v>
                </c:pt>
                <c:pt idx="29">
                  <c:v>23822.900717592591</c:v>
                </c:pt>
                <c:pt idx="30">
                  <c:v>23842</c:v>
                </c:pt>
                <c:pt idx="31">
                  <c:v>23871.326122685186</c:v>
                </c:pt>
                <c:pt idx="32">
                  <c:v>23901.320138888888</c:v>
                </c:pt>
                <c:pt idx="33">
                  <c:v>23941.605555555554</c:v>
                </c:pt>
                <c:pt idx="34">
                  <c:v>24019.329861111109</c:v>
                </c:pt>
                <c:pt idx="35">
                  <c:v>24079.448773148149</c:v>
                </c:pt>
                <c:pt idx="36">
                  <c:v>24138.487233796295</c:v>
                </c:pt>
                <c:pt idx="37">
                  <c:v>24167.460983796296</c:v>
                </c:pt>
                <c:pt idx="38">
                  <c:v>24197.449293981481</c:v>
                </c:pt>
                <c:pt idx="39">
                  <c:v>24257.611817129629</c:v>
                </c:pt>
                <c:pt idx="40">
                  <c:v>24289.668344907408</c:v>
                </c:pt>
                <c:pt idx="41">
                  <c:v>24329.813194444443</c:v>
                </c:pt>
                <c:pt idx="42">
                  <c:v>24343.335659722223</c:v>
                </c:pt>
                <c:pt idx="43">
                  <c:v>24370.522222222222</c:v>
                </c:pt>
                <c:pt idx="44">
                  <c:v>24402.362800925926</c:v>
                </c:pt>
                <c:pt idx="45">
                  <c:v>24417.972916666666</c:v>
                </c:pt>
                <c:pt idx="46">
                  <c:v>24462.428564814814</c:v>
                </c:pt>
                <c:pt idx="47">
                  <c:v>24508.053483796295</c:v>
                </c:pt>
                <c:pt idx="48">
                  <c:v>24579.295150462964</c:v>
                </c:pt>
                <c:pt idx="49">
                  <c:v>24596.934027777777</c:v>
                </c:pt>
                <c:pt idx="50">
                  <c:v>24667.495474537038</c:v>
                </c:pt>
                <c:pt idx="51">
                  <c:v>24672.596550925926</c:v>
                </c:pt>
                <c:pt idx="52">
                  <c:v>24685.93888888889</c:v>
                </c:pt>
                <c:pt idx="53">
                  <c:v>24723.331261574072</c:v>
                </c:pt>
                <c:pt idx="54">
                  <c:v>24742.924930555557</c:v>
                </c:pt>
                <c:pt idx="55">
                  <c:v>24783.318761574075</c:v>
                </c:pt>
                <c:pt idx="56">
                  <c:v>24798.797210648147</c:v>
                </c:pt>
                <c:pt idx="57">
                  <c:v>24844.270833333332</c:v>
                </c:pt>
                <c:pt idx="58">
                  <c:v>24875.447152777779</c:v>
                </c:pt>
                <c:pt idx="59">
                  <c:v>24935.423287037036</c:v>
                </c:pt>
                <c:pt idx="60">
                  <c:v>24950</c:v>
                </c:pt>
                <c:pt idx="61">
                  <c:v>25095.904293981483</c:v>
                </c:pt>
                <c:pt idx="62">
                  <c:v>25152.799664351853</c:v>
                </c:pt>
                <c:pt idx="63">
                  <c:v>25193.535416666666</c:v>
                </c:pt>
                <c:pt idx="64">
                  <c:v>25223</c:v>
                </c:pt>
                <c:pt idx="65">
                  <c:v>25253.283506944445</c:v>
                </c:pt>
                <c:pt idx="66">
                  <c:v>25255</c:v>
                </c:pt>
                <c:pt idx="67">
                  <c:v>25341.700694444444</c:v>
                </c:pt>
                <c:pt idx="68">
                  <c:v>25368.167210648149</c:v>
                </c:pt>
                <c:pt idx="69">
                  <c:v>25387.971203703702</c:v>
                </c:pt>
                <c:pt idx="70">
                  <c:v>25397.121319444443</c:v>
                </c:pt>
                <c:pt idx="71">
                  <c:v>25400.56388888889</c:v>
                </c:pt>
                <c:pt idx="72">
                  <c:v>25422.991736111111</c:v>
                </c:pt>
                <c:pt idx="73">
                  <c:v>25469.588194444445</c:v>
                </c:pt>
                <c:pt idx="74">
                  <c:v>25498.589583333334</c:v>
                </c:pt>
                <c:pt idx="75">
                  <c:v>25521.681944444445</c:v>
                </c:pt>
                <c:pt idx="76">
                  <c:v>25605.177847222221</c:v>
                </c:pt>
                <c:pt idx="77">
                  <c:v>25669.800694444446</c:v>
                </c:pt>
                <c:pt idx="78">
                  <c:v>25823.559629629628</c:v>
                </c:pt>
                <c:pt idx="79">
                  <c:v>25861.830312499998</c:v>
                </c:pt>
                <c:pt idx="80">
                  <c:v>25882.613900462962</c:v>
                </c:pt>
                <c:pt idx="81">
                  <c:v>25964.877106481483</c:v>
                </c:pt>
                <c:pt idx="82">
                  <c:v>26140.56527777778</c:v>
                </c:pt>
                <c:pt idx="83">
                  <c:v>26178.569907407407</c:v>
                </c:pt>
                <c:pt idx="84">
                  <c:v>26204.416921296295</c:v>
                </c:pt>
                <c:pt idx="85">
                  <c:v>26343.144421296296</c:v>
                </c:pt>
                <c:pt idx="86">
                  <c:v>26405.745833333334</c:v>
                </c:pt>
                <c:pt idx="87">
                  <c:v>26626</c:v>
                </c:pt>
                <c:pt idx="88">
                  <c:v>26640.231250000001</c:v>
                </c:pt>
                <c:pt idx="89">
                  <c:v>26672.288634259261</c:v>
                </c:pt>
                <c:pt idx="90">
                  <c:v>26825.59236111111</c:v>
                </c:pt>
                <c:pt idx="91">
                  <c:v>26971.239583333332</c:v>
                </c:pt>
                <c:pt idx="92">
                  <c:v>27178.372812500002</c:v>
                </c:pt>
                <c:pt idx="93">
                  <c:v>27330.604537037038</c:v>
                </c:pt>
                <c:pt idx="94">
                  <c:v>27683.170092592594</c:v>
                </c:pt>
                <c:pt idx="95">
                  <c:v>27981.627916666668</c:v>
                </c:pt>
                <c:pt idx="96">
                  <c:v>28714.633333333335</c:v>
                </c:pt>
                <c:pt idx="97">
                  <c:v>32897.490277777775</c:v>
                </c:pt>
                <c:pt idx="98">
                  <c:v>33809.601388888892</c:v>
                </c:pt>
                <c:pt idx="99">
                  <c:v>34359.69027777778</c:v>
                </c:pt>
                <c:pt idx="100">
                  <c:v>34639.396527777775</c:v>
                </c:pt>
                <c:pt idx="101">
                  <c:v>35788.97152777778</c:v>
                </c:pt>
                <c:pt idx="102">
                  <c:v>35802.10328703704</c:v>
                </c:pt>
                <c:pt idx="103">
                  <c:v>35979.758333333331</c:v>
                </c:pt>
                <c:pt idx="104">
                  <c:v>37072.824143518519</c:v>
                </c:pt>
                <c:pt idx="105">
                  <c:v>37891.968587962961</c:v>
                </c:pt>
                <c:pt idx="106">
                  <c:v>39016.036111111112</c:v>
                </c:pt>
                <c:pt idx="107">
                  <c:v>39130.959027777775</c:v>
                </c:pt>
                <c:pt idx="108">
                  <c:v>39339.063206018516</c:v>
                </c:pt>
                <c:pt idx="109">
                  <c:v>39379.420192152778</c:v>
                </c:pt>
                <c:pt idx="110">
                  <c:v>39743.036111111112</c:v>
                </c:pt>
                <c:pt idx="111">
                  <c:v>39982.897222222222</c:v>
                </c:pt>
                <c:pt idx="112">
                  <c:v>40452.457638888889</c:v>
                </c:pt>
                <c:pt idx="113">
                  <c:v>40796.54783304398</c:v>
                </c:pt>
                <c:pt idx="114">
                  <c:v>41524.143750000003</c:v>
                </c:pt>
                <c:pt idx="115">
                  <c:v>41609.729166666664</c:v>
                </c:pt>
                <c:pt idx="116">
                  <c:v>41935.75</c:v>
                </c:pt>
                <c:pt idx="117">
                  <c:v>43208</c:v>
                </c:pt>
                <c:pt idx="118">
                  <c:v>43241</c:v>
                </c:pt>
                <c:pt idx="119">
                  <c:v>43441</c:v>
                </c:pt>
                <c:pt idx="120">
                  <c:v>43518.072916666664</c:v>
                </c:pt>
                <c:pt idx="121">
                  <c:v>43668.384166666663</c:v>
                </c:pt>
                <c:pt idx="122">
                  <c:v>44158.854305555556</c:v>
                </c:pt>
                <c:pt idx="123">
                  <c:v>44740</c:v>
                </c:pt>
                <c:pt idx="124">
                  <c:v>44777.964444444442</c:v>
                </c:pt>
                <c:pt idx="125">
                  <c:v>44881</c:v>
                </c:pt>
                <c:pt idx="126">
                  <c:v>44906.318055555559</c:v>
                </c:pt>
                <c:pt idx="127">
                  <c:v>45030.510138888887</c:v>
                </c:pt>
                <c:pt idx="128">
                  <c:v>45121.378668981481</c:v>
                </c:pt>
                <c:pt idx="129">
                  <c:v>45148</c:v>
                </c:pt>
                <c:pt idx="130">
                  <c:v>45175.987627314818</c:v>
                </c:pt>
                <c:pt idx="131">
                  <c:v>45299.304606481484</c:v>
                </c:pt>
                <c:pt idx="132">
                  <c:v>45336</c:v>
                </c:pt>
                <c:pt idx="133">
                  <c:v>45364</c:v>
                </c:pt>
                <c:pt idx="134">
                  <c:v>45371.021851851852</c:v>
                </c:pt>
                <c:pt idx="135">
                  <c:v>45415</c:v>
                </c:pt>
                <c:pt idx="136">
                  <c:v>45672.258090277777</c:v>
                </c:pt>
                <c:pt idx="137">
                  <c:v>45672.258090277777</c:v>
                </c:pt>
                <c:pt idx="138">
                  <c:v>45715</c:v>
                </c:pt>
                <c:pt idx="139">
                  <c:v>45715</c:v>
                </c:pt>
                <c:pt idx="140">
                  <c:v>45715.011458333334</c:v>
                </c:pt>
                <c:pt idx="141">
                  <c:v>45715.011458333334</c:v>
                </c:pt>
              </c:numCache>
            </c:numRef>
          </c:xVal>
          <c:yVal>
            <c:numRef>
              <c:f>'[Historical Data.xlsx]RunRate'!$T$3:$T$144</c:f>
              <c:numCache>
                <c:formatCode>General</c:formatCode>
                <c:ptCount val="142"/>
                <c:pt idx="0">
                  <c:v>1</c:v>
                </c:pt>
                <c:pt idx="1">
                  <c:v>1</c:v>
                </c:pt>
                <c:pt idx="2">
                  <c:v>1</c:v>
                </c:pt>
                <c:pt idx="3">
                  <c:v>0.75</c:v>
                </c:pt>
                <c:pt idx="4">
                  <c:v>0.8</c:v>
                </c:pt>
                <c:pt idx="5">
                  <c:v>0.83333333333333337</c:v>
                </c:pt>
                <c:pt idx="6">
                  <c:v>0.85714285714285721</c:v>
                </c:pt>
                <c:pt idx="7">
                  <c:v>0.75</c:v>
                </c:pt>
                <c:pt idx="8">
                  <c:v>0.77777777777777779</c:v>
                </c:pt>
                <c:pt idx="9">
                  <c:v>0.8</c:v>
                </c:pt>
                <c:pt idx="10">
                  <c:v>0.72727272727272729</c:v>
                </c:pt>
                <c:pt idx="11">
                  <c:v>0.66666666666666674</c:v>
                </c:pt>
                <c:pt idx="12">
                  <c:v>0.69230769230769229</c:v>
                </c:pt>
                <c:pt idx="13">
                  <c:v>0.7142857142857143</c:v>
                </c:pt>
                <c:pt idx="14">
                  <c:v>0.73333333333333339</c:v>
                </c:pt>
                <c:pt idx="15">
                  <c:v>0.75</c:v>
                </c:pt>
                <c:pt idx="16">
                  <c:v>0.76470588235294112</c:v>
                </c:pt>
                <c:pt idx="17">
                  <c:v>0.72222222222222221</c:v>
                </c:pt>
                <c:pt idx="18">
                  <c:v>0.68421052631578949</c:v>
                </c:pt>
                <c:pt idx="19">
                  <c:v>0.7</c:v>
                </c:pt>
                <c:pt idx="20">
                  <c:v>0.7142857142857143</c:v>
                </c:pt>
                <c:pt idx="21">
                  <c:v>0.72727272727272729</c:v>
                </c:pt>
                <c:pt idx="22">
                  <c:v>0.69565217391304346</c:v>
                </c:pt>
                <c:pt idx="23">
                  <c:v>0.66666666666666674</c:v>
                </c:pt>
                <c:pt idx="24">
                  <c:v>0.67999999999999994</c:v>
                </c:pt>
                <c:pt idx="25">
                  <c:v>0.69230769230769229</c:v>
                </c:pt>
                <c:pt idx="26">
                  <c:v>0.66666666666666674</c:v>
                </c:pt>
                <c:pt idx="27">
                  <c:v>0.64285714285714279</c:v>
                </c:pt>
                <c:pt idx="28">
                  <c:v>0.62068965517241381</c:v>
                </c:pt>
                <c:pt idx="29">
                  <c:v>0.6</c:v>
                </c:pt>
                <c:pt idx="30">
                  <c:v>0.61290322580645162</c:v>
                </c:pt>
                <c:pt idx="31">
                  <c:v>0.59375</c:v>
                </c:pt>
                <c:pt idx="32">
                  <c:v>0.57575757575757569</c:v>
                </c:pt>
                <c:pt idx="33">
                  <c:v>0.55882352941176472</c:v>
                </c:pt>
                <c:pt idx="34">
                  <c:v>0.54285714285714293</c:v>
                </c:pt>
                <c:pt idx="35">
                  <c:v>0.52777777777777779</c:v>
                </c:pt>
                <c:pt idx="36">
                  <c:v>0.51351351351351349</c:v>
                </c:pt>
                <c:pt idx="37">
                  <c:v>0.5</c:v>
                </c:pt>
                <c:pt idx="38">
                  <c:v>0.48717948717948723</c:v>
                </c:pt>
                <c:pt idx="39">
                  <c:v>0.47499999999999998</c:v>
                </c:pt>
                <c:pt idx="40">
                  <c:v>0.48780487804878048</c:v>
                </c:pt>
                <c:pt idx="41">
                  <c:v>0.47619047619047616</c:v>
                </c:pt>
                <c:pt idx="42">
                  <c:v>0.46511627906976749</c:v>
                </c:pt>
                <c:pt idx="43">
                  <c:v>0.45454545454545459</c:v>
                </c:pt>
                <c:pt idx="44">
                  <c:v>0.44444444444444442</c:v>
                </c:pt>
                <c:pt idx="45">
                  <c:v>0.43478260869565222</c:v>
                </c:pt>
                <c:pt idx="46">
                  <c:v>0.42553191489361697</c:v>
                </c:pt>
                <c:pt idx="47">
                  <c:v>0.41666666666666663</c:v>
                </c:pt>
                <c:pt idx="48">
                  <c:v>0.40816326530612246</c:v>
                </c:pt>
                <c:pt idx="49">
                  <c:v>0.4</c:v>
                </c:pt>
                <c:pt idx="50">
                  <c:v>0.39215686274509809</c:v>
                </c:pt>
                <c:pt idx="51">
                  <c:v>0.38461538461538458</c:v>
                </c:pt>
                <c:pt idx="52">
                  <c:v>0.37735849056603776</c:v>
                </c:pt>
                <c:pt idx="53">
                  <c:v>0.37037037037037035</c:v>
                </c:pt>
                <c:pt idx="54">
                  <c:v>0.38181818181818183</c:v>
                </c:pt>
                <c:pt idx="55">
                  <c:v>0.375</c:v>
                </c:pt>
                <c:pt idx="56">
                  <c:v>0.38596491228070173</c:v>
                </c:pt>
                <c:pt idx="57">
                  <c:v>0.37931034482758619</c:v>
                </c:pt>
                <c:pt idx="58">
                  <c:v>0.38983050847457623</c:v>
                </c:pt>
                <c:pt idx="59">
                  <c:v>0.3833333333333333</c:v>
                </c:pt>
                <c:pt idx="60">
                  <c:v>0.39344262295081966</c:v>
                </c:pt>
                <c:pt idx="61">
                  <c:v>0.38709677419354838</c:v>
                </c:pt>
                <c:pt idx="62">
                  <c:v>0.38095238095238093</c:v>
                </c:pt>
                <c:pt idx="63">
                  <c:v>0.375</c:v>
                </c:pt>
                <c:pt idx="64">
                  <c:v>0.38461538461538458</c:v>
                </c:pt>
                <c:pt idx="65">
                  <c:v>0.39393939393939392</c:v>
                </c:pt>
                <c:pt idx="66">
                  <c:v>0.40298507462686572</c:v>
                </c:pt>
                <c:pt idx="67">
                  <c:v>0.3970588235294118</c:v>
                </c:pt>
                <c:pt idx="68">
                  <c:v>0.40579710144927539</c:v>
                </c:pt>
                <c:pt idx="69">
                  <c:v>0.41428571428571426</c:v>
                </c:pt>
                <c:pt idx="70">
                  <c:v>0.40845070422535212</c:v>
                </c:pt>
                <c:pt idx="71">
                  <c:v>0.40277777777777779</c:v>
                </c:pt>
                <c:pt idx="72">
                  <c:v>0.39726027397260277</c:v>
                </c:pt>
                <c:pt idx="73">
                  <c:v>0.40540540540540537</c:v>
                </c:pt>
                <c:pt idx="74">
                  <c:v>0.41333333333333333</c:v>
                </c:pt>
                <c:pt idx="75">
                  <c:v>0.40789473684210531</c:v>
                </c:pt>
                <c:pt idx="76">
                  <c:v>0.41558441558441561</c:v>
                </c:pt>
                <c:pt idx="77">
                  <c:v>0.41025641025641024</c:v>
                </c:pt>
                <c:pt idx="78">
                  <c:v>0.40506329113924056</c:v>
                </c:pt>
                <c:pt idx="79">
                  <c:v>0.4</c:v>
                </c:pt>
                <c:pt idx="80">
                  <c:v>0.39506172839506171</c:v>
                </c:pt>
                <c:pt idx="81">
                  <c:v>0.3902439024390244</c:v>
                </c:pt>
                <c:pt idx="82">
                  <c:v>0.38554216867469882</c:v>
                </c:pt>
                <c:pt idx="83">
                  <c:v>0.38095238095238093</c:v>
                </c:pt>
                <c:pt idx="84">
                  <c:v>0.37647058823529411</c:v>
                </c:pt>
                <c:pt idx="85">
                  <c:v>0.37209302325581395</c:v>
                </c:pt>
                <c:pt idx="86">
                  <c:v>0.36781609195402298</c:v>
                </c:pt>
                <c:pt idx="87">
                  <c:v>0.375</c:v>
                </c:pt>
                <c:pt idx="88">
                  <c:v>0.3707865168539326</c:v>
                </c:pt>
                <c:pt idx="89">
                  <c:v>0.3666666666666667</c:v>
                </c:pt>
                <c:pt idx="90">
                  <c:v>0.36263736263736268</c:v>
                </c:pt>
                <c:pt idx="91">
                  <c:v>0.35869565217391308</c:v>
                </c:pt>
                <c:pt idx="92">
                  <c:v>0.35483870967741937</c:v>
                </c:pt>
                <c:pt idx="93">
                  <c:v>0.35106382978723405</c:v>
                </c:pt>
                <c:pt idx="94">
                  <c:v>0.35789473684210527</c:v>
                </c:pt>
                <c:pt idx="95">
                  <c:v>0.35416666666666663</c:v>
                </c:pt>
                <c:pt idx="96">
                  <c:v>0.35051546391752575</c:v>
                </c:pt>
                <c:pt idx="97">
                  <c:v>0.34693877551020413</c:v>
                </c:pt>
                <c:pt idx="98">
                  <c:v>0.34343434343434343</c:v>
                </c:pt>
                <c:pt idx="99">
                  <c:v>0.33999999999999997</c:v>
                </c:pt>
                <c:pt idx="100">
                  <c:v>0.3366336633663366</c:v>
                </c:pt>
                <c:pt idx="101">
                  <c:v>0.33333333333333337</c:v>
                </c:pt>
                <c:pt idx="102">
                  <c:v>0.33009708737864074</c:v>
                </c:pt>
                <c:pt idx="103">
                  <c:v>0.32692307692307687</c:v>
                </c:pt>
                <c:pt idx="104">
                  <c:v>0.32380952380952377</c:v>
                </c:pt>
                <c:pt idx="105">
                  <c:v>0.32075471698113212</c:v>
                </c:pt>
                <c:pt idx="106">
                  <c:v>0.31775700934579443</c:v>
                </c:pt>
                <c:pt idx="107">
                  <c:v>0.31481481481481477</c:v>
                </c:pt>
                <c:pt idx="108">
                  <c:v>0.31192660550458717</c:v>
                </c:pt>
                <c:pt idx="109">
                  <c:v>0.30909090909090908</c:v>
                </c:pt>
                <c:pt idx="110">
                  <c:v>0.30630630630630629</c:v>
                </c:pt>
                <c:pt idx="111">
                  <c:v>0.3035714285714286</c:v>
                </c:pt>
                <c:pt idx="112">
                  <c:v>0.30088495575221241</c:v>
                </c:pt>
                <c:pt idx="113">
                  <c:v>0.29824561403508776</c:v>
                </c:pt>
                <c:pt idx="114">
                  <c:v>0.29565217391304344</c:v>
                </c:pt>
                <c:pt idx="115">
                  <c:v>0.2931034482758621</c:v>
                </c:pt>
                <c:pt idx="116">
                  <c:v>0.29059829059829057</c:v>
                </c:pt>
                <c:pt idx="117">
                  <c:v>0.28813559322033899</c:v>
                </c:pt>
                <c:pt idx="118">
                  <c:v>0.2857142857142857</c:v>
                </c:pt>
                <c:pt idx="119">
                  <c:v>0.28333333333333333</c:v>
                </c:pt>
                <c:pt idx="120">
                  <c:v>0.28099173553719003</c:v>
                </c:pt>
                <c:pt idx="121">
                  <c:v>0.27868852459016391</c:v>
                </c:pt>
                <c:pt idx="122">
                  <c:v>0.27642276422764223</c:v>
                </c:pt>
                <c:pt idx="123">
                  <c:v>0.27419354838709675</c:v>
                </c:pt>
                <c:pt idx="124">
                  <c:v>0.27200000000000002</c:v>
                </c:pt>
                <c:pt idx="125">
                  <c:v>0.26984126984126988</c:v>
                </c:pt>
                <c:pt idx="126">
                  <c:v>0.26771653543307083</c:v>
                </c:pt>
                <c:pt idx="127">
                  <c:v>0.265625</c:v>
                </c:pt>
                <c:pt idx="128">
                  <c:v>0.26356589147286824</c:v>
                </c:pt>
                <c:pt idx="129">
                  <c:v>0.2615384615384615</c:v>
                </c:pt>
                <c:pt idx="130">
                  <c:v>0.25954198473282442</c:v>
                </c:pt>
                <c:pt idx="131">
                  <c:v>0.26515151515151514</c:v>
                </c:pt>
                <c:pt idx="132">
                  <c:v>0.26315789473684215</c:v>
                </c:pt>
                <c:pt idx="133">
                  <c:v>0.26119402985074625</c:v>
                </c:pt>
                <c:pt idx="134">
                  <c:v>0.2592592592592593</c:v>
                </c:pt>
                <c:pt idx="135">
                  <c:v>0.25735294117647056</c:v>
                </c:pt>
                <c:pt idx="136">
                  <c:v>0.25547445255474455</c:v>
                </c:pt>
                <c:pt idx="137">
                  <c:v>0.25362318840579712</c:v>
                </c:pt>
                <c:pt idx="138">
                  <c:v>0.25899280575539574</c:v>
                </c:pt>
                <c:pt idx="139">
                  <c:v>0.26428571428571423</c:v>
                </c:pt>
                <c:pt idx="140">
                  <c:v>0.26241134751773054</c:v>
                </c:pt>
                <c:pt idx="141">
                  <c:v>0.26056338028169013</c:v>
                </c:pt>
              </c:numCache>
            </c:numRef>
          </c:yVal>
          <c:smooth val="0"/>
          <c:extLst xmlns:c16r2="http://schemas.microsoft.com/office/drawing/2015/06/chart">
            <c:ext xmlns:c16="http://schemas.microsoft.com/office/drawing/2014/chart" uri="{C3380CC4-5D6E-409C-BE32-E72D297353CC}">
              <c16:uniqueId val="{00000003-1DC4-4CE0-93B5-CE528F854538}"/>
            </c:ext>
          </c:extLst>
        </c:ser>
        <c:ser>
          <c:idx val="2"/>
          <c:order val="2"/>
          <c:tx>
            <c:v>Orbit</c:v>
          </c:tx>
          <c:spPr>
            <a:ln w="25400" cap="rnd">
              <a:solidFill>
                <a:schemeClr val="accent4"/>
              </a:solidFill>
              <a:round/>
            </a:ln>
            <a:effectLst/>
          </c:spPr>
          <c:marker>
            <c:symbol val="none"/>
          </c:marker>
          <c:trendline>
            <c:spPr>
              <a:ln w="12700" cap="rnd">
                <a:solidFill>
                  <a:schemeClr val="accent4"/>
                </a:solidFill>
                <a:prstDash val="sysDot"/>
              </a:ln>
              <a:effectLst/>
            </c:spPr>
            <c:trendlineType val="poly"/>
            <c:order val="6"/>
            <c:dispRSqr val="1"/>
            <c:dispEq val="0"/>
            <c:trendlineLbl>
              <c:layout>
                <c:manualLayout>
                  <c:x val="-0.40816024636311604"/>
                  <c:y val="-0.51485477937020763"/>
                </c:manualLayout>
              </c:layout>
              <c:numFmt formatCode="General" sourceLinked="0"/>
              <c:spPr>
                <a:noFill/>
                <a:ln w="15875">
                  <a:solidFill>
                    <a:schemeClr val="accent4"/>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'[Historical Data.xlsx]RunRate'!$A$3:$A$144</c:f>
              <c:numCache>
                <c:formatCode>m/d/yy\ h:mm;@</c:formatCode>
                <c:ptCount val="142"/>
                <c:pt idx="0">
                  <c:v>21414.512500000001</c:v>
                </c:pt>
                <c:pt idx="1">
                  <c:v>21451.319710648149</c:v>
                </c:pt>
                <c:pt idx="2">
                  <c:v>21469</c:v>
                </c:pt>
                <c:pt idx="3">
                  <c:v>21469.362499999999</c:v>
                </c:pt>
                <c:pt idx="4">
                  <c:v>21497.312743055554</c:v>
                </c:pt>
                <c:pt idx="5">
                  <c:v>21523</c:v>
                </c:pt>
                <c:pt idx="6">
                  <c:v>21525.239722222221</c:v>
                </c:pt>
                <c:pt idx="7">
                  <c:v>21552.695381944446</c:v>
                </c:pt>
                <c:pt idx="8">
                  <c:v>21612.215925925924</c:v>
                </c:pt>
                <c:pt idx="9">
                  <c:v>21719.338888888888</c:v>
                </c:pt>
                <c:pt idx="10">
                  <c:v>21805.277569444443</c:v>
                </c:pt>
                <c:pt idx="11">
                  <c:v>21827.030324074072</c:v>
                </c:pt>
                <c:pt idx="12">
                  <c:v>21880.30972222222</c:v>
                </c:pt>
                <c:pt idx="13">
                  <c:v>22021.629687500001</c:v>
                </c:pt>
                <c:pt idx="14">
                  <c:v>22022.672002314815</c:v>
                </c:pt>
                <c:pt idx="15">
                  <c:v>22245.634027777778</c:v>
                </c:pt>
                <c:pt idx="16">
                  <c:v>22265.381944444445</c:v>
                </c:pt>
                <c:pt idx="17">
                  <c:v>22672.854166666668</c:v>
                </c:pt>
                <c:pt idx="18">
                  <c:v>22759.868055555555</c:v>
                </c:pt>
                <c:pt idx="19">
                  <c:v>22937.707638888889</c:v>
                </c:pt>
                <c:pt idx="20">
                  <c:v>23015.367361111112</c:v>
                </c:pt>
                <c:pt idx="21">
                  <c:v>23045.395300925928</c:v>
                </c:pt>
                <c:pt idx="22">
                  <c:v>23103.336111111112</c:v>
                </c:pt>
                <c:pt idx="23">
                  <c:v>23406.659131944445</c:v>
                </c:pt>
                <c:pt idx="24">
                  <c:v>23457.344155092593</c:v>
                </c:pt>
                <c:pt idx="25">
                  <c:v>23487.339212962965</c:v>
                </c:pt>
                <c:pt idx="26">
                  <c:v>23586.701469907406</c:v>
                </c:pt>
                <c:pt idx="27">
                  <c:v>23790.711805555555</c:v>
                </c:pt>
                <c:pt idx="28">
                  <c:v>23813.392719907406</c:v>
                </c:pt>
                <c:pt idx="29">
                  <c:v>23822.900717592591</c:v>
                </c:pt>
                <c:pt idx="30">
                  <c:v>23842</c:v>
                </c:pt>
                <c:pt idx="31">
                  <c:v>23871.326122685186</c:v>
                </c:pt>
                <c:pt idx="32">
                  <c:v>23901.320138888888</c:v>
                </c:pt>
                <c:pt idx="33">
                  <c:v>23941.605555555554</c:v>
                </c:pt>
                <c:pt idx="34">
                  <c:v>24019.329861111109</c:v>
                </c:pt>
                <c:pt idx="35">
                  <c:v>24079.448773148149</c:v>
                </c:pt>
                <c:pt idx="36">
                  <c:v>24138.487233796295</c:v>
                </c:pt>
                <c:pt idx="37">
                  <c:v>24167.460983796296</c:v>
                </c:pt>
                <c:pt idx="38">
                  <c:v>24197.449293981481</c:v>
                </c:pt>
                <c:pt idx="39">
                  <c:v>24257.611817129629</c:v>
                </c:pt>
                <c:pt idx="40">
                  <c:v>24289.668344907408</c:v>
                </c:pt>
                <c:pt idx="41">
                  <c:v>24329.813194444443</c:v>
                </c:pt>
                <c:pt idx="42">
                  <c:v>24343.335659722223</c:v>
                </c:pt>
                <c:pt idx="43">
                  <c:v>24370.522222222222</c:v>
                </c:pt>
                <c:pt idx="44">
                  <c:v>24402.362800925926</c:v>
                </c:pt>
                <c:pt idx="45">
                  <c:v>24417.972916666666</c:v>
                </c:pt>
                <c:pt idx="46">
                  <c:v>24462.428564814814</c:v>
                </c:pt>
                <c:pt idx="47">
                  <c:v>24508.053483796295</c:v>
                </c:pt>
                <c:pt idx="48">
                  <c:v>24579.295150462964</c:v>
                </c:pt>
                <c:pt idx="49">
                  <c:v>24596.934027777777</c:v>
                </c:pt>
                <c:pt idx="50">
                  <c:v>24667.495474537038</c:v>
                </c:pt>
                <c:pt idx="51">
                  <c:v>24672.596550925926</c:v>
                </c:pt>
                <c:pt idx="52">
                  <c:v>24685.93888888889</c:v>
                </c:pt>
                <c:pt idx="53">
                  <c:v>24723.331261574072</c:v>
                </c:pt>
                <c:pt idx="54">
                  <c:v>24742.924930555557</c:v>
                </c:pt>
                <c:pt idx="55">
                  <c:v>24783.318761574075</c:v>
                </c:pt>
                <c:pt idx="56">
                  <c:v>24798.797210648147</c:v>
                </c:pt>
                <c:pt idx="57">
                  <c:v>24844.270833333332</c:v>
                </c:pt>
                <c:pt idx="58">
                  <c:v>24875.447152777779</c:v>
                </c:pt>
                <c:pt idx="59">
                  <c:v>24935.423287037036</c:v>
                </c:pt>
                <c:pt idx="60">
                  <c:v>24950</c:v>
                </c:pt>
                <c:pt idx="61">
                  <c:v>25095.904293981483</c:v>
                </c:pt>
                <c:pt idx="62">
                  <c:v>25152.799664351853</c:v>
                </c:pt>
                <c:pt idx="63">
                  <c:v>25193.535416666666</c:v>
                </c:pt>
                <c:pt idx="64">
                  <c:v>25223</c:v>
                </c:pt>
                <c:pt idx="65">
                  <c:v>25253.283506944445</c:v>
                </c:pt>
                <c:pt idx="66">
                  <c:v>25255</c:v>
                </c:pt>
                <c:pt idx="67">
                  <c:v>25341.700694444444</c:v>
                </c:pt>
                <c:pt idx="68">
                  <c:v>25368.167210648149</c:v>
                </c:pt>
                <c:pt idx="69">
                  <c:v>25387.971203703702</c:v>
                </c:pt>
                <c:pt idx="70">
                  <c:v>25397.121319444443</c:v>
                </c:pt>
                <c:pt idx="71">
                  <c:v>25400.56388888889</c:v>
                </c:pt>
                <c:pt idx="72">
                  <c:v>25422.991736111111</c:v>
                </c:pt>
                <c:pt idx="73">
                  <c:v>25469.588194444445</c:v>
                </c:pt>
                <c:pt idx="74">
                  <c:v>25498.589583333334</c:v>
                </c:pt>
                <c:pt idx="75">
                  <c:v>25521.681944444445</c:v>
                </c:pt>
                <c:pt idx="76">
                  <c:v>25605.177847222221</c:v>
                </c:pt>
                <c:pt idx="77">
                  <c:v>25669.800694444446</c:v>
                </c:pt>
                <c:pt idx="78">
                  <c:v>25823.559629629628</c:v>
                </c:pt>
                <c:pt idx="79">
                  <c:v>25861.830312499998</c:v>
                </c:pt>
                <c:pt idx="80">
                  <c:v>25882.613900462962</c:v>
                </c:pt>
                <c:pt idx="81">
                  <c:v>25964.877106481483</c:v>
                </c:pt>
                <c:pt idx="82">
                  <c:v>26140.56527777778</c:v>
                </c:pt>
                <c:pt idx="83">
                  <c:v>26178.569907407407</c:v>
                </c:pt>
                <c:pt idx="84">
                  <c:v>26204.416921296295</c:v>
                </c:pt>
                <c:pt idx="85">
                  <c:v>26343.144421296296</c:v>
                </c:pt>
                <c:pt idx="86">
                  <c:v>26405.745833333334</c:v>
                </c:pt>
                <c:pt idx="87">
                  <c:v>26626</c:v>
                </c:pt>
                <c:pt idx="88">
                  <c:v>26640.231250000001</c:v>
                </c:pt>
                <c:pt idx="89">
                  <c:v>26672.288634259261</c:v>
                </c:pt>
                <c:pt idx="90">
                  <c:v>26825.59236111111</c:v>
                </c:pt>
                <c:pt idx="91">
                  <c:v>26971.239583333332</c:v>
                </c:pt>
                <c:pt idx="92">
                  <c:v>27178.372812500002</c:v>
                </c:pt>
                <c:pt idx="93">
                  <c:v>27330.604537037038</c:v>
                </c:pt>
                <c:pt idx="94">
                  <c:v>27683.170092592594</c:v>
                </c:pt>
                <c:pt idx="95">
                  <c:v>27981.627916666668</c:v>
                </c:pt>
                <c:pt idx="96">
                  <c:v>28714.633333333335</c:v>
                </c:pt>
                <c:pt idx="97">
                  <c:v>32897.490277777775</c:v>
                </c:pt>
                <c:pt idx="98">
                  <c:v>33809.601388888892</c:v>
                </c:pt>
                <c:pt idx="99">
                  <c:v>34359.69027777778</c:v>
                </c:pt>
                <c:pt idx="100">
                  <c:v>34639.396527777775</c:v>
                </c:pt>
                <c:pt idx="101">
                  <c:v>35788.97152777778</c:v>
                </c:pt>
                <c:pt idx="102">
                  <c:v>35802.10328703704</c:v>
                </c:pt>
                <c:pt idx="103">
                  <c:v>35979.758333333331</c:v>
                </c:pt>
                <c:pt idx="104">
                  <c:v>37072.824143518519</c:v>
                </c:pt>
                <c:pt idx="105">
                  <c:v>37891.968587962961</c:v>
                </c:pt>
                <c:pt idx="106">
                  <c:v>39016.036111111112</c:v>
                </c:pt>
                <c:pt idx="107">
                  <c:v>39130.959027777775</c:v>
                </c:pt>
                <c:pt idx="108">
                  <c:v>39339.063206018516</c:v>
                </c:pt>
                <c:pt idx="109">
                  <c:v>39379.420192152778</c:v>
                </c:pt>
                <c:pt idx="110">
                  <c:v>39743.036111111112</c:v>
                </c:pt>
                <c:pt idx="111">
                  <c:v>39982.897222222222</c:v>
                </c:pt>
                <c:pt idx="112">
                  <c:v>40452.457638888889</c:v>
                </c:pt>
                <c:pt idx="113">
                  <c:v>40796.54783304398</c:v>
                </c:pt>
                <c:pt idx="114">
                  <c:v>41524.143750000003</c:v>
                </c:pt>
                <c:pt idx="115">
                  <c:v>41609.729166666664</c:v>
                </c:pt>
                <c:pt idx="116">
                  <c:v>41935.75</c:v>
                </c:pt>
                <c:pt idx="117">
                  <c:v>43208</c:v>
                </c:pt>
                <c:pt idx="118">
                  <c:v>43241</c:v>
                </c:pt>
                <c:pt idx="119">
                  <c:v>43441</c:v>
                </c:pt>
                <c:pt idx="120">
                  <c:v>43518.072916666664</c:v>
                </c:pt>
                <c:pt idx="121">
                  <c:v>43668.384166666663</c:v>
                </c:pt>
                <c:pt idx="122">
                  <c:v>44158.854305555556</c:v>
                </c:pt>
                <c:pt idx="123">
                  <c:v>44740</c:v>
                </c:pt>
                <c:pt idx="124">
                  <c:v>44777.964444444442</c:v>
                </c:pt>
                <c:pt idx="125">
                  <c:v>44881</c:v>
                </c:pt>
                <c:pt idx="126">
                  <c:v>44906.318055555559</c:v>
                </c:pt>
                <c:pt idx="127">
                  <c:v>45030.510138888887</c:v>
                </c:pt>
                <c:pt idx="128">
                  <c:v>45121.378668981481</c:v>
                </c:pt>
                <c:pt idx="129">
                  <c:v>45148</c:v>
                </c:pt>
                <c:pt idx="130">
                  <c:v>45175.987627314818</c:v>
                </c:pt>
                <c:pt idx="131">
                  <c:v>45299.304606481484</c:v>
                </c:pt>
                <c:pt idx="132">
                  <c:v>45336</c:v>
                </c:pt>
                <c:pt idx="133">
                  <c:v>45364</c:v>
                </c:pt>
                <c:pt idx="134">
                  <c:v>45371.021851851852</c:v>
                </c:pt>
                <c:pt idx="135">
                  <c:v>45415</c:v>
                </c:pt>
                <c:pt idx="136">
                  <c:v>45672.258090277777</c:v>
                </c:pt>
                <c:pt idx="137">
                  <c:v>45672.258090277777</c:v>
                </c:pt>
                <c:pt idx="138">
                  <c:v>45715</c:v>
                </c:pt>
                <c:pt idx="139">
                  <c:v>45715</c:v>
                </c:pt>
                <c:pt idx="140">
                  <c:v>45715.011458333334</c:v>
                </c:pt>
                <c:pt idx="141">
                  <c:v>45715.011458333334</c:v>
                </c:pt>
              </c:numCache>
            </c:numRef>
          </c:xVal>
          <c:yVal>
            <c:numRef>
              <c:f>'[Historical Data.xlsx]RunRate'!$AA$3:$AA$144</c:f>
              <c:numCache>
                <c:formatCode>General</c:formatCode>
                <c:ptCount val="142"/>
                <c:pt idx="0">
                  <c:v>1</c:v>
                </c:pt>
                <c:pt idx="1">
                  <c:v>1</c:v>
                </c:pt>
                <c:pt idx="2">
                  <c:v>1</c:v>
                </c:pt>
                <c:pt idx="3">
                  <c:v>1</c:v>
                </c:pt>
                <c:pt idx="4">
                  <c:v>1</c:v>
                </c:pt>
                <c:pt idx="5">
                  <c:v>1</c:v>
                </c:pt>
                <c:pt idx="6">
                  <c:v>1</c:v>
                </c:pt>
                <c:pt idx="7">
                  <c:v>1</c:v>
                </c:pt>
                <c:pt idx="8">
                  <c:v>1</c:v>
                </c:pt>
                <c:pt idx="9">
                  <c:v>1</c:v>
                </c:pt>
                <c:pt idx="10">
                  <c:v>0.88888888888888884</c:v>
                </c:pt>
                <c:pt idx="11">
                  <c:v>0.88888888888888884</c:v>
                </c:pt>
                <c:pt idx="12">
                  <c:v>0.9</c:v>
                </c:pt>
                <c:pt idx="13">
                  <c:v>0.9</c:v>
                </c:pt>
                <c:pt idx="14">
                  <c:v>0.9</c:v>
                </c:pt>
                <c:pt idx="15">
                  <c:v>0.90909090909090906</c:v>
                </c:pt>
                <c:pt idx="16">
                  <c:v>0.91666666666666663</c:v>
                </c:pt>
                <c:pt idx="17">
                  <c:v>0.92307692307692313</c:v>
                </c:pt>
                <c:pt idx="18">
                  <c:v>0.85714285714285721</c:v>
                </c:pt>
                <c:pt idx="19">
                  <c:v>0.8666666666666667</c:v>
                </c:pt>
                <c:pt idx="20">
                  <c:v>0.875</c:v>
                </c:pt>
                <c:pt idx="21">
                  <c:v>0.88235294117647056</c:v>
                </c:pt>
                <c:pt idx="22">
                  <c:v>0.88888888888888884</c:v>
                </c:pt>
                <c:pt idx="23">
                  <c:v>0.84210526315789469</c:v>
                </c:pt>
                <c:pt idx="24">
                  <c:v>0.85</c:v>
                </c:pt>
                <c:pt idx="25">
                  <c:v>0.85714285714285721</c:v>
                </c:pt>
                <c:pt idx="26">
                  <c:v>0.81818181818181812</c:v>
                </c:pt>
                <c:pt idx="27">
                  <c:v>0.78260869565217395</c:v>
                </c:pt>
                <c:pt idx="28">
                  <c:v>0.79166666666666663</c:v>
                </c:pt>
                <c:pt idx="29">
                  <c:v>0.76</c:v>
                </c:pt>
                <c:pt idx="30">
                  <c:v>0.76923076923076916</c:v>
                </c:pt>
                <c:pt idx="31">
                  <c:v>0.77777777777777779</c:v>
                </c:pt>
                <c:pt idx="32">
                  <c:v>0.75</c:v>
                </c:pt>
                <c:pt idx="33">
                  <c:v>0.75</c:v>
                </c:pt>
                <c:pt idx="34">
                  <c:v>0.72413793103448276</c:v>
                </c:pt>
                <c:pt idx="35">
                  <c:v>0.7</c:v>
                </c:pt>
                <c:pt idx="36">
                  <c:v>0.67741935483870974</c:v>
                </c:pt>
                <c:pt idx="37">
                  <c:v>0.6875</c:v>
                </c:pt>
                <c:pt idx="38">
                  <c:v>0.66666666666666674</c:v>
                </c:pt>
                <c:pt idx="39">
                  <c:v>0.64705882352941169</c:v>
                </c:pt>
                <c:pt idx="40">
                  <c:v>0.65714285714285714</c:v>
                </c:pt>
                <c:pt idx="41">
                  <c:v>0.66666666666666674</c:v>
                </c:pt>
                <c:pt idx="42">
                  <c:v>0.67567567567567566</c:v>
                </c:pt>
                <c:pt idx="43">
                  <c:v>0.65789473684210531</c:v>
                </c:pt>
                <c:pt idx="44">
                  <c:v>0.64102564102564097</c:v>
                </c:pt>
                <c:pt idx="45">
                  <c:v>0.625</c:v>
                </c:pt>
                <c:pt idx="46">
                  <c:v>0.6097560975609756</c:v>
                </c:pt>
                <c:pt idx="47">
                  <c:v>0.59523809523809523</c:v>
                </c:pt>
                <c:pt idx="48">
                  <c:v>0.58139534883720922</c:v>
                </c:pt>
                <c:pt idx="49">
                  <c:v>0.56818181818181812</c:v>
                </c:pt>
                <c:pt idx="50">
                  <c:v>0.55555555555555558</c:v>
                </c:pt>
                <c:pt idx="51">
                  <c:v>0.54347826086956519</c:v>
                </c:pt>
                <c:pt idx="52">
                  <c:v>0.53191489361702127</c:v>
                </c:pt>
                <c:pt idx="53">
                  <c:v>0.52083333333333326</c:v>
                </c:pt>
                <c:pt idx="54">
                  <c:v>0.52083333333333326</c:v>
                </c:pt>
                <c:pt idx="55">
                  <c:v>0.51020408163265307</c:v>
                </c:pt>
                <c:pt idx="56">
                  <c:v>0.51020408163265307</c:v>
                </c:pt>
                <c:pt idx="57">
                  <c:v>0.5</c:v>
                </c:pt>
                <c:pt idx="58">
                  <c:v>0.50980392156862742</c:v>
                </c:pt>
                <c:pt idx="59">
                  <c:v>0.5</c:v>
                </c:pt>
                <c:pt idx="60">
                  <c:v>0.5</c:v>
                </c:pt>
                <c:pt idx="61">
                  <c:v>0.5</c:v>
                </c:pt>
                <c:pt idx="62">
                  <c:v>0.5</c:v>
                </c:pt>
                <c:pt idx="63">
                  <c:v>0.49056603773584906</c:v>
                </c:pt>
                <c:pt idx="64">
                  <c:v>0.49056603773584906</c:v>
                </c:pt>
                <c:pt idx="65">
                  <c:v>0.5</c:v>
                </c:pt>
                <c:pt idx="66">
                  <c:v>0.50909090909090904</c:v>
                </c:pt>
                <c:pt idx="67">
                  <c:v>0.5</c:v>
                </c:pt>
                <c:pt idx="68">
                  <c:v>0.50877192982456143</c:v>
                </c:pt>
                <c:pt idx="69">
                  <c:v>0.51724137931034475</c:v>
                </c:pt>
                <c:pt idx="70">
                  <c:v>0.50847457627118642</c:v>
                </c:pt>
                <c:pt idx="71">
                  <c:v>0.5</c:v>
                </c:pt>
                <c:pt idx="72">
                  <c:v>0.5</c:v>
                </c:pt>
                <c:pt idx="73">
                  <c:v>0.50819672131147542</c:v>
                </c:pt>
                <c:pt idx="74">
                  <c:v>0.5161290322580645</c:v>
                </c:pt>
                <c:pt idx="75">
                  <c:v>0.50793650793650791</c:v>
                </c:pt>
                <c:pt idx="76">
                  <c:v>0.515625</c:v>
                </c:pt>
                <c:pt idx="77">
                  <c:v>0.52307692307692299</c:v>
                </c:pt>
                <c:pt idx="78">
                  <c:v>0.51515151515151514</c:v>
                </c:pt>
                <c:pt idx="79">
                  <c:v>0.51515151515151514</c:v>
                </c:pt>
                <c:pt idx="80">
                  <c:v>0.5074626865671642</c:v>
                </c:pt>
                <c:pt idx="81">
                  <c:v>0.5</c:v>
                </c:pt>
                <c:pt idx="82">
                  <c:v>0.49275362318840576</c:v>
                </c:pt>
                <c:pt idx="83">
                  <c:v>0.48571428571428577</c:v>
                </c:pt>
                <c:pt idx="84">
                  <c:v>0.47887323943661975</c:v>
                </c:pt>
                <c:pt idx="85">
                  <c:v>0.47222222222222221</c:v>
                </c:pt>
                <c:pt idx="86">
                  <c:v>0.46575342465753422</c:v>
                </c:pt>
                <c:pt idx="87">
                  <c:v>0.47297297297297303</c:v>
                </c:pt>
                <c:pt idx="88">
                  <c:v>0.46666666666666667</c:v>
                </c:pt>
                <c:pt idx="89">
                  <c:v>0.46052631578947367</c:v>
                </c:pt>
                <c:pt idx="90">
                  <c:v>0.45454545454545459</c:v>
                </c:pt>
                <c:pt idx="91">
                  <c:v>0.45454545454545459</c:v>
                </c:pt>
                <c:pt idx="92">
                  <c:v>0.44871794871794868</c:v>
                </c:pt>
                <c:pt idx="93">
                  <c:v>0.44303797468354433</c:v>
                </c:pt>
                <c:pt idx="94">
                  <c:v>0.44999999999999996</c:v>
                </c:pt>
                <c:pt idx="95">
                  <c:v>0.44444444444444442</c:v>
                </c:pt>
                <c:pt idx="96">
                  <c:v>0.44444444444444442</c:v>
                </c:pt>
                <c:pt idx="97">
                  <c:v>0.45121951219512191</c:v>
                </c:pt>
                <c:pt idx="98">
                  <c:v>0.45121951219512191</c:v>
                </c:pt>
                <c:pt idx="99">
                  <c:v>0.44578313253012047</c:v>
                </c:pt>
                <c:pt idx="100">
                  <c:v>0.44578313253012047</c:v>
                </c:pt>
                <c:pt idx="101">
                  <c:v>0.44578313253012047</c:v>
                </c:pt>
                <c:pt idx="102">
                  <c:v>0.44047619047619047</c:v>
                </c:pt>
                <c:pt idx="103">
                  <c:v>0.44047619047619047</c:v>
                </c:pt>
                <c:pt idx="104">
                  <c:v>0.44047619047619047</c:v>
                </c:pt>
                <c:pt idx="105">
                  <c:v>0.43529411764705883</c:v>
                </c:pt>
                <c:pt idx="106">
                  <c:v>0.43529411764705883</c:v>
                </c:pt>
                <c:pt idx="107">
                  <c:v>0.43023255813953487</c:v>
                </c:pt>
                <c:pt idx="108">
                  <c:v>0.42528735632183912</c:v>
                </c:pt>
                <c:pt idx="109">
                  <c:v>0.42045454545454541</c:v>
                </c:pt>
                <c:pt idx="110">
                  <c:v>0.4269662921348315</c:v>
                </c:pt>
                <c:pt idx="111">
                  <c:v>0.42222222222222228</c:v>
                </c:pt>
                <c:pt idx="112">
                  <c:v>0.41758241758241754</c:v>
                </c:pt>
                <c:pt idx="113">
                  <c:v>0.41304347826086951</c:v>
                </c:pt>
                <c:pt idx="114">
                  <c:v>0.40860215053763438</c:v>
                </c:pt>
                <c:pt idx="115">
                  <c:v>0.4042553191489362</c:v>
                </c:pt>
                <c:pt idx="116">
                  <c:v>0.4</c:v>
                </c:pt>
                <c:pt idx="117">
                  <c:v>0.4</c:v>
                </c:pt>
                <c:pt idx="118">
                  <c:v>0.40625</c:v>
                </c:pt>
                <c:pt idx="119">
                  <c:v>0.40206185567010311</c:v>
                </c:pt>
                <c:pt idx="120">
                  <c:v>0.39795918367346939</c:v>
                </c:pt>
                <c:pt idx="121">
                  <c:v>0.39393939393939392</c:v>
                </c:pt>
                <c:pt idx="122">
                  <c:v>0.39</c:v>
                </c:pt>
                <c:pt idx="123">
                  <c:v>0.38613861386138615</c:v>
                </c:pt>
                <c:pt idx="124">
                  <c:v>0.38235294117647056</c:v>
                </c:pt>
                <c:pt idx="125">
                  <c:v>0.37864077669902918</c:v>
                </c:pt>
                <c:pt idx="126">
                  <c:v>0.375</c:v>
                </c:pt>
                <c:pt idx="127">
                  <c:v>0.375</c:v>
                </c:pt>
                <c:pt idx="128">
                  <c:v>0.37142857142857144</c:v>
                </c:pt>
                <c:pt idx="129">
                  <c:v>0.36792452830188682</c:v>
                </c:pt>
                <c:pt idx="130">
                  <c:v>0.36448598130841126</c:v>
                </c:pt>
                <c:pt idx="131">
                  <c:v>0.37037037037037035</c:v>
                </c:pt>
                <c:pt idx="132">
                  <c:v>0.3669724770642202</c:v>
                </c:pt>
                <c:pt idx="133">
                  <c:v>0.37272727272727268</c:v>
                </c:pt>
                <c:pt idx="134">
                  <c:v>0.36936936936936937</c:v>
                </c:pt>
                <c:pt idx="135">
                  <c:v>0.3660714285714286</c:v>
                </c:pt>
                <c:pt idx="136">
                  <c:v>0.36283185840707965</c:v>
                </c:pt>
                <c:pt idx="137">
                  <c:v>0.35964912280701755</c:v>
                </c:pt>
                <c:pt idx="138">
                  <c:v>0.35964912280701755</c:v>
                </c:pt>
                <c:pt idx="139">
                  <c:v>0.36521739130434783</c:v>
                </c:pt>
                <c:pt idx="140">
                  <c:v>0.37068965517241381</c:v>
                </c:pt>
                <c:pt idx="141">
                  <c:v>0.36752136752136755</c:v>
                </c:pt>
              </c:numCache>
            </c:numRef>
          </c:yVal>
          <c:smooth val="0"/>
          <c:extLst xmlns:c16r2="http://schemas.microsoft.com/office/drawing/2015/06/chart">
            <c:ext xmlns:c16="http://schemas.microsoft.com/office/drawing/2014/chart" uri="{C3380CC4-5D6E-409C-BE32-E72D297353CC}">
              <c16:uniqueId val="{00000005-1DC4-4CE0-93B5-CE528F854538}"/>
            </c:ext>
          </c:extLst>
        </c:ser>
        <c:ser>
          <c:idx val="6"/>
          <c:order val="3"/>
          <c:tx>
            <c:v>Impact</c:v>
          </c:tx>
          <c:spPr>
            <a:ln w="25400" cap="rnd">
              <a:solidFill>
                <a:schemeClr val="accent2"/>
              </a:solidFill>
              <a:round/>
            </a:ln>
            <a:effectLst/>
          </c:spPr>
          <c:marker>
            <c:symbol val="none"/>
          </c:marker>
          <c:trendline>
            <c:spPr>
              <a:ln w="12700" cap="rnd">
                <a:solidFill>
                  <a:schemeClr val="accent2"/>
                </a:solidFill>
                <a:prstDash val="sysDot"/>
              </a:ln>
              <a:effectLst/>
            </c:spPr>
            <c:trendlineType val="poly"/>
            <c:order val="6"/>
            <c:dispRSqr val="1"/>
            <c:dispEq val="0"/>
            <c:trendlineLbl>
              <c:layout>
                <c:manualLayout>
                  <c:x val="-0.19178481917647169"/>
                  <c:y val="-0.52529283465518883"/>
                </c:manualLayout>
              </c:layout>
              <c:numFmt formatCode="General" sourceLinked="0"/>
              <c:spPr>
                <a:noFill/>
                <a:ln w="15875">
                  <a:solidFill>
                    <a:schemeClr val="accent2"/>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'[Historical Data.xlsx]RunRate'!$A$4:$A$144</c:f>
              <c:numCache>
                <c:formatCode>m/d/yy\ h:mm;@</c:formatCode>
                <c:ptCount val="141"/>
                <c:pt idx="0">
                  <c:v>21451.319710648149</c:v>
                </c:pt>
                <c:pt idx="1">
                  <c:v>21469</c:v>
                </c:pt>
                <c:pt idx="2">
                  <c:v>21469.362499999999</c:v>
                </c:pt>
                <c:pt idx="3">
                  <c:v>21497.312743055554</c:v>
                </c:pt>
                <c:pt idx="4">
                  <c:v>21523</c:v>
                </c:pt>
                <c:pt idx="5">
                  <c:v>21525.239722222221</c:v>
                </c:pt>
                <c:pt idx="6">
                  <c:v>21552.695381944446</c:v>
                </c:pt>
                <c:pt idx="7">
                  <c:v>21612.215925925924</c:v>
                </c:pt>
                <c:pt idx="8">
                  <c:v>21719.338888888888</c:v>
                </c:pt>
                <c:pt idx="9">
                  <c:v>21805.277569444443</c:v>
                </c:pt>
                <c:pt idx="10">
                  <c:v>21827.030324074072</c:v>
                </c:pt>
                <c:pt idx="11">
                  <c:v>21880.30972222222</c:v>
                </c:pt>
                <c:pt idx="12">
                  <c:v>22021.629687500001</c:v>
                </c:pt>
                <c:pt idx="13">
                  <c:v>22022.672002314815</c:v>
                </c:pt>
                <c:pt idx="14">
                  <c:v>22245.634027777778</c:v>
                </c:pt>
                <c:pt idx="15">
                  <c:v>22265.381944444445</c:v>
                </c:pt>
                <c:pt idx="16">
                  <c:v>22672.854166666668</c:v>
                </c:pt>
                <c:pt idx="17">
                  <c:v>22759.868055555555</c:v>
                </c:pt>
                <c:pt idx="18">
                  <c:v>22937.707638888889</c:v>
                </c:pt>
                <c:pt idx="19">
                  <c:v>23015.367361111112</c:v>
                </c:pt>
                <c:pt idx="20">
                  <c:v>23045.395300925928</c:v>
                </c:pt>
                <c:pt idx="21">
                  <c:v>23103.336111111112</c:v>
                </c:pt>
                <c:pt idx="22">
                  <c:v>23406.659131944445</c:v>
                </c:pt>
                <c:pt idx="23">
                  <c:v>23457.344155092593</c:v>
                </c:pt>
                <c:pt idx="24">
                  <c:v>23487.339212962965</c:v>
                </c:pt>
                <c:pt idx="25">
                  <c:v>23586.701469907406</c:v>
                </c:pt>
                <c:pt idx="26">
                  <c:v>23790.711805555555</c:v>
                </c:pt>
                <c:pt idx="27">
                  <c:v>23813.392719907406</c:v>
                </c:pt>
                <c:pt idx="28">
                  <c:v>23822.900717592591</c:v>
                </c:pt>
                <c:pt idx="29">
                  <c:v>23842</c:v>
                </c:pt>
                <c:pt idx="30">
                  <c:v>23871.326122685186</c:v>
                </c:pt>
                <c:pt idx="31">
                  <c:v>23901.320138888888</c:v>
                </c:pt>
                <c:pt idx="32">
                  <c:v>23941.605555555554</c:v>
                </c:pt>
                <c:pt idx="33">
                  <c:v>24019.329861111109</c:v>
                </c:pt>
                <c:pt idx="34">
                  <c:v>24079.448773148149</c:v>
                </c:pt>
                <c:pt idx="35">
                  <c:v>24138.487233796295</c:v>
                </c:pt>
                <c:pt idx="36">
                  <c:v>24167.460983796296</c:v>
                </c:pt>
                <c:pt idx="37">
                  <c:v>24197.449293981481</c:v>
                </c:pt>
                <c:pt idx="38">
                  <c:v>24257.611817129629</c:v>
                </c:pt>
                <c:pt idx="39">
                  <c:v>24289.668344907408</c:v>
                </c:pt>
                <c:pt idx="40">
                  <c:v>24329.813194444443</c:v>
                </c:pt>
                <c:pt idx="41">
                  <c:v>24343.335659722223</c:v>
                </c:pt>
                <c:pt idx="42">
                  <c:v>24370.522222222222</c:v>
                </c:pt>
                <c:pt idx="43">
                  <c:v>24402.362800925926</c:v>
                </c:pt>
                <c:pt idx="44">
                  <c:v>24417.972916666666</c:v>
                </c:pt>
                <c:pt idx="45">
                  <c:v>24462.428564814814</c:v>
                </c:pt>
                <c:pt idx="46">
                  <c:v>24508.053483796295</c:v>
                </c:pt>
                <c:pt idx="47">
                  <c:v>24579.295150462964</c:v>
                </c:pt>
                <c:pt idx="48">
                  <c:v>24596.934027777777</c:v>
                </c:pt>
                <c:pt idx="49">
                  <c:v>24667.495474537038</c:v>
                </c:pt>
                <c:pt idx="50">
                  <c:v>24672.596550925926</c:v>
                </c:pt>
                <c:pt idx="51">
                  <c:v>24685.93888888889</c:v>
                </c:pt>
                <c:pt idx="52">
                  <c:v>24723.331261574072</c:v>
                </c:pt>
                <c:pt idx="53">
                  <c:v>24742.924930555557</c:v>
                </c:pt>
                <c:pt idx="54">
                  <c:v>24783.318761574075</c:v>
                </c:pt>
                <c:pt idx="55">
                  <c:v>24798.797210648147</c:v>
                </c:pt>
                <c:pt idx="56">
                  <c:v>24844.270833333332</c:v>
                </c:pt>
                <c:pt idx="57">
                  <c:v>24875.447152777779</c:v>
                </c:pt>
                <c:pt idx="58">
                  <c:v>24935.423287037036</c:v>
                </c:pt>
                <c:pt idx="59">
                  <c:v>24950</c:v>
                </c:pt>
                <c:pt idx="60">
                  <c:v>25095.904293981483</c:v>
                </c:pt>
                <c:pt idx="61">
                  <c:v>25152.799664351853</c:v>
                </c:pt>
                <c:pt idx="62">
                  <c:v>25193.535416666666</c:v>
                </c:pt>
                <c:pt idx="63">
                  <c:v>25223</c:v>
                </c:pt>
                <c:pt idx="64">
                  <c:v>25253.283506944445</c:v>
                </c:pt>
                <c:pt idx="65">
                  <c:v>25255</c:v>
                </c:pt>
                <c:pt idx="66">
                  <c:v>25341.700694444444</c:v>
                </c:pt>
                <c:pt idx="67">
                  <c:v>25368.167210648149</c:v>
                </c:pt>
                <c:pt idx="68">
                  <c:v>25387.971203703702</c:v>
                </c:pt>
                <c:pt idx="69">
                  <c:v>25397.121319444443</c:v>
                </c:pt>
                <c:pt idx="70">
                  <c:v>25400.56388888889</c:v>
                </c:pt>
                <c:pt idx="71">
                  <c:v>25422.991736111111</c:v>
                </c:pt>
                <c:pt idx="72">
                  <c:v>25469.588194444445</c:v>
                </c:pt>
                <c:pt idx="73">
                  <c:v>25498.589583333334</c:v>
                </c:pt>
                <c:pt idx="74">
                  <c:v>25521.681944444445</c:v>
                </c:pt>
                <c:pt idx="75">
                  <c:v>25605.177847222221</c:v>
                </c:pt>
                <c:pt idx="76">
                  <c:v>25669.800694444446</c:v>
                </c:pt>
                <c:pt idx="77">
                  <c:v>25823.559629629628</c:v>
                </c:pt>
                <c:pt idx="78">
                  <c:v>25861.830312499998</c:v>
                </c:pt>
                <c:pt idx="79">
                  <c:v>25882.613900462962</c:v>
                </c:pt>
                <c:pt idx="80">
                  <c:v>25964.877106481483</c:v>
                </c:pt>
                <c:pt idx="81">
                  <c:v>26140.56527777778</c:v>
                </c:pt>
                <c:pt idx="82">
                  <c:v>26178.569907407407</c:v>
                </c:pt>
                <c:pt idx="83">
                  <c:v>26204.416921296295</c:v>
                </c:pt>
                <c:pt idx="84">
                  <c:v>26343.144421296296</c:v>
                </c:pt>
                <c:pt idx="85">
                  <c:v>26405.745833333334</c:v>
                </c:pt>
                <c:pt idx="86">
                  <c:v>26626</c:v>
                </c:pt>
                <c:pt idx="87">
                  <c:v>26640.231250000001</c:v>
                </c:pt>
                <c:pt idx="88">
                  <c:v>26672.288634259261</c:v>
                </c:pt>
                <c:pt idx="89">
                  <c:v>26825.59236111111</c:v>
                </c:pt>
                <c:pt idx="90">
                  <c:v>26971.239583333332</c:v>
                </c:pt>
                <c:pt idx="91">
                  <c:v>27178.372812500002</c:v>
                </c:pt>
                <c:pt idx="92">
                  <c:v>27330.604537037038</c:v>
                </c:pt>
                <c:pt idx="93">
                  <c:v>27683.170092592594</c:v>
                </c:pt>
                <c:pt idx="94">
                  <c:v>27981.627916666668</c:v>
                </c:pt>
                <c:pt idx="95">
                  <c:v>28714.633333333335</c:v>
                </c:pt>
                <c:pt idx="96">
                  <c:v>32897.490277777775</c:v>
                </c:pt>
                <c:pt idx="97">
                  <c:v>33809.601388888892</c:v>
                </c:pt>
                <c:pt idx="98">
                  <c:v>34359.69027777778</c:v>
                </c:pt>
                <c:pt idx="99">
                  <c:v>34639.396527777775</c:v>
                </c:pt>
                <c:pt idx="100">
                  <c:v>35788.97152777778</c:v>
                </c:pt>
                <c:pt idx="101">
                  <c:v>35802.10328703704</c:v>
                </c:pt>
                <c:pt idx="102">
                  <c:v>35979.758333333331</c:v>
                </c:pt>
                <c:pt idx="103">
                  <c:v>37072.824143518519</c:v>
                </c:pt>
                <c:pt idx="104">
                  <c:v>37891.968587962961</c:v>
                </c:pt>
                <c:pt idx="105">
                  <c:v>39016.036111111112</c:v>
                </c:pt>
                <c:pt idx="106">
                  <c:v>39130.959027777775</c:v>
                </c:pt>
                <c:pt idx="107">
                  <c:v>39339.063206018516</c:v>
                </c:pt>
                <c:pt idx="108">
                  <c:v>39379.420192152778</c:v>
                </c:pt>
                <c:pt idx="109">
                  <c:v>39743.036111111112</c:v>
                </c:pt>
                <c:pt idx="110">
                  <c:v>39982.897222222222</c:v>
                </c:pt>
                <c:pt idx="111">
                  <c:v>40452.457638888889</c:v>
                </c:pt>
                <c:pt idx="112">
                  <c:v>40796.54783304398</c:v>
                </c:pt>
                <c:pt idx="113">
                  <c:v>41524.143750000003</c:v>
                </c:pt>
                <c:pt idx="114">
                  <c:v>41609.729166666664</c:v>
                </c:pt>
                <c:pt idx="115">
                  <c:v>41935.75</c:v>
                </c:pt>
                <c:pt idx="116">
                  <c:v>43208</c:v>
                </c:pt>
                <c:pt idx="117">
                  <c:v>43241</c:v>
                </c:pt>
                <c:pt idx="118">
                  <c:v>43441</c:v>
                </c:pt>
                <c:pt idx="119">
                  <c:v>43518.072916666664</c:v>
                </c:pt>
                <c:pt idx="120">
                  <c:v>43668.384166666663</c:v>
                </c:pt>
                <c:pt idx="121">
                  <c:v>44158.854305555556</c:v>
                </c:pt>
                <c:pt idx="122">
                  <c:v>44740</c:v>
                </c:pt>
                <c:pt idx="123">
                  <c:v>44777.964444444442</c:v>
                </c:pt>
                <c:pt idx="124">
                  <c:v>44881</c:v>
                </c:pt>
                <c:pt idx="125">
                  <c:v>44906.318055555559</c:v>
                </c:pt>
                <c:pt idx="126">
                  <c:v>45030.510138888887</c:v>
                </c:pt>
                <c:pt idx="127">
                  <c:v>45121.378668981481</c:v>
                </c:pt>
                <c:pt idx="128">
                  <c:v>45148</c:v>
                </c:pt>
                <c:pt idx="129">
                  <c:v>45175.987627314818</c:v>
                </c:pt>
                <c:pt idx="130">
                  <c:v>45299.304606481484</c:v>
                </c:pt>
                <c:pt idx="131">
                  <c:v>45336</c:v>
                </c:pt>
                <c:pt idx="132">
                  <c:v>45364</c:v>
                </c:pt>
                <c:pt idx="133">
                  <c:v>45371.021851851852</c:v>
                </c:pt>
                <c:pt idx="134">
                  <c:v>45415</c:v>
                </c:pt>
                <c:pt idx="135">
                  <c:v>45672.258090277777</c:v>
                </c:pt>
                <c:pt idx="136">
                  <c:v>45672.258090277777</c:v>
                </c:pt>
                <c:pt idx="137">
                  <c:v>45715</c:v>
                </c:pt>
                <c:pt idx="138">
                  <c:v>45715</c:v>
                </c:pt>
                <c:pt idx="139">
                  <c:v>45715.011458333334</c:v>
                </c:pt>
                <c:pt idx="140">
                  <c:v>45715.011458333334</c:v>
                </c:pt>
              </c:numCache>
            </c:numRef>
          </c:xVal>
          <c:yVal>
            <c:numRef>
              <c:f>'[Historical Data.xlsx]RunRate'!$AH$4:$AH$144</c:f>
              <c:numCache>
                <c:formatCode>General</c:formatCode>
                <c:ptCount val="141"/>
                <c:pt idx="0">
                  <c:v>1</c:v>
                </c:pt>
                <c:pt idx="1">
                  <c:v>1</c:v>
                </c:pt>
                <c:pt idx="2">
                  <c:v>1</c:v>
                </c:pt>
                <c:pt idx="3">
                  <c:v>1</c:v>
                </c:pt>
                <c:pt idx="4">
                  <c:v>1</c:v>
                </c:pt>
                <c:pt idx="5">
                  <c:v>1</c:v>
                </c:pt>
                <c:pt idx="6">
                  <c:v>1</c:v>
                </c:pt>
                <c:pt idx="7">
                  <c:v>1</c:v>
                </c:pt>
                <c:pt idx="8">
                  <c:v>1</c:v>
                </c:pt>
                <c:pt idx="9">
                  <c:v>0.83333333333333337</c:v>
                </c:pt>
                <c:pt idx="10">
                  <c:v>0.83333333333333337</c:v>
                </c:pt>
                <c:pt idx="11">
                  <c:v>0.83333333333333337</c:v>
                </c:pt>
                <c:pt idx="12">
                  <c:v>0.83333333333333337</c:v>
                </c:pt>
                <c:pt idx="13">
                  <c:v>0.83333333333333337</c:v>
                </c:pt>
                <c:pt idx="14">
                  <c:v>0.83333333333333337</c:v>
                </c:pt>
                <c:pt idx="15">
                  <c:v>0.83333333333333337</c:v>
                </c:pt>
                <c:pt idx="16">
                  <c:v>0.85714285714285721</c:v>
                </c:pt>
                <c:pt idx="17">
                  <c:v>0.875</c:v>
                </c:pt>
                <c:pt idx="18">
                  <c:v>0.88888888888888884</c:v>
                </c:pt>
                <c:pt idx="19">
                  <c:v>0.9</c:v>
                </c:pt>
                <c:pt idx="20">
                  <c:v>0.90909090909090906</c:v>
                </c:pt>
                <c:pt idx="21">
                  <c:v>0.91666666666666663</c:v>
                </c:pt>
                <c:pt idx="22">
                  <c:v>0.92307692307692313</c:v>
                </c:pt>
                <c:pt idx="23">
                  <c:v>0.92307692307692313</c:v>
                </c:pt>
                <c:pt idx="24">
                  <c:v>0.92307692307692313</c:v>
                </c:pt>
                <c:pt idx="25">
                  <c:v>0.85714285714285721</c:v>
                </c:pt>
                <c:pt idx="26">
                  <c:v>0.8</c:v>
                </c:pt>
                <c:pt idx="27">
                  <c:v>0.8</c:v>
                </c:pt>
                <c:pt idx="28">
                  <c:v>0.75</c:v>
                </c:pt>
                <c:pt idx="29">
                  <c:v>0.76470588235294112</c:v>
                </c:pt>
                <c:pt idx="30">
                  <c:v>0.77777777777777779</c:v>
                </c:pt>
                <c:pt idx="31">
                  <c:v>0.78947368421052633</c:v>
                </c:pt>
                <c:pt idx="32">
                  <c:v>0.78947368421052633</c:v>
                </c:pt>
                <c:pt idx="33">
                  <c:v>0.75</c:v>
                </c:pt>
                <c:pt idx="34">
                  <c:v>0.7142857142857143</c:v>
                </c:pt>
                <c:pt idx="35">
                  <c:v>0.68181818181818188</c:v>
                </c:pt>
                <c:pt idx="36">
                  <c:v>0.68181818181818188</c:v>
                </c:pt>
                <c:pt idx="37">
                  <c:v>0.68181818181818188</c:v>
                </c:pt>
                <c:pt idx="38">
                  <c:v>0.65217391304347827</c:v>
                </c:pt>
                <c:pt idx="39">
                  <c:v>0.65217391304347827</c:v>
                </c:pt>
                <c:pt idx="40">
                  <c:v>0.65217391304347827</c:v>
                </c:pt>
                <c:pt idx="41">
                  <c:v>0.65217391304347827</c:v>
                </c:pt>
                <c:pt idx="42">
                  <c:v>0.625</c:v>
                </c:pt>
                <c:pt idx="43">
                  <c:v>0.625</c:v>
                </c:pt>
                <c:pt idx="44">
                  <c:v>0.625</c:v>
                </c:pt>
                <c:pt idx="45">
                  <c:v>0.6</c:v>
                </c:pt>
                <c:pt idx="46">
                  <c:v>0.6</c:v>
                </c:pt>
                <c:pt idx="47">
                  <c:v>0.57692307692307687</c:v>
                </c:pt>
                <c:pt idx="48">
                  <c:v>0.57692307692307687</c:v>
                </c:pt>
                <c:pt idx="49">
                  <c:v>0.55555555555555558</c:v>
                </c:pt>
                <c:pt idx="50">
                  <c:v>0.55555555555555558</c:v>
                </c:pt>
                <c:pt idx="51">
                  <c:v>0.55555555555555558</c:v>
                </c:pt>
                <c:pt idx="52">
                  <c:v>0.5357142857142857</c:v>
                </c:pt>
                <c:pt idx="53">
                  <c:v>0.5357142857142857</c:v>
                </c:pt>
                <c:pt idx="54">
                  <c:v>0.51724137931034475</c:v>
                </c:pt>
                <c:pt idx="55">
                  <c:v>0.51724137931034475</c:v>
                </c:pt>
                <c:pt idx="56">
                  <c:v>0.5</c:v>
                </c:pt>
                <c:pt idx="57">
                  <c:v>0.5</c:v>
                </c:pt>
                <c:pt idx="58">
                  <c:v>0.5</c:v>
                </c:pt>
                <c:pt idx="59">
                  <c:v>0.5</c:v>
                </c:pt>
                <c:pt idx="60">
                  <c:v>0.5</c:v>
                </c:pt>
                <c:pt idx="61">
                  <c:v>0.5</c:v>
                </c:pt>
                <c:pt idx="62">
                  <c:v>0.5</c:v>
                </c:pt>
                <c:pt idx="63">
                  <c:v>0.5</c:v>
                </c:pt>
                <c:pt idx="64">
                  <c:v>0.5161290322580645</c:v>
                </c:pt>
                <c:pt idx="65">
                  <c:v>0.5161290322580645</c:v>
                </c:pt>
                <c:pt idx="66">
                  <c:v>0.5161290322580645</c:v>
                </c:pt>
                <c:pt idx="67">
                  <c:v>0.53125</c:v>
                </c:pt>
                <c:pt idx="68">
                  <c:v>0.53125</c:v>
                </c:pt>
                <c:pt idx="69">
                  <c:v>0.51515151515151514</c:v>
                </c:pt>
                <c:pt idx="70">
                  <c:v>0.5</c:v>
                </c:pt>
                <c:pt idx="71">
                  <c:v>0.5</c:v>
                </c:pt>
                <c:pt idx="72">
                  <c:v>0.51428571428571423</c:v>
                </c:pt>
                <c:pt idx="73">
                  <c:v>0.52777777777777779</c:v>
                </c:pt>
                <c:pt idx="74">
                  <c:v>0.51351351351351349</c:v>
                </c:pt>
                <c:pt idx="75">
                  <c:v>0.52631578947368429</c:v>
                </c:pt>
                <c:pt idx="76">
                  <c:v>0.53846153846153844</c:v>
                </c:pt>
                <c:pt idx="77">
                  <c:v>0.52500000000000002</c:v>
                </c:pt>
                <c:pt idx="78">
                  <c:v>0.52500000000000002</c:v>
                </c:pt>
                <c:pt idx="79">
                  <c:v>0.51219512195121952</c:v>
                </c:pt>
                <c:pt idx="80">
                  <c:v>0.5</c:v>
                </c:pt>
                <c:pt idx="81">
                  <c:v>0.48837209302325579</c:v>
                </c:pt>
                <c:pt idx="82">
                  <c:v>0.47727272727272729</c:v>
                </c:pt>
                <c:pt idx="83">
                  <c:v>0.47727272727272729</c:v>
                </c:pt>
                <c:pt idx="84">
                  <c:v>0.46666666666666667</c:v>
                </c:pt>
                <c:pt idx="85">
                  <c:v>0.45652173913043481</c:v>
                </c:pt>
                <c:pt idx="86">
                  <c:v>0.45652173913043481</c:v>
                </c:pt>
                <c:pt idx="87">
                  <c:v>0.44680851063829785</c:v>
                </c:pt>
                <c:pt idx="88">
                  <c:v>0.4375</c:v>
                </c:pt>
                <c:pt idx="89">
                  <c:v>0.4375</c:v>
                </c:pt>
                <c:pt idx="90">
                  <c:v>0.4375</c:v>
                </c:pt>
                <c:pt idx="91">
                  <c:v>0.4375</c:v>
                </c:pt>
                <c:pt idx="92">
                  <c:v>0.4285714285714286</c:v>
                </c:pt>
                <c:pt idx="93">
                  <c:v>0.43999999999999995</c:v>
                </c:pt>
                <c:pt idx="94">
                  <c:v>0.43137254901960786</c:v>
                </c:pt>
                <c:pt idx="95">
                  <c:v>0.43137254901960786</c:v>
                </c:pt>
                <c:pt idx="96">
                  <c:v>0.43137254901960786</c:v>
                </c:pt>
                <c:pt idx="97">
                  <c:v>0.43137254901960786</c:v>
                </c:pt>
                <c:pt idx="98">
                  <c:v>0.43137254901960786</c:v>
                </c:pt>
                <c:pt idx="99">
                  <c:v>0.43137254901960786</c:v>
                </c:pt>
                <c:pt idx="100">
                  <c:v>0.43137254901960786</c:v>
                </c:pt>
                <c:pt idx="101">
                  <c:v>0.43137254901960786</c:v>
                </c:pt>
                <c:pt idx="102">
                  <c:v>0.43137254901960786</c:v>
                </c:pt>
                <c:pt idx="103">
                  <c:v>0.43137254901960786</c:v>
                </c:pt>
                <c:pt idx="104">
                  <c:v>0.43137254901960786</c:v>
                </c:pt>
                <c:pt idx="105">
                  <c:v>0.43137254901960786</c:v>
                </c:pt>
                <c:pt idx="106">
                  <c:v>0.43137254901960786</c:v>
                </c:pt>
                <c:pt idx="107">
                  <c:v>0.43137254901960786</c:v>
                </c:pt>
                <c:pt idx="108">
                  <c:v>0.43137254901960786</c:v>
                </c:pt>
                <c:pt idx="109">
                  <c:v>0.43137254901960786</c:v>
                </c:pt>
                <c:pt idx="110">
                  <c:v>0.43137254901960786</c:v>
                </c:pt>
                <c:pt idx="111">
                  <c:v>0.43137254901960786</c:v>
                </c:pt>
                <c:pt idx="112">
                  <c:v>0.43137254901960786</c:v>
                </c:pt>
                <c:pt idx="113">
                  <c:v>0.43137254901960786</c:v>
                </c:pt>
                <c:pt idx="114">
                  <c:v>0.42307692307692313</c:v>
                </c:pt>
                <c:pt idx="115">
                  <c:v>0.42307692307692313</c:v>
                </c:pt>
                <c:pt idx="116">
                  <c:v>0.42307692307692313</c:v>
                </c:pt>
                <c:pt idx="117">
                  <c:v>0.42307692307692313</c:v>
                </c:pt>
                <c:pt idx="118">
                  <c:v>0.41509433962264153</c:v>
                </c:pt>
                <c:pt idx="119">
                  <c:v>0.40740740740740744</c:v>
                </c:pt>
                <c:pt idx="120">
                  <c:v>0.4</c:v>
                </c:pt>
                <c:pt idx="121">
                  <c:v>0.3928571428571429</c:v>
                </c:pt>
                <c:pt idx="122">
                  <c:v>0.3928571428571429</c:v>
                </c:pt>
                <c:pt idx="123">
                  <c:v>0.3928571428571429</c:v>
                </c:pt>
                <c:pt idx="124">
                  <c:v>0.3928571428571429</c:v>
                </c:pt>
                <c:pt idx="125">
                  <c:v>0.38596491228070173</c:v>
                </c:pt>
                <c:pt idx="126">
                  <c:v>0.38596491228070173</c:v>
                </c:pt>
                <c:pt idx="127">
                  <c:v>0.37931034482758619</c:v>
                </c:pt>
                <c:pt idx="128">
                  <c:v>0.3728813559322034</c:v>
                </c:pt>
                <c:pt idx="129">
                  <c:v>0.3666666666666667</c:v>
                </c:pt>
                <c:pt idx="130">
                  <c:v>0.37704918032786883</c:v>
                </c:pt>
                <c:pt idx="131">
                  <c:v>0.37096774193548387</c:v>
                </c:pt>
                <c:pt idx="132">
                  <c:v>0.37096774193548387</c:v>
                </c:pt>
                <c:pt idx="133">
                  <c:v>0.37096774193548387</c:v>
                </c:pt>
                <c:pt idx="134">
                  <c:v>0.36507936507936511</c:v>
                </c:pt>
                <c:pt idx="135">
                  <c:v>0.359375</c:v>
                </c:pt>
                <c:pt idx="136">
                  <c:v>0.35384615384615381</c:v>
                </c:pt>
                <c:pt idx="137">
                  <c:v>0.35384615384615381</c:v>
                </c:pt>
                <c:pt idx="138">
                  <c:v>0.35384615384615381</c:v>
                </c:pt>
                <c:pt idx="139">
                  <c:v>0.35384615384615381</c:v>
                </c:pt>
                <c:pt idx="140">
                  <c:v>0.34848484848484851</c:v>
                </c:pt>
              </c:numCache>
            </c:numRef>
          </c:yVal>
          <c:smooth val="0"/>
          <c:extLst xmlns:c16r2="http://schemas.microsoft.com/office/drawing/2015/06/chart">
            <c:ext xmlns:c16="http://schemas.microsoft.com/office/drawing/2014/chart" uri="{C3380CC4-5D6E-409C-BE32-E72D297353CC}">
              <c16:uniqueId val="{00000007-1DC4-4CE0-93B5-CE528F854538}"/>
            </c:ext>
          </c:extLst>
        </c:ser>
        <c:ser>
          <c:idx val="3"/>
          <c:order val="4"/>
          <c:tx>
            <c:v>Land</c:v>
          </c:tx>
          <c:spPr>
            <a:ln w="25400" cap="rnd">
              <a:solidFill>
                <a:schemeClr val="accent1"/>
              </a:solidFill>
              <a:round/>
            </a:ln>
            <a:effectLst/>
          </c:spPr>
          <c:marker>
            <c:symbol val="none"/>
          </c:marker>
          <c:trendline>
            <c:spPr>
              <a:ln w="12700" cap="rnd">
                <a:solidFill>
                  <a:schemeClr val="accent4"/>
                </a:solidFill>
                <a:prstDash val="sysDot"/>
              </a:ln>
              <a:effectLst/>
            </c:spPr>
            <c:trendlineType val="poly"/>
            <c:order val="6"/>
            <c:dispRSqr val="1"/>
            <c:dispEq val="0"/>
            <c:trendlineLbl>
              <c:layout>
                <c:manualLayout>
                  <c:x val="-0.85350437956737357"/>
                  <c:y val="-0.34694046719213251"/>
                </c:manualLayout>
              </c:layout>
              <c:numFmt formatCode="General" sourceLinked="0"/>
              <c:spPr>
                <a:noFill/>
                <a:ln w="15875">
                  <a:solidFill>
                    <a:schemeClr val="accent1"/>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'[Historical Data.xlsx]RunRate'!$A$20:$A$144</c:f>
              <c:numCache>
                <c:formatCode>m/d/yy\ h:mm;@</c:formatCode>
                <c:ptCount val="125"/>
                <c:pt idx="0">
                  <c:v>22672.854166666668</c:v>
                </c:pt>
                <c:pt idx="1">
                  <c:v>22759.868055555555</c:v>
                </c:pt>
                <c:pt idx="2">
                  <c:v>22937.707638888889</c:v>
                </c:pt>
                <c:pt idx="3">
                  <c:v>23015.367361111112</c:v>
                </c:pt>
                <c:pt idx="4">
                  <c:v>23045.395300925928</c:v>
                </c:pt>
                <c:pt idx="5">
                  <c:v>23103.336111111112</c:v>
                </c:pt>
                <c:pt idx="6">
                  <c:v>23406.659131944445</c:v>
                </c:pt>
                <c:pt idx="7">
                  <c:v>23457.344155092593</c:v>
                </c:pt>
                <c:pt idx="8">
                  <c:v>23487.339212962965</c:v>
                </c:pt>
                <c:pt idx="9">
                  <c:v>23586.701469907406</c:v>
                </c:pt>
                <c:pt idx="10">
                  <c:v>23790.711805555555</c:v>
                </c:pt>
                <c:pt idx="11">
                  <c:v>23813.392719907406</c:v>
                </c:pt>
                <c:pt idx="12">
                  <c:v>23822.900717592591</c:v>
                </c:pt>
                <c:pt idx="13">
                  <c:v>23842</c:v>
                </c:pt>
                <c:pt idx="14">
                  <c:v>23871.326122685186</c:v>
                </c:pt>
                <c:pt idx="15">
                  <c:v>23901.320138888888</c:v>
                </c:pt>
                <c:pt idx="16">
                  <c:v>23941.605555555554</c:v>
                </c:pt>
                <c:pt idx="17">
                  <c:v>24019.329861111109</c:v>
                </c:pt>
                <c:pt idx="18">
                  <c:v>24079.448773148149</c:v>
                </c:pt>
                <c:pt idx="19">
                  <c:v>24138.487233796295</c:v>
                </c:pt>
                <c:pt idx="20">
                  <c:v>24167.460983796296</c:v>
                </c:pt>
                <c:pt idx="21">
                  <c:v>24197.449293981481</c:v>
                </c:pt>
                <c:pt idx="22">
                  <c:v>24257.611817129629</c:v>
                </c:pt>
                <c:pt idx="23">
                  <c:v>24289.668344907408</c:v>
                </c:pt>
                <c:pt idx="24">
                  <c:v>24329.813194444443</c:v>
                </c:pt>
                <c:pt idx="25">
                  <c:v>24343.335659722223</c:v>
                </c:pt>
                <c:pt idx="26">
                  <c:v>24370.522222222222</c:v>
                </c:pt>
                <c:pt idx="27">
                  <c:v>24402.362800925926</c:v>
                </c:pt>
                <c:pt idx="28">
                  <c:v>24417.972916666666</c:v>
                </c:pt>
                <c:pt idx="29">
                  <c:v>24462.428564814814</c:v>
                </c:pt>
                <c:pt idx="30">
                  <c:v>24508.053483796295</c:v>
                </c:pt>
                <c:pt idx="31">
                  <c:v>24579.295150462964</c:v>
                </c:pt>
                <c:pt idx="32">
                  <c:v>24596.934027777777</c:v>
                </c:pt>
                <c:pt idx="33">
                  <c:v>24667.495474537038</c:v>
                </c:pt>
                <c:pt idx="34">
                  <c:v>24672.596550925926</c:v>
                </c:pt>
                <c:pt idx="35">
                  <c:v>24685.93888888889</c:v>
                </c:pt>
                <c:pt idx="36">
                  <c:v>24723.331261574072</c:v>
                </c:pt>
                <c:pt idx="37">
                  <c:v>24742.924930555557</c:v>
                </c:pt>
                <c:pt idx="38">
                  <c:v>24783.318761574075</c:v>
                </c:pt>
                <c:pt idx="39">
                  <c:v>24798.797210648147</c:v>
                </c:pt>
                <c:pt idx="40">
                  <c:v>24844.270833333332</c:v>
                </c:pt>
                <c:pt idx="41">
                  <c:v>24875.447152777779</c:v>
                </c:pt>
                <c:pt idx="42">
                  <c:v>24935.423287037036</c:v>
                </c:pt>
                <c:pt idx="43">
                  <c:v>24950</c:v>
                </c:pt>
                <c:pt idx="44">
                  <c:v>25095.904293981483</c:v>
                </c:pt>
                <c:pt idx="45">
                  <c:v>25152.799664351853</c:v>
                </c:pt>
                <c:pt idx="46">
                  <c:v>25193.535416666666</c:v>
                </c:pt>
                <c:pt idx="47">
                  <c:v>25223</c:v>
                </c:pt>
                <c:pt idx="48">
                  <c:v>25253.283506944445</c:v>
                </c:pt>
                <c:pt idx="49">
                  <c:v>25255</c:v>
                </c:pt>
                <c:pt idx="50">
                  <c:v>25341.700694444444</c:v>
                </c:pt>
                <c:pt idx="51">
                  <c:v>25368.167210648149</c:v>
                </c:pt>
                <c:pt idx="52">
                  <c:v>25387.971203703702</c:v>
                </c:pt>
                <c:pt idx="53">
                  <c:v>25397.121319444443</c:v>
                </c:pt>
                <c:pt idx="54">
                  <c:v>25400.56388888889</c:v>
                </c:pt>
                <c:pt idx="55">
                  <c:v>25422.991736111111</c:v>
                </c:pt>
                <c:pt idx="56">
                  <c:v>25469.588194444445</c:v>
                </c:pt>
                <c:pt idx="57">
                  <c:v>25498.589583333334</c:v>
                </c:pt>
                <c:pt idx="58">
                  <c:v>25521.681944444445</c:v>
                </c:pt>
                <c:pt idx="59">
                  <c:v>25605.177847222221</c:v>
                </c:pt>
                <c:pt idx="60">
                  <c:v>25669.800694444446</c:v>
                </c:pt>
                <c:pt idx="61">
                  <c:v>25823.559629629628</c:v>
                </c:pt>
                <c:pt idx="62">
                  <c:v>25861.830312499998</c:v>
                </c:pt>
                <c:pt idx="63">
                  <c:v>25882.613900462962</c:v>
                </c:pt>
                <c:pt idx="64">
                  <c:v>25964.877106481483</c:v>
                </c:pt>
                <c:pt idx="65">
                  <c:v>26140.56527777778</c:v>
                </c:pt>
                <c:pt idx="66">
                  <c:v>26178.569907407407</c:v>
                </c:pt>
                <c:pt idx="67">
                  <c:v>26204.416921296295</c:v>
                </c:pt>
                <c:pt idx="68">
                  <c:v>26343.144421296296</c:v>
                </c:pt>
                <c:pt idx="69">
                  <c:v>26405.745833333334</c:v>
                </c:pt>
                <c:pt idx="70">
                  <c:v>26626</c:v>
                </c:pt>
                <c:pt idx="71">
                  <c:v>26640.231250000001</c:v>
                </c:pt>
                <c:pt idx="72">
                  <c:v>26672.288634259261</c:v>
                </c:pt>
                <c:pt idx="73">
                  <c:v>26825.59236111111</c:v>
                </c:pt>
                <c:pt idx="74">
                  <c:v>26971.239583333332</c:v>
                </c:pt>
                <c:pt idx="75">
                  <c:v>27178.372812500002</c:v>
                </c:pt>
                <c:pt idx="76">
                  <c:v>27330.604537037038</c:v>
                </c:pt>
                <c:pt idx="77">
                  <c:v>27683.170092592594</c:v>
                </c:pt>
                <c:pt idx="78">
                  <c:v>27981.627916666668</c:v>
                </c:pt>
                <c:pt idx="79">
                  <c:v>28714.633333333335</c:v>
                </c:pt>
                <c:pt idx="80">
                  <c:v>32897.490277777775</c:v>
                </c:pt>
                <c:pt idx="81">
                  <c:v>33809.601388888892</c:v>
                </c:pt>
                <c:pt idx="82">
                  <c:v>34359.69027777778</c:v>
                </c:pt>
                <c:pt idx="83">
                  <c:v>34639.396527777775</c:v>
                </c:pt>
                <c:pt idx="84">
                  <c:v>35788.97152777778</c:v>
                </c:pt>
                <c:pt idx="85">
                  <c:v>35802.10328703704</c:v>
                </c:pt>
                <c:pt idx="86">
                  <c:v>35979.758333333331</c:v>
                </c:pt>
                <c:pt idx="87">
                  <c:v>37072.824143518519</c:v>
                </c:pt>
                <c:pt idx="88">
                  <c:v>37891.968587962961</c:v>
                </c:pt>
                <c:pt idx="89">
                  <c:v>39016.036111111112</c:v>
                </c:pt>
                <c:pt idx="90">
                  <c:v>39130.959027777775</c:v>
                </c:pt>
                <c:pt idx="91">
                  <c:v>39339.063206018516</c:v>
                </c:pt>
                <c:pt idx="92">
                  <c:v>39379.420192152778</c:v>
                </c:pt>
                <c:pt idx="93">
                  <c:v>39743.036111111112</c:v>
                </c:pt>
                <c:pt idx="94">
                  <c:v>39982.897222222222</c:v>
                </c:pt>
                <c:pt idx="95">
                  <c:v>40452.457638888889</c:v>
                </c:pt>
                <c:pt idx="96">
                  <c:v>40796.54783304398</c:v>
                </c:pt>
                <c:pt idx="97">
                  <c:v>41524.143750000003</c:v>
                </c:pt>
                <c:pt idx="98">
                  <c:v>41609.729166666664</c:v>
                </c:pt>
                <c:pt idx="99">
                  <c:v>41935.75</c:v>
                </c:pt>
                <c:pt idx="100">
                  <c:v>43208</c:v>
                </c:pt>
                <c:pt idx="101">
                  <c:v>43241</c:v>
                </c:pt>
                <c:pt idx="102">
                  <c:v>43441</c:v>
                </c:pt>
                <c:pt idx="103">
                  <c:v>43518.072916666664</c:v>
                </c:pt>
                <c:pt idx="104">
                  <c:v>43668.384166666663</c:v>
                </c:pt>
                <c:pt idx="105">
                  <c:v>44158.854305555556</c:v>
                </c:pt>
                <c:pt idx="106">
                  <c:v>44740</c:v>
                </c:pt>
                <c:pt idx="107">
                  <c:v>44777.964444444442</c:v>
                </c:pt>
                <c:pt idx="108">
                  <c:v>44881</c:v>
                </c:pt>
                <c:pt idx="109">
                  <c:v>44906.318055555559</c:v>
                </c:pt>
                <c:pt idx="110">
                  <c:v>45030.510138888887</c:v>
                </c:pt>
                <c:pt idx="111">
                  <c:v>45121.378668981481</c:v>
                </c:pt>
                <c:pt idx="112">
                  <c:v>45148</c:v>
                </c:pt>
                <c:pt idx="113">
                  <c:v>45175.987627314818</c:v>
                </c:pt>
                <c:pt idx="114">
                  <c:v>45299.304606481484</c:v>
                </c:pt>
                <c:pt idx="115">
                  <c:v>45336</c:v>
                </c:pt>
                <c:pt idx="116">
                  <c:v>45364</c:v>
                </c:pt>
                <c:pt idx="117">
                  <c:v>45371.021851851852</c:v>
                </c:pt>
                <c:pt idx="118">
                  <c:v>45415</c:v>
                </c:pt>
                <c:pt idx="119">
                  <c:v>45672.258090277777</c:v>
                </c:pt>
                <c:pt idx="120">
                  <c:v>45672.258090277777</c:v>
                </c:pt>
                <c:pt idx="121">
                  <c:v>45715</c:v>
                </c:pt>
                <c:pt idx="122">
                  <c:v>45715</c:v>
                </c:pt>
                <c:pt idx="123">
                  <c:v>45715.011458333334</c:v>
                </c:pt>
                <c:pt idx="124">
                  <c:v>45715.011458333334</c:v>
                </c:pt>
              </c:numCache>
            </c:numRef>
          </c:xVal>
          <c:yVal>
            <c:numRef>
              <c:f>'[Historical Data.xlsx]RunRate'!$AO$20:$AO$144</c:f>
              <c:numCache>
                <c:formatCode>General</c:formatCode>
                <c:ptCount val="125"/>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0.91666666666666663</c:v>
                </c:pt>
                <c:pt idx="20">
                  <c:v>0.91666666666666663</c:v>
                </c:pt>
                <c:pt idx="21">
                  <c:v>0.91666666666666663</c:v>
                </c:pt>
                <c:pt idx="22">
                  <c:v>0.84615384615384615</c:v>
                </c:pt>
                <c:pt idx="23">
                  <c:v>0.84615384615384615</c:v>
                </c:pt>
                <c:pt idx="24">
                  <c:v>0.84615384615384615</c:v>
                </c:pt>
                <c:pt idx="25">
                  <c:v>0.84615384615384615</c:v>
                </c:pt>
                <c:pt idx="26">
                  <c:v>0.85714285714285721</c:v>
                </c:pt>
                <c:pt idx="27">
                  <c:v>0.85714285714285721</c:v>
                </c:pt>
                <c:pt idx="28">
                  <c:v>0.85714285714285721</c:v>
                </c:pt>
                <c:pt idx="29">
                  <c:v>0.8</c:v>
                </c:pt>
                <c:pt idx="30">
                  <c:v>0.8</c:v>
                </c:pt>
                <c:pt idx="31">
                  <c:v>0.75</c:v>
                </c:pt>
                <c:pt idx="32">
                  <c:v>0.75</c:v>
                </c:pt>
                <c:pt idx="33">
                  <c:v>0.76470588235294112</c:v>
                </c:pt>
                <c:pt idx="34">
                  <c:v>0.76470588235294112</c:v>
                </c:pt>
                <c:pt idx="35">
                  <c:v>0.76470588235294112</c:v>
                </c:pt>
                <c:pt idx="36">
                  <c:v>0.72222222222222221</c:v>
                </c:pt>
                <c:pt idx="37">
                  <c:v>0.72222222222222221</c:v>
                </c:pt>
                <c:pt idx="38">
                  <c:v>0.68421052631578949</c:v>
                </c:pt>
                <c:pt idx="39">
                  <c:v>0.68421052631578949</c:v>
                </c:pt>
                <c:pt idx="40">
                  <c:v>0.65</c:v>
                </c:pt>
                <c:pt idx="41">
                  <c:v>0.65</c:v>
                </c:pt>
                <c:pt idx="42">
                  <c:v>0.65</c:v>
                </c:pt>
                <c:pt idx="43">
                  <c:v>0.65</c:v>
                </c:pt>
                <c:pt idx="44">
                  <c:v>0.65</c:v>
                </c:pt>
                <c:pt idx="45">
                  <c:v>0.65</c:v>
                </c:pt>
                <c:pt idx="46">
                  <c:v>0.65</c:v>
                </c:pt>
                <c:pt idx="47">
                  <c:v>0.65</c:v>
                </c:pt>
                <c:pt idx="48">
                  <c:v>0.66666666666666674</c:v>
                </c:pt>
                <c:pt idx="49">
                  <c:v>0.66666666666666674</c:v>
                </c:pt>
                <c:pt idx="50">
                  <c:v>0.66666666666666674</c:v>
                </c:pt>
                <c:pt idx="51">
                  <c:v>0.68181818181818188</c:v>
                </c:pt>
                <c:pt idx="52">
                  <c:v>0.68181818181818188</c:v>
                </c:pt>
                <c:pt idx="53">
                  <c:v>0.69565217391304346</c:v>
                </c:pt>
                <c:pt idx="54">
                  <c:v>0.66666666666666674</c:v>
                </c:pt>
                <c:pt idx="55">
                  <c:v>0.66666666666666674</c:v>
                </c:pt>
                <c:pt idx="56">
                  <c:v>0.67999999999999994</c:v>
                </c:pt>
                <c:pt idx="57">
                  <c:v>0.69230769230769229</c:v>
                </c:pt>
                <c:pt idx="58">
                  <c:v>0.66666666666666674</c:v>
                </c:pt>
                <c:pt idx="59">
                  <c:v>0.6785714285714286</c:v>
                </c:pt>
                <c:pt idx="60">
                  <c:v>0.68965517241379315</c:v>
                </c:pt>
                <c:pt idx="61">
                  <c:v>0.66666666666666674</c:v>
                </c:pt>
                <c:pt idx="62">
                  <c:v>0.66666666666666674</c:v>
                </c:pt>
                <c:pt idx="63">
                  <c:v>0.64516129032258063</c:v>
                </c:pt>
                <c:pt idx="64">
                  <c:v>0.625</c:v>
                </c:pt>
                <c:pt idx="65">
                  <c:v>0.60606060606060608</c:v>
                </c:pt>
                <c:pt idx="66">
                  <c:v>0.61764705882352944</c:v>
                </c:pt>
                <c:pt idx="67">
                  <c:v>0.61764705882352944</c:v>
                </c:pt>
                <c:pt idx="68">
                  <c:v>0.6</c:v>
                </c:pt>
                <c:pt idx="69">
                  <c:v>0.58333333333333326</c:v>
                </c:pt>
                <c:pt idx="70">
                  <c:v>0.58333333333333326</c:v>
                </c:pt>
                <c:pt idx="71">
                  <c:v>0.56756756756756754</c:v>
                </c:pt>
                <c:pt idx="72">
                  <c:v>0.55263157894736836</c:v>
                </c:pt>
                <c:pt idx="73">
                  <c:v>0.55263157894736836</c:v>
                </c:pt>
                <c:pt idx="74">
                  <c:v>0.55263157894736836</c:v>
                </c:pt>
                <c:pt idx="75">
                  <c:v>0.55263157894736836</c:v>
                </c:pt>
                <c:pt idx="76">
                  <c:v>0.5641025641025641</c:v>
                </c:pt>
                <c:pt idx="77">
                  <c:v>0.57499999999999996</c:v>
                </c:pt>
                <c:pt idx="78">
                  <c:v>0.56097560975609762</c:v>
                </c:pt>
                <c:pt idx="79">
                  <c:v>0.56097560975609762</c:v>
                </c:pt>
                <c:pt idx="80">
                  <c:v>0.56097560975609762</c:v>
                </c:pt>
                <c:pt idx="81">
                  <c:v>0.56097560975609762</c:v>
                </c:pt>
                <c:pt idx="82">
                  <c:v>0.56097560975609762</c:v>
                </c:pt>
                <c:pt idx="83">
                  <c:v>0.56097560975609762</c:v>
                </c:pt>
                <c:pt idx="84">
                  <c:v>0.56097560975609762</c:v>
                </c:pt>
                <c:pt idx="85">
                  <c:v>0.56097560975609762</c:v>
                </c:pt>
                <c:pt idx="86">
                  <c:v>0.56097560975609762</c:v>
                </c:pt>
                <c:pt idx="87">
                  <c:v>0.56097560975609762</c:v>
                </c:pt>
                <c:pt idx="88">
                  <c:v>0.56097560975609762</c:v>
                </c:pt>
                <c:pt idx="89">
                  <c:v>0.56097560975609762</c:v>
                </c:pt>
                <c:pt idx="90">
                  <c:v>0.56097560975609762</c:v>
                </c:pt>
                <c:pt idx="91">
                  <c:v>0.56097560975609762</c:v>
                </c:pt>
                <c:pt idx="92">
                  <c:v>0.56097560975609762</c:v>
                </c:pt>
                <c:pt idx="93">
                  <c:v>0.56097560975609762</c:v>
                </c:pt>
                <c:pt idx="94">
                  <c:v>0.56097560975609762</c:v>
                </c:pt>
                <c:pt idx="95">
                  <c:v>0.56097560975609762</c:v>
                </c:pt>
                <c:pt idx="96">
                  <c:v>0.56097560975609762</c:v>
                </c:pt>
                <c:pt idx="97">
                  <c:v>0.56097560975609762</c:v>
                </c:pt>
                <c:pt idx="98">
                  <c:v>0.54761904761904767</c:v>
                </c:pt>
                <c:pt idx="99">
                  <c:v>0.54761904761904767</c:v>
                </c:pt>
                <c:pt idx="100">
                  <c:v>0.54761904761904767</c:v>
                </c:pt>
                <c:pt idx="101">
                  <c:v>0.54761904761904767</c:v>
                </c:pt>
                <c:pt idx="102">
                  <c:v>0.53488372093023262</c:v>
                </c:pt>
                <c:pt idx="103">
                  <c:v>0.54545454545454541</c:v>
                </c:pt>
                <c:pt idx="104">
                  <c:v>0.55555555555555558</c:v>
                </c:pt>
                <c:pt idx="105">
                  <c:v>0.54347826086956519</c:v>
                </c:pt>
                <c:pt idx="106">
                  <c:v>0.54347826086956519</c:v>
                </c:pt>
                <c:pt idx="107">
                  <c:v>0.54347826086956519</c:v>
                </c:pt>
                <c:pt idx="108">
                  <c:v>0.54347826086956519</c:v>
                </c:pt>
                <c:pt idx="109">
                  <c:v>0.55319148936170215</c:v>
                </c:pt>
                <c:pt idx="110">
                  <c:v>0.55319148936170215</c:v>
                </c:pt>
                <c:pt idx="111">
                  <c:v>0.54166666666666674</c:v>
                </c:pt>
                <c:pt idx="112">
                  <c:v>0.55102040816326525</c:v>
                </c:pt>
                <c:pt idx="113">
                  <c:v>0.54</c:v>
                </c:pt>
                <c:pt idx="114">
                  <c:v>0.5490196078431373</c:v>
                </c:pt>
                <c:pt idx="115">
                  <c:v>0.55769230769230771</c:v>
                </c:pt>
                <c:pt idx="116">
                  <c:v>0.55769230769230771</c:v>
                </c:pt>
                <c:pt idx="117">
                  <c:v>0.55769230769230771</c:v>
                </c:pt>
                <c:pt idx="118">
                  <c:v>0.54716981132075471</c:v>
                </c:pt>
                <c:pt idx="119">
                  <c:v>0.55555555555555558</c:v>
                </c:pt>
                <c:pt idx="120">
                  <c:v>0.54545454545454541</c:v>
                </c:pt>
                <c:pt idx="121">
                  <c:v>0.54545454545454541</c:v>
                </c:pt>
                <c:pt idx="122">
                  <c:v>0.54545454545454541</c:v>
                </c:pt>
                <c:pt idx="123">
                  <c:v>0.54545454545454541</c:v>
                </c:pt>
                <c:pt idx="124">
                  <c:v>0.5535714285714286</c:v>
                </c:pt>
              </c:numCache>
            </c:numRef>
          </c:yVal>
          <c:smooth val="0"/>
          <c:extLst xmlns:c16r2="http://schemas.microsoft.com/office/drawing/2015/06/chart">
            <c:ext xmlns:c16="http://schemas.microsoft.com/office/drawing/2014/chart" uri="{C3380CC4-5D6E-409C-BE32-E72D297353CC}">
              <c16:uniqueId val="{00000009-1DC4-4CE0-93B5-CE528F854538}"/>
            </c:ext>
          </c:extLst>
        </c:ser>
        <c:ser>
          <c:idx val="4"/>
          <c:order val="5"/>
          <c:tx>
            <c:v>Rove</c:v>
          </c:tx>
          <c:spPr>
            <a:ln w="25400" cap="rnd">
              <a:solidFill>
                <a:schemeClr val="accent3"/>
              </a:solidFill>
              <a:round/>
            </a:ln>
            <a:effectLst/>
          </c:spPr>
          <c:marker>
            <c:symbol val="none"/>
          </c:marker>
          <c:trendline>
            <c:spPr>
              <a:ln w="12700" cap="rnd">
                <a:solidFill>
                  <a:schemeClr val="accent3"/>
                </a:solidFill>
                <a:prstDash val="sysDot"/>
              </a:ln>
              <a:effectLst/>
            </c:spPr>
            <c:trendlineType val="poly"/>
            <c:order val="6"/>
            <c:dispRSqr val="1"/>
            <c:dispEq val="0"/>
            <c:trendlineLbl>
              <c:layout>
                <c:manualLayout>
                  <c:x val="-0.63598410885064105"/>
                  <c:y val="-0.35558028130343572"/>
                </c:manualLayout>
              </c:layout>
              <c:numFmt formatCode="General" sourceLinked="0"/>
              <c:spPr>
                <a:noFill/>
                <a:ln w="15875">
                  <a:solidFill>
                    <a:schemeClr val="accent3"/>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'[Historical Data.xlsx]RunRate'!$A$68:$A$144</c:f>
              <c:numCache>
                <c:formatCode>m/d/yy\ h:mm;@</c:formatCode>
                <c:ptCount val="77"/>
                <c:pt idx="0">
                  <c:v>25253.283506944445</c:v>
                </c:pt>
                <c:pt idx="1">
                  <c:v>25255</c:v>
                </c:pt>
                <c:pt idx="2">
                  <c:v>25341.700694444444</c:v>
                </c:pt>
                <c:pt idx="3">
                  <c:v>25368.167210648149</c:v>
                </c:pt>
                <c:pt idx="4">
                  <c:v>25387.971203703702</c:v>
                </c:pt>
                <c:pt idx="5">
                  <c:v>25397.121319444443</c:v>
                </c:pt>
                <c:pt idx="6">
                  <c:v>25400.56388888889</c:v>
                </c:pt>
                <c:pt idx="7">
                  <c:v>25422.991736111111</c:v>
                </c:pt>
                <c:pt idx="8">
                  <c:v>25469.588194444445</c:v>
                </c:pt>
                <c:pt idx="9">
                  <c:v>25498.589583333334</c:v>
                </c:pt>
                <c:pt idx="10">
                  <c:v>25521.681944444445</c:v>
                </c:pt>
                <c:pt idx="11">
                  <c:v>25605.177847222221</c:v>
                </c:pt>
                <c:pt idx="12">
                  <c:v>25669.800694444446</c:v>
                </c:pt>
                <c:pt idx="13">
                  <c:v>25823.559629629628</c:v>
                </c:pt>
                <c:pt idx="14">
                  <c:v>25861.830312499998</c:v>
                </c:pt>
                <c:pt idx="15">
                  <c:v>25882.613900462962</c:v>
                </c:pt>
                <c:pt idx="16">
                  <c:v>25964.877106481483</c:v>
                </c:pt>
                <c:pt idx="17">
                  <c:v>26140.56527777778</c:v>
                </c:pt>
                <c:pt idx="18">
                  <c:v>26178.569907407407</c:v>
                </c:pt>
                <c:pt idx="19">
                  <c:v>26204.416921296295</c:v>
                </c:pt>
                <c:pt idx="20">
                  <c:v>26343.144421296296</c:v>
                </c:pt>
                <c:pt idx="21">
                  <c:v>26405.745833333334</c:v>
                </c:pt>
                <c:pt idx="22">
                  <c:v>26626</c:v>
                </c:pt>
                <c:pt idx="23">
                  <c:v>26640.231250000001</c:v>
                </c:pt>
                <c:pt idx="24">
                  <c:v>26672.288634259261</c:v>
                </c:pt>
                <c:pt idx="25">
                  <c:v>26825.59236111111</c:v>
                </c:pt>
                <c:pt idx="26">
                  <c:v>26971.239583333332</c:v>
                </c:pt>
                <c:pt idx="27">
                  <c:v>27178.372812500002</c:v>
                </c:pt>
                <c:pt idx="28">
                  <c:v>27330.604537037038</c:v>
                </c:pt>
                <c:pt idx="29">
                  <c:v>27683.170092592594</c:v>
                </c:pt>
                <c:pt idx="30">
                  <c:v>27981.627916666668</c:v>
                </c:pt>
                <c:pt idx="31">
                  <c:v>28714.633333333335</c:v>
                </c:pt>
                <c:pt idx="32">
                  <c:v>32897.490277777775</c:v>
                </c:pt>
                <c:pt idx="33">
                  <c:v>33809.601388888892</c:v>
                </c:pt>
                <c:pt idx="34">
                  <c:v>34359.69027777778</c:v>
                </c:pt>
                <c:pt idx="35">
                  <c:v>34639.396527777775</c:v>
                </c:pt>
                <c:pt idx="36">
                  <c:v>35788.97152777778</c:v>
                </c:pt>
                <c:pt idx="37">
                  <c:v>35802.10328703704</c:v>
                </c:pt>
                <c:pt idx="38">
                  <c:v>35979.758333333331</c:v>
                </c:pt>
                <c:pt idx="39">
                  <c:v>37072.824143518519</c:v>
                </c:pt>
                <c:pt idx="40">
                  <c:v>37891.968587962961</c:v>
                </c:pt>
                <c:pt idx="41">
                  <c:v>39016.036111111112</c:v>
                </c:pt>
                <c:pt idx="42">
                  <c:v>39130.959027777775</c:v>
                </c:pt>
                <c:pt idx="43">
                  <c:v>39339.063206018516</c:v>
                </c:pt>
                <c:pt idx="44">
                  <c:v>39379.420192152778</c:v>
                </c:pt>
                <c:pt idx="45">
                  <c:v>39743.036111111112</c:v>
                </c:pt>
                <c:pt idx="46">
                  <c:v>39982.897222222222</c:v>
                </c:pt>
                <c:pt idx="47">
                  <c:v>40452.457638888889</c:v>
                </c:pt>
                <c:pt idx="48">
                  <c:v>40796.54783304398</c:v>
                </c:pt>
                <c:pt idx="49">
                  <c:v>41524.143750000003</c:v>
                </c:pt>
                <c:pt idx="50">
                  <c:v>41609.729166666664</c:v>
                </c:pt>
                <c:pt idx="51">
                  <c:v>41935.75</c:v>
                </c:pt>
                <c:pt idx="52">
                  <c:v>43208</c:v>
                </c:pt>
                <c:pt idx="53">
                  <c:v>43241</c:v>
                </c:pt>
                <c:pt idx="54">
                  <c:v>43441</c:v>
                </c:pt>
                <c:pt idx="55">
                  <c:v>43518.072916666664</c:v>
                </c:pt>
                <c:pt idx="56">
                  <c:v>43668.384166666663</c:v>
                </c:pt>
                <c:pt idx="57">
                  <c:v>44158.854305555556</c:v>
                </c:pt>
                <c:pt idx="58">
                  <c:v>44740</c:v>
                </c:pt>
                <c:pt idx="59">
                  <c:v>44777.964444444442</c:v>
                </c:pt>
                <c:pt idx="60">
                  <c:v>44881</c:v>
                </c:pt>
                <c:pt idx="61">
                  <c:v>44906.318055555559</c:v>
                </c:pt>
                <c:pt idx="62">
                  <c:v>45030.510138888887</c:v>
                </c:pt>
                <c:pt idx="63">
                  <c:v>45121.378668981481</c:v>
                </c:pt>
                <c:pt idx="64">
                  <c:v>45148</c:v>
                </c:pt>
                <c:pt idx="65">
                  <c:v>45175.987627314818</c:v>
                </c:pt>
                <c:pt idx="66">
                  <c:v>45299.304606481484</c:v>
                </c:pt>
                <c:pt idx="67">
                  <c:v>45336</c:v>
                </c:pt>
                <c:pt idx="68">
                  <c:v>45364</c:v>
                </c:pt>
                <c:pt idx="69">
                  <c:v>45371.021851851852</c:v>
                </c:pt>
                <c:pt idx="70">
                  <c:v>45415</c:v>
                </c:pt>
                <c:pt idx="71">
                  <c:v>45672.258090277777</c:v>
                </c:pt>
                <c:pt idx="72">
                  <c:v>45672.258090277777</c:v>
                </c:pt>
                <c:pt idx="73">
                  <c:v>45715</c:v>
                </c:pt>
                <c:pt idx="74">
                  <c:v>45715</c:v>
                </c:pt>
                <c:pt idx="75">
                  <c:v>45715.011458333334</c:v>
                </c:pt>
                <c:pt idx="76">
                  <c:v>45715.011458333334</c:v>
                </c:pt>
              </c:numCache>
            </c:numRef>
          </c:xVal>
          <c:yVal>
            <c:numRef>
              <c:f>'[Historical Data.xlsx]RunRate'!$AV$68:$AV$144</c:f>
              <c:numCache>
                <c:formatCode>General</c:formatCode>
                <c:ptCount val="77"/>
                <c:pt idx="0">
                  <c:v>1</c:v>
                </c:pt>
                <c:pt idx="1">
                  <c:v>1</c:v>
                </c:pt>
                <c:pt idx="2">
                  <c:v>1</c:v>
                </c:pt>
                <c:pt idx="3">
                  <c:v>1</c:v>
                </c:pt>
                <c:pt idx="4">
                  <c:v>1</c:v>
                </c:pt>
                <c:pt idx="5">
                  <c:v>1</c:v>
                </c:pt>
                <c:pt idx="6">
                  <c:v>0.75</c:v>
                </c:pt>
                <c:pt idx="7">
                  <c:v>0.75</c:v>
                </c:pt>
                <c:pt idx="8">
                  <c:v>0.8</c:v>
                </c:pt>
                <c:pt idx="9">
                  <c:v>0.83333333333333337</c:v>
                </c:pt>
                <c:pt idx="10">
                  <c:v>0.7142857142857143</c:v>
                </c:pt>
                <c:pt idx="11">
                  <c:v>0.75</c:v>
                </c:pt>
                <c:pt idx="12">
                  <c:v>0.77777777777777779</c:v>
                </c:pt>
                <c:pt idx="13">
                  <c:v>0.7</c:v>
                </c:pt>
                <c:pt idx="14">
                  <c:v>0.7</c:v>
                </c:pt>
                <c:pt idx="15">
                  <c:v>0.63636363636363635</c:v>
                </c:pt>
                <c:pt idx="16">
                  <c:v>0.58333333333333326</c:v>
                </c:pt>
                <c:pt idx="17">
                  <c:v>0.53846153846153844</c:v>
                </c:pt>
                <c:pt idx="18">
                  <c:v>0.5714285714285714</c:v>
                </c:pt>
                <c:pt idx="19">
                  <c:v>0.5714285714285714</c:v>
                </c:pt>
                <c:pt idx="20">
                  <c:v>0.53333333333333333</c:v>
                </c:pt>
                <c:pt idx="21">
                  <c:v>0.5</c:v>
                </c:pt>
                <c:pt idx="22">
                  <c:v>0.5</c:v>
                </c:pt>
                <c:pt idx="23">
                  <c:v>0.47058823529411764</c:v>
                </c:pt>
                <c:pt idx="24">
                  <c:v>0.5</c:v>
                </c:pt>
                <c:pt idx="25">
                  <c:v>0.5</c:v>
                </c:pt>
                <c:pt idx="26">
                  <c:v>0.5</c:v>
                </c:pt>
                <c:pt idx="27">
                  <c:v>0.5</c:v>
                </c:pt>
                <c:pt idx="28">
                  <c:v>0.5</c:v>
                </c:pt>
                <c:pt idx="29">
                  <c:v>0.52631578947368429</c:v>
                </c:pt>
                <c:pt idx="30">
                  <c:v>0.5</c:v>
                </c:pt>
                <c:pt idx="31">
                  <c:v>0.5</c:v>
                </c:pt>
                <c:pt idx="32">
                  <c:v>0.5</c:v>
                </c:pt>
                <c:pt idx="33">
                  <c:v>0.5</c:v>
                </c:pt>
                <c:pt idx="34">
                  <c:v>0.5</c:v>
                </c:pt>
                <c:pt idx="35">
                  <c:v>0.5</c:v>
                </c:pt>
                <c:pt idx="36">
                  <c:v>0.5</c:v>
                </c:pt>
                <c:pt idx="37">
                  <c:v>0.5</c:v>
                </c:pt>
                <c:pt idx="38">
                  <c:v>0.5</c:v>
                </c:pt>
                <c:pt idx="39">
                  <c:v>0.5</c:v>
                </c:pt>
                <c:pt idx="40">
                  <c:v>0.5</c:v>
                </c:pt>
                <c:pt idx="41">
                  <c:v>0.5</c:v>
                </c:pt>
                <c:pt idx="42">
                  <c:v>0.5</c:v>
                </c:pt>
                <c:pt idx="43">
                  <c:v>0.5</c:v>
                </c:pt>
                <c:pt idx="44">
                  <c:v>0.5</c:v>
                </c:pt>
                <c:pt idx="45">
                  <c:v>0.5</c:v>
                </c:pt>
                <c:pt idx="46">
                  <c:v>0.5</c:v>
                </c:pt>
                <c:pt idx="47">
                  <c:v>0.5</c:v>
                </c:pt>
                <c:pt idx="48">
                  <c:v>0.5</c:v>
                </c:pt>
                <c:pt idx="49">
                  <c:v>0.5</c:v>
                </c:pt>
                <c:pt idx="50">
                  <c:v>0.52380952380952384</c:v>
                </c:pt>
                <c:pt idx="51">
                  <c:v>0.52380952380952384</c:v>
                </c:pt>
                <c:pt idx="52">
                  <c:v>0.52380952380952384</c:v>
                </c:pt>
                <c:pt idx="53">
                  <c:v>0.52380952380952384</c:v>
                </c:pt>
                <c:pt idx="54">
                  <c:v>0.5</c:v>
                </c:pt>
                <c:pt idx="55">
                  <c:v>0.5</c:v>
                </c:pt>
                <c:pt idx="56">
                  <c:v>0.52173913043478259</c:v>
                </c:pt>
                <c:pt idx="57">
                  <c:v>0.5</c:v>
                </c:pt>
                <c:pt idx="58">
                  <c:v>0.5</c:v>
                </c:pt>
                <c:pt idx="59">
                  <c:v>0.5</c:v>
                </c:pt>
                <c:pt idx="60">
                  <c:v>0.5</c:v>
                </c:pt>
                <c:pt idx="61">
                  <c:v>0.52</c:v>
                </c:pt>
                <c:pt idx="62">
                  <c:v>0.52</c:v>
                </c:pt>
                <c:pt idx="63">
                  <c:v>0.5</c:v>
                </c:pt>
                <c:pt idx="64">
                  <c:v>0.5</c:v>
                </c:pt>
                <c:pt idx="65">
                  <c:v>0.5</c:v>
                </c:pt>
                <c:pt idx="66">
                  <c:v>0.5185185185185186</c:v>
                </c:pt>
                <c:pt idx="67">
                  <c:v>0.5185185185185186</c:v>
                </c:pt>
                <c:pt idx="68">
                  <c:v>0.5185185185185186</c:v>
                </c:pt>
                <c:pt idx="69">
                  <c:v>0.5185185185185186</c:v>
                </c:pt>
                <c:pt idx="70">
                  <c:v>0.5</c:v>
                </c:pt>
                <c:pt idx="71">
                  <c:v>0.5</c:v>
                </c:pt>
                <c:pt idx="72">
                  <c:v>0.5</c:v>
                </c:pt>
                <c:pt idx="73">
                  <c:v>0.5</c:v>
                </c:pt>
                <c:pt idx="74">
                  <c:v>0.5</c:v>
                </c:pt>
                <c:pt idx="75">
                  <c:v>0.5</c:v>
                </c:pt>
                <c:pt idx="76">
                  <c:v>0.51724137931034475</c:v>
                </c:pt>
              </c:numCache>
            </c:numRef>
          </c:yVal>
          <c:smooth val="0"/>
          <c:extLst xmlns:c16r2="http://schemas.microsoft.com/office/drawing/2015/06/chart">
            <c:ext xmlns:c16="http://schemas.microsoft.com/office/drawing/2014/chart" uri="{C3380CC4-5D6E-409C-BE32-E72D297353CC}">
              <c16:uniqueId val="{0000000B-1DC4-4CE0-93B5-CE528F854538}"/>
            </c:ext>
          </c:extLst>
        </c:ser>
        <c:ser>
          <c:idx val="5"/>
          <c:order val="6"/>
          <c:tx>
            <c:v>Return</c:v>
          </c:tx>
          <c:spPr>
            <a:ln w="25400" cap="rnd">
              <a:solidFill>
                <a:schemeClr val="accent5"/>
              </a:solidFill>
              <a:round/>
            </a:ln>
            <a:effectLst/>
          </c:spPr>
          <c:marker>
            <c:symbol val="none"/>
          </c:marker>
          <c:trendline>
            <c:spPr>
              <a:ln w="12700" cap="rnd">
                <a:solidFill>
                  <a:schemeClr val="accent5"/>
                </a:solidFill>
                <a:prstDash val="sysDot"/>
              </a:ln>
              <a:effectLst/>
            </c:spPr>
            <c:trendlineType val="poly"/>
            <c:order val="6"/>
            <c:dispRSqr val="1"/>
            <c:dispEq val="0"/>
            <c:trendlineLbl>
              <c:layout>
                <c:manualLayout>
                  <c:x val="-0.41388446401355639"/>
                  <c:y val="-0.40526363555645545"/>
                </c:manualLayout>
              </c:layout>
              <c:numFmt formatCode="General" sourceLinked="0"/>
              <c:spPr>
                <a:solidFill>
                  <a:schemeClr val="bg1"/>
                </a:solidFill>
                <a:ln w="15875">
                  <a:solidFill>
                    <a:schemeClr val="accent5"/>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'[Historical Data.xlsx]RunRate'!$A$64:$A$144</c:f>
              <c:numCache>
                <c:formatCode>m/d/yy\ h:mm;@</c:formatCode>
                <c:ptCount val="81"/>
                <c:pt idx="0">
                  <c:v>25095.904293981483</c:v>
                </c:pt>
                <c:pt idx="1">
                  <c:v>25152.799664351853</c:v>
                </c:pt>
                <c:pt idx="2">
                  <c:v>25193.535416666666</c:v>
                </c:pt>
                <c:pt idx="3">
                  <c:v>25223</c:v>
                </c:pt>
                <c:pt idx="4">
                  <c:v>25253.283506944445</c:v>
                </c:pt>
                <c:pt idx="5">
                  <c:v>25255</c:v>
                </c:pt>
                <c:pt idx="6">
                  <c:v>25341.700694444444</c:v>
                </c:pt>
                <c:pt idx="7">
                  <c:v>25368.167210648149</c:v>
                </c:pt>
                <c:pt idx="8">
                  <c:v>25387.971203703702</c:v>
                </c:pt>
                <c:pt idx="9">
                  <c:v>25397.121319444443</c:v>
                </c:pt>
                <c:pt idx="10">
                  <c:v>25400.56388888889</c:v>
                </c:pt>
                <c:pt idx="11">
                  <c:v>25422.991736111111</c:v>
                </c:pt>
                <c:pt idx="12">
                  <c:v>25469.588194444445</c:v>
                </c:pt>
                <c:pt idx="13">
                  <c:v>25498.589583333334</c:v>
                </c:pt>
                <c:pt idx="14">
                  <c:v>25521.681944444445</c:v>
                </c:pt>
                <c:pt idx="15">
                  <c:v>25605.177847222221</c:v>
                </c:pt>
                <c:pt idx="16">
                  <c:v>25669.800694444446</c:v>
                </c:pt>
                <c:pt idx="17">
                  <c:v>25823.559629629628</c:v>
                </c:pt>
                <c:pt idx="18">
                  <c:v>25861.830312499998</c:v>
                </c:pt>
                <c:pt idx="19">
                  <c:v>25882.613900462962</c:v>
                </c:pt>
                <c:pt idx="20">
                  <c:v>25964.877106481483</c:v>
                </c:pt>
                <c:pt idx="21">
                  <c:v>26140.56527777778</c:v>
                </c:pt>
                <c:pt idx="22">
                  <c:v>26178.569907407407</c:v>
                </c:pt>
                <c:pt idx="23">
                  <c:v>26204.416921296295</c:v>
                </c:pt>
                <c:pt idx="24">
                  <c:v>26343.144421296296</c:v>
                </c:pt>
                <c:pt idx="25">
                  <c:v>26405.745833333334</c:v>
                </c:pt>
                <c:pt idx="26">
                  <c:v>26626</c:v>
                </c:pt>
                <c:pt idx="27">
                  <c:v>26640.231250000001</c:v>
                </c:pt>
                <c:pt idx="28">
                  <c:v>26672.288634259261</c:v>
                </c:pt>
                <c:pt idx="29">
                  <c:v>26825.59236111111</c:v>
                </c:pt>
                <c:pt idx="30">
                  <c:v>26971.239583333332</c:v>
                </c:pt>
                <c:pt idx="31">
                  <c:v>27178.372812500002</c:v>
                </c:pt>
                <c:pt idx="32">
                  <c:v>27330.604537037038</c:v>
                </c:pt>
                <c:pt idx="33">
                  <c:v>27683.170092592594</c:v>
                </c:pt>
                <c:pt idx="34">
                  <c:v>27981.627916666668</c:v>
                </c:pt>
                <c:pt idx="35">
                  <c:v>28714.633333333335</c:v>
                </c:pt>
                <c:pt idx="36">
                  <c:v>32897.490277777775</c:v>
                </c:pt>
                <c:pt idx="37">
                  <c:v>33809.601388888892</c:v>
                </c:pt>
                <c:pt idx="38">
                  <c:v>34359.69027777778</c:v>
                </c:pt>
                <c:pt idx="39">
                  <c:v>34639.396527777775</c:v>
                </c:pt>
                <c:pt idx="40">
                  <c:v>35788.97152777778</c:v>
                </c:pt>
                <c:pt idx="41">
                  <c:v>35802.10328703704</c:v>
                </c:pt>
                <c:pt idx="42">
                  <c:v>35979.758333333331</c:v>
                </c:pt>
                <c:pt idx="43">
                  <c:v>37072.824143518519</c:v>
                </c:pt>
                <c:pt idx="44">
                  <c:v>37891.968587962961</c:v>
                </c:pt>
                <c:pt idx="45">
                  <c:v>39016.036111111112</c:v>
                </c:pt>
                <c:pt idx="46">
                  <c:v>39130.959027777775</c:v>
                </c:pt>
                <c:pt idx="47">
                  <c:v>39339.063206018516</c:v>
                </c:pt>
                <c:pt idx="48">
                  <c:v>39379.420192152778</c:v>
                </c:pt>
                <c:pt idx="49">
                  <c:v>39743.036111111112</c:v>
                </c:pt>
                <c:pt idx="50">
                  <c:v>39982.897222222222</c:v>
                </c:pt>
                <c:pt idx="51">
                  <c:v>40452.457638888889</c:v>
                </c:pt>
                <c:pt idx="52">
                  <c:v>40796.54783304398</c:v>
                </c:pt>
                <c:pt idx="53">
                  <c:v>41524.143750000003</c:v>
                </c:pt>
                <c:pt idx="54">
                  <c:v>41609.729166666664</c:v>
                </c:pt>
                <c:pt idx="55">
                  <c:v>41935.75</c:v>
                </c:pt>
                <c:pt idx="56">
                  <c:v>43208</c:v>
                </c:pt>
                <c:pt idx="57">
                  <c:v>43241</c:v>
                </c:pt>
                <c:pt idx="58">
                  <c:v>43441</c:v>
                </c:pt>
                <c:pt idx="59">
                  <c:v>43518.072916666664</c:v>
                </c:pt>
                <c:pt idx="60">
                  <c:v>43668.384166666663</c:v>
                </c:pt>
                <c:pt idx="61">
                  <c:v>44158.854305555556</c:v>
                </c:pt>
                <c:pt idx="62">
                  <c:v>44740</c:v>
                </c:pt>
                <c:pt idx="63">
                  <c:v>44777.964444444442</c:v>
                </c:pt>
                <c:pt idx="64">
                  <c:v>44881</c:v>
                </c:pt>
                <c:pt idx="65">
                  <c:v>44906.318055555559</c:v>
                </c:pt>
                <c:pt idx="66">
                  <c:v>45030.510138888887</c:v>
                </c:pt>
                <c:pt idx="67">
                  <c:v>45121.378668981481</c:v>
                </c:pt>
                <c:pt idx="68">
                  <c:v>45148</c:v>
                </c:pt>
                <c:pt idx="69">
                  <c:v>45175.987627314818</c:v>
                </c:pt>
                <c:pt idx="70">
                  <c:v>45299.304606481484</c:v>
                </c:pt>
                <c:pt idx="71">
                  <c:v>45336</c:v>
                </c:pt>
                <c:pt idx="72">
                  <c:v>45364</c:v>
                </c:pt>
                <c:pt idx="73">
                  <c:v>45371.021851851852</c:v>
                </c:pt>
                <c:pt idx="74">
                  <c:v>45415</c:v>
                </c:pt>
                <c:pt idx="75">
                  <c:v>45672.258090277777</c:v>
                </c:pt>
                <c:pt idx="76">
                  <c:v>45672.258090277777</c:v>
                </c:pt>
                <c:pt idx="77">
                  <c:v>45715</c:v>
                </c:pt>
                <c:pt idx="78">
                  <c:v>45715</c:v>
                </c:pt>
                <c:pt idx="79">
                  <c:v>45715.011458333334</c:v>
                </c:pt>
                <c:pt idx="80">
                  <c:v>45715.011458333334</c:v>
                </c:pt>
              </c:numCache>
            </c:numRef>
          </c:xVal>
          <c:yVal>
            <c:numRef>
              <c:f>'[Historical Data.xlsx]RunRate'!$BC$64:$BC$144</c:f>
              <c:numCache>
                <c:formatCode>General</c:formatCode>
                <c:ptCount val="81"/>
                <c:pt idx="0">
                  <c:v>0</c:v>
                </c:pt>
                <c:pt idx="1">
                  <c:v>0.5</c:v>
                </c:pt>
                <c:pt idx="2">
                  <c:v>0.5</c:v>
                </c:pt>
                <c:pt idx="3">
                  <c:v>0.5</c:v>
                </c:pt>
                <c:pt idx="4">
                  <c:v>0.5</c:v>
                </c:pt>
                <c:pt idx="5">
                  <c:v>0.5</c:v>
                </c:pt>
                <c:pt idx="6">
                  <c:v>0.5</c:v>
                </c:pt>
                <c:pt idx="7">
                  <c:v>0.66666666666666674</c:v>
                </c:pt>
                <c:pt idx="8">
                  <c:v>0.66666666666666674</c:v>
                </c:pt>
                <c:pt idx="9">
                  <c:v>0.75</c:v>
                </c:pt>
                <c:pt idx="10">
                  <c:v>0.6</c:v>
                </c:pt>
                <c:pt idx="11">
                  <c:v>0.6</c:v>
                </c:pt>
                <c:pt idx="12">
                  <c:v>0.66666666666666674</c:v>
                </c:pt>
                <c:pt idx="13">
                  <c:v>0.7142857142857143</c:v>
                </c:pt>
                <c:pt idx="14">
                  <c:v>0.625</c:v>
                </c:pt>
                <c:pt idx="15">
                  <c:v>0.66666666666666674</c:v>
                </c:pt>
                <c:pt idx="16">
                  <c:v>0.7</c:v>
                </c:pt>
                <c:pt idx="17">
                  <c:v>0.63636363636363635</c:v>
                </c:pt>
                <c:pt idx="18">
                  <c:v>0.63636363636363635</c:v>
                </c:pt>
                <c:pt idx="19">
                  <c:v>0.63636363636363635</c:v>
                </c:pt>
                <c:pt idx="20">
                  <c:v>0.58333333333333326</c:v>
                </c:pt>
                <c:pt idx="21">
                  <c:v>0.53846153846153844</c:v>
                </c:pt>
                <c:pt idx="22">
                  <c:v>0.5714285714285714</c:v>
                </c:pt>
                <c:pt idx="23">
                  <c:v>0.5714285714285714</c:v>
                </c:pt>
                <c:pt idx="24">
                  <c:v>0.53333333333333333</c:v>
                </c:pt>
                <c:pt idx="25">
                  <c:v>0.5</c:v>
                </c:pt>
                <c:pt idx="26">
                  <c:v>0.5</c:v>
                </c:pt>
                <c:pt idx="27">
                  <c:v>0.47058823529411764</c:v>
                </c:pt>
                <c:pt idx="28">
                  <c:v>0.47058823529411764</c:v>
                </c:pt>
                <c:pt idx="29">
                  <c:v>0.47058823529411764</c:v>
                </c:pt>
                <c:pt idx="30">
                  <c:v>0.47058823529411764</c:v>
                </c:pt>
                <c:pt idx="31">
                  <c:v>0.47058823529411764</c:v>
                </c:pt>
                <c:pt idx="32">
                  <c:v>0.5</c:v>
                </c:pt>
                <c:pt idx="33">
                  <c:v>0.52631578947368429</c:v>
                </c:pt>
                <c:pt idx="34">
                  <c:v>0.5</c:v>
                </c:pt>
                <c:pt idx="35">
                  <c:v>0.5</c:v>
                </c:pt>
                <c:pt idx="36">
                  <c:v>0.5</c:v>
                </c:pt>
                <c:pt idx="37">
                  <c:v>0.5</c:v>
                </c:pt>
                <c:pt idx="38">
                  <c:v>0.5</c:v>
                </c:pt>
                <c:pt idx="39">
                  <c:v>0.5</c:v>
                </c:pt>
                <c:pt idx="40">
                  <c:v>0.5</c:v>
                </c:pt>
                <c:pt idx="41">
                  <c:v>0.5</c:v>
                </c:pt>
                <c:pt idx="42">
                  <c:v>0.5</c:v>
                </c:pt>
                <c:pt idx="43">
                  <c:v>0.5</c:v>
                </c:pt>
                <c:pt idx="44">
                  <c:v>0.5</c:v>
                </c:pt>
                <c:pt idx="45">
                  <c:v>0.5</c:v>
                </c:pt>
                <c:pt idx="46">
                  <c:v>0.5</c:v>
                </c:pt>
                <c:pt idx="47">
                  <c:v>0.5</c:v>
                </c:pt>
                <c:pt idx="48">
                  <c:v>0.5</c:v>
                </c:pt>
                <c:pt idx="49">
                  <c:v>0.5</c:v>
                </c:pt>
                <c:pt idx="50">
                  <c:v>0.5</c:v>
                </c:pt>
                <c:pt idx="51">
                  <c:v>0.5</c:v>
                </c:pt>
                <c:pt idx="52">
                  <c:v>0.5</c:v>
                </c:pt>
                <c:pt idx="53">
                  <c:v>0.5</c:v>
                </c:pt>
                <c:pt idx="54">
                  <c:v>0.5</c:v>
                </c:pt>
                <c:pt idx="55">
                  <c:v>0.5</c:v>
                </c:pt>
                <c:pt idx="56">
                  <c:v>0.5</c:v>
                </c:pt>
                <c:pt idx="57">
                  <c:v>0.5</c:v>
                </c:pt>
                <c:pt idx="58">
                  <c:v>0.5</c:v>
                </c:pt>
                <c:pt idx="59">
                  <c:v>0.5</c:v>
                </c:pt>
                <c:pt idx="60">
                  <c:v>0.5</c:v>
                </c:pt>
                <c:pt idx="61">
                  <c:v>0.47619047619047616</c:v>
                </c:pt>
                <c:pt idx="62">
                  <c:v>0.47619047619047616</c:v>
                </c:pt>
                <c:pt idx="63">
                  <c:v>0.47619047619047616</c:v>
                </c:pt>
                <c:pt idx="64">
                  <c:v>0.47619047619047616</c:v>
                </c:pt>
                <c:pt idx="65">
                  <c:v>0.47619047619047616</c:v>
                </c:pt>
                <c:pt idx="66">
                  <c:v>0.47619047619047616</c:v>
                </c:pt>
                <c:pt idx="67">
                  <c:v>0.47619047619047616</c:v>
                </c:pt>
                <c:pt idx="68">
                  <c:v>0.47619047619047616</c:v>
                </c:pt>
                <c:pt idx="69">
                  <c:v>0.47619047619047616</c:v>
                </c:pt>
                <c:pt idx="70">
                  <c:v>0.47619047619047616</c:v>
                </c:pt>
                <c:pt idx="71">
                  <c:v>0.47619047619047616</c:v>
                </c:pt>
                <c:pt idx="72">
                  <c:v>0.47619047619047616</c:v>
                </c:pt>
                <c:pt idx="73">
                  <c:v>0.47619047619047616</c:v>
                </c:pt>
                <c:pt idx="74">
                  <c:v>0.45454545454545459</c:v>
                </c:pt>
                <c:pt idx="75">
                  <c:v>0.45454545454545459</c:v>
                </c:pt>
                <c:pt idx="76">
                  <c:v>0.45454545454545459</c:v>
                </c:pt>
                <c:pt idx="77">
                  <c:v>0.45454545454545459</c:v>
                </c:pt>
                <c:pt idx="78">
                  <c:v>0.45454545454545459</c:v>
                </c:pt>
                <c:pt idx="79">
                  <c:v>0.45454545454545459</c:v>
                </c:pt>
                <c:pt idx="80">
                  <c:v>0.45454545454545459</c:v>
                </c:pt>
              </c:numCache>
            </c:numRef>
          </c:yVal>
          <c:smooth val="0"/>
          <c:extLst xmlns:c16r2="http://schemas.microsoft.com/office/drawing/2015/06/chart">
            <c:ext xmlns:c16="http://schemas.microsoft.com/office/drawing/2014/chart" uri="{C3380CC4-5D6E-409C-BE32-E72D297353CC}">
              <c16:uniqueId val="{0000000D-1DC4-4CE0-93B5-CE528F854538}"/>
            </c:ext>
          </c:extLst>
        </c:ser>
        <c:ser>
          <c:idx val="7"/>
          <c:order val="7"/>
          <c:tx>
            <c:v>AveragePerc</c:v>
          </c:tx>
          <c:spPr>
            <a:ln w="31750" cap="rnd">
              <a:solidFill>
                <a:schemeClr val="bg1">
                  <a:lumMod val="50000"/>
                </a:schemeClr>
              </a:solidFill>
              <a:round/>
            </a:ln>
            <a:effectLst/>
          </c:spPr>
          <c:marker>
            <c:symbol val="none"/>
          </c:marker>
          <c:trendline>
            <c:spPr>
              <a:ln w="15875" cap="rnd">
                <a:solidFill>
                  <a:schemeClr val="bg1">
                    <a:lumMod val="50000"/>
                  </a:schemeClr>
                </a:solidFill>
                <a:prstDash val="sysDot"/>
              </a:ln>
              <a:effectLst/>
            </c:spPr>
            <c:trendlineType val="poly"/>
            <c:order val="6"/>
            <c:dispRSqr val="1"/>
            <c:dispEq val="0"/>
            <c:trendlineLbl>
              <c:layout>
                <c:manualLayout>
                  <c:x val="-0.19178481917647169"/>
                  <c:y val="-0.46005355570779799"/>
                </c:manualLayout>
              </c:layout>
              <c:numFmt formatCode="General" sourceLinked="0"/>
              <c:spPr>
                <a:noFill/>
                <a:ln w="15875">
                  <a:solidFill>
                    <a:schemeClr val="bg1">
                      <a:lumMod val="50000"/>
                    </a:schemeClr>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'[Historical Data.xlsx]RunRate'!$A$3:$A$144</c:f>
              <c:numCache>
                <c:formatCode>m/d/yy\ h:mm;@</c:formatCode>
                <c:ptCount val="142"/>
                <c:pt idx="0">
                  <c:v>21414.512500000001</c:v>
                </c:pt>
                <c:pt idx="1">
                  <c:v>21451.319710648149</c:v>
                </c:pt>
                <c:pt idx="2">
                  <c:v>21469</c:v>
                </c:pt>
                <c:pt idx="3">
                  <c:v>21469.362499999999</c:v>
                </c:pt>
                <c:pt idx="4">
                  <c:v>21497.312743055554</c:v>
                </c:pt>
                <c:pt idx="5">
                  <c:v>21523</c:v>
                </c:pt>
                <c:pt idx="6">
                  <c:v>21525.239722222221</c:v>
                </c:pt>
                <c:pt idx="7">
                  <c:v>21552.695381944446</c:v>
                </c:pt>
                <c:pt idx="8">
                  <c:v>21612.215925925924</c:v>
                </c:pt>
                <c:pt idx="9">
                  <c:v>21719.338888888888</c:v>
                </c:pt>
                <c:pt idx="10">
                  <c:v>21805.277569444443</c:v>
                </c:pt>
                <c:pt idx="11">
                  <c:v>21827.030324074072</c:v>
                </c:pt>
                <c:pt idx="12">
                  <c:v>21880.30972222222</c:v>
                </c:pt>
                <c:pt idx="13">
                  <c:v>22021.629687500001</c:v>
                </c:pt>
                <c:pt idx="14">
                  <c:v>22022.672002314815</c:v>
                </c:pt>
                <c:pt idx="15">
                  <c:v>22245.634027777778</c:v>
                </c:pt>
                <c:pt idx="16">
                  <c:v>22265.381944444445</c:v>
                </c:pt>
                <c:pt idx="17">
                  <c:v>22672.854166666668</c:v>
                </c:pt>
                <c:pt idx="18">
                  <c:v>22759.868055555555</c:v>
                </c:pt>
                <c:pt idx="19">
                  <c:v>22937.707638888889</c:v>
                </c:pt>
                <c:pt idx="20">
                  <c:v>23015.367361111112</c:v>
                </c:pt>
                <c:pt idx="21">
                  <c:v>23045.395300925928</c:v>
                </c:pt>
                <c:pt idx="22">
                  <c:v>23103.336111111112</c:v>
                </c:pt>
                <c:pt idx="23">
                  <c:v>23406.659131944445</c:v>
                </c:pt>
                <c:pt idx="24">
                  <c:v>23457.344155092593</c:v>
                </c:pt>
                <c:pt idx="25">
                  <c:v>23487.339212962965</c:v>
                </c:pt>
                <c:pt idx="26">
                  <c:v>23586.701469907406</c:v>
                </c:pt>
                <c:pt idx="27">
                  <c:v>23790.711805555555</c:v>
                </c:pt>
                <c:pt idx="28">
                  <c:v>23813.392719907406</c:v>
                </c:pt>
                <c:pt idx="29">
                  <c:v>23822.900717592591</c:v>
                </c:pt>
                <c:pt idx="30">
                  <c:v>23842</c:v>
                </c:pt>
                <c:pt idx="31">
                  <c:v>23871.326122685186</c:v>
                </c:pt>
                <c:pt idx="32">
                  <c:v>23901.320138888888</c:v>
                </c:pt>
                <c:pt idx="33">
                  <c:v>23941.605555555554</c:v>
                </c:pt>
                <c:pt idx="34">
                  <c:v>24019.329861111109</c:v>
                </c:pt>
                <c:pt idx="35">
                  <c:v>24079.448773148149</c:v>
                </c:pt>
                <c:pt idx="36">
                  <c:v>24138.487233796295</c:v>
                </c:pt>
                <c:pt idx="37">
                  <c:v>24167.460983796296</c:v>
                </c:pt>
                <c:pt idx="38">
                  <c:v>24197.449293981481</c:v>
                </c:pt>
                <c:pt idx="39">
                  <c:v>24257.611817129629</c:v>
                </c:pt>
                <c:pt idx="40">
                  <c:v>24289.668344907408</c:v>
                </c:pt>
                <c:pt idx="41">
                  <c:v>24329.813194444443</c:v>
                </c:pt>
                <c:pt idx="42">
                  <c:v>24343.335659722223</c:v>
                </c:pt>
                <c:pt idx="43">
                  <c:v>24370.522222222222</c:v>
                </c:pt>
                <c:pt idx="44">
                  <c:v>24402.362800925926</c:v>
                </c:pt>
                <c:pt idx="45">
                  <c:v>24417.972916666666</c:v>
                </c:pt>
                <c:pt idx="46">
                  <c:v>24462.428564814814</c:v>
                </c:pt>
                <c:pt idx="47">
                  <c:v>24508.053483796295</c:v>
                </c:pt>
                <c:pt idx="48">
                  <c:v>24579.295150462964</c:v>
                </c:pt>
                <c:pt idx="49">
                  <c:v>24596.934027777777</c:v>
                </c:pt>
                <c:pt idx="50">
                  <c:v>24667.495474537038</c:v>
                </c:pt>
                <c:pt idx="51">
                  <c:v>24672.596550925926</c:v>
                </c:pt>
                <c:pt idx="52">
                  <c:v>24685.93888888889</c:v>
                </c:pt>
                <c:pt idx="53">
                  <c:v>24723.331261574072</c:v>
                </c:pt>
                <c:pt idx="54">
                  <c:v>24742.924930555557</c:v>
                </c:pt>
                <c:pt idx="55">
                  <c:v>24783.318761574075</c:v>
                </c:pt>
                <c:pt idx="56">
                  <c:v>24798.797210648147</c:v>
                </c:pt>
                <c:pt idx="57">
                  <c:v>24844.270833333332</c:v>
                </c:pt>
                <c:pt idx="58">
                  <c:v>24875.447152777779</c:v>
                </c:pt>
                <c:pt idx="59">
                  <c:v>24935.423287037036</c:v>
                </c:pt>
                <c:pt idx="60">
                  <c:v>24950</c:v>
                </c:pt>
                <c:pt idx="61">
                  <c:v>25095.904293981483</c:v>
                </c:pt>
                <c:pt idx="62">
                  <c:v>25152.799664351853</c:v>
                </c:pt>
                <c:pt idx="63">
                  <c:v>25193.535416666666</c:v>
                </c:pt>
                <c:pt idx="64">
                  <c:v>25223</c:v>
                </c:pt>
                <c:pt idx="65">
                  <c:v>25253.283506944445</c:v>
                </c:pt>
                <c:pt idx="66">
                  <c:v>25255</c:v>
                </c:pt>
                <c:pt idx="67">
                  <c:v>25341.700694444444</c:v>
                </c:pt>
                <c:pt idx="68">
                  <c:v>25368.167210648149</c:v>
                </c:pt>
                <c:pt idx="69">
                  <c:v>25387.971203703702</c:v>
                </c:pt>
                <c:pt idx="70">
                  <c:v>25397.121319444443</c:v>
                </c:pt>
                <c:pt idx="71">
                  <c:v>25400.56388888889</c:v>
                </c:pt>
                <c:pt idx="72">
                  <c:v>25422.991736111111</c:v>
                </c:pt>
                <c:pt idx="73">
                  <c:v>25469.588194444445</c:v>
                </c:pt>
                <c:pt idx="74">
                  <c:v>25498.589583333334</c:v>
                </c:pt>
                <c:pt idx="75">
                  <c:v>25521.681944444445</c:v>
                </c:pt>
                <c:pt idx="76">
                  <c:v>25605.177847222221</c:v>
                </c:pt>
                <c:pt idx="77">
                  <c:v>25669.800694444446</c:v>
                </c:pt>
                <c:pt idx="78">
                  <c:v>25823.559629629628</c:v>
                </c:pt>
                <c:pt idx="79">
                  <c:v>25861.830312499998</c:v>
                </c:pt>
                <c:pt idx="80">
                  <c:v>25882.613900462962</c:v>
                </c:pt>
                <c:pt idx="81">
                  <c:v>25964.877106481483</c:v>
                </c:pt>
                <c:pt idx="82">
                  <c:v>26140.56527777778</c:v>
                </c:pt>
                <c:pt idx="83">
                  <c:v>26178.569907407407</c:v>
                </c:pt>
                <c:pt idx="84">
                  <c:v>26204.416921296295</c:v>
                </c:pt>
                <c:pt idx="85">
                  <c:v>26343.144421296296</c:v>
                </c:pt>
                <c:pt idx="86">
                  <c:v>26405.745833333334</c:v>
                </c:pt>
                <c:pt idx="87">
                  <c:v>26626</c:v>
                </c:pt>
                <c:pt idx="88">
                  <c:v>26640.231250000001</c:v>
                </c:pt>
                <c:pt idx="89">
                  <c:v>26672.288634259261</c:v>
                </c:pt>
                <c:pt idx="90">
                  <c:v>26825.59236111111</c:v>
                </c:pt>
                <c:pt idx="91">
                  <c:v>26971.239583333332</c:v>
                </c:pt>
                <c:pt idx="92">
                  <c:v>27178.372812500002</c:v>
                </c:pt>
                <c:pt idx="93">
                  <c:v>27330.604537037038</c:v>
                </c:pt>
                <c:pt idx="94">
                  <c:v>27683.170092592594</c:v>
                </c:pt>
                <c:pt idx="95">
                  <c:v>27981.627916666668</c:v>
                </c:pt>
                <c:pt idx="96">
                  <c:v>28714.633333333335</c:v>
                </c:pt>
                <c:pt idx="97">
                  <c:v>32897.490277777775</c:v>
                </c:pt>
                <c:pt idx="98">
                  <c:v>33809.601388888892</c:v>
                </c:pt>
                <c:pt idx="99">
                  <c:v>34359.69027777778</c:v>
                </c:pt>
                <c:pt idx="100">
                  <c:v>34639.396527777775</c:v>
                </c:pt>
                <c:pt idx="101">
                  <c:v>35788.97152777778</c:v>
                </c:pt>
                <c:pt idx="102">
                  <c:v>35802.10328703704</c:v>
                </c:pt>
                <c:pt idx="103">
                  <c:v>35979.758333333331</c:v>
                </c:pt>
                <c:pt idx="104">
                  <c:v>37072.824143518519</c:v>
                </c:pt>
                <c:pt idx="105">
                  <c:v>37891.968587962961</c:v>
                </c:pt>
                <c:pt idx="106">
                  <c:v>39016.036111111112</c:v>
                </c:pt>
                <c:pt idx="107">
                  <c:v>39130.959027777775</c:v>
                </c:pt>
                <c:pt idx="108">
                  <c:v>39339.063206018516</c:v>
                </c:pt>
                <c:pt idx="109">
                  <c:v>39379.420192152778</c:v>
                </c:pt>
                <c:pt idx="110">
                  <c:v>39743.036111111112</c:v>
                </c:pt>
                <c:pt idx="111">
                  <c:v>39982.897222222222</c:v>
                </c:pt>
                <c:pt idx="112">
                  <c:v>40452.457638888889</c:v>
                </c:pt>
                <c:pt idx="113">
                  <c:v>40796.54783304398</c:v>
                </c:pt>
                <c:pt idx="114">
                  <c:v>41524.143750000003</c:v>
                </c:pt>
                <c:pt idx="115">
                  <c:v>41609.729166666664</c:v>
                </c:pt>
                <c:pt idx="116">
                  <c:v>41935.75</c:v>
                </c:pt>
                <c:pt idx="117">
                  <c:v>43208</c:v>
                </c:pt>
                <c:pt idx="118">
                  <c:v>43241</c:v>
                </c:pt>
                <c:pt idx="119">
                  <c:v>43441</c:v>
                </c:pt>
                <c:pt idx="120">
                  <c:v>43518.072916666664</c:v>
                </c:pt>
                <c:pt idx="121">
                  <c:v>43668.384166666663</c:v>
                </c:pt>
                <c:pt idx="122">
                  <c:v>44158.854305555556</c:v>
                </c:pt>
                <c:pt idx="123">
                  <c:v>44740</c:v>
                </c:pt>
                <c:pt idx="124">
                  <c:v>44777.964444444442</c:v>
                </c:pt>
                <c:pt idx="125">
                  <c:v>44881</c:v>
                </c:pt>
                <c:pt idx="126">
                  <c:v>44906.318055555559</c:v>
                </c:pt>
                <c:pt idx="127">
                  <c:v>45030.510138888887</c:v>
                </c:pt>
                <c:pt idx="128">
                  <c:v>45121.378668981481</c:v>
                </c:pt>
                <c:pt idx="129">
                  <c:v>45148</c:v>
                </c:pt>
                <c:pt idx="130">
                  <c:v>45175.987627314818</c:v>
                </c:pt>
                <c:pt idx="131">
                  <c:v>45299.304606481484</c:v>
                </c:pt>
                <c:pt idx="132">
                  <c:v>45336</c:v>
                </c:pt>
                <c:pt idx="133">
                  <c:v>45364</c:v>
                </c:pt>
                <c:pt idx="134">
                  <c:v>45371.021851851852</c:v>
                </c:pt>
                <c:pt idx="135">
                  <c:v>45415</c:v>
                </c:pt>
                <c:pt idx="136">
                  <c:v>45672.258090277777</c:v>
                </c:pt>
                <c:pt idx="137">
                  <c:v>45672.258090277777</c:v>
                </c:pt>
                <c:pt idx="138">
                  <c:v>45715</c:v>
                </c:pt>
                <c:pt idx="139">
                  <c:v>45715</c:v>
                </c:pt>
                <c:pt idx="140">
                  <c:v>45715.011458333334</c:v>
                </c:pt>
                <c:pt idx="141">
                  <c:v>45715.011458333334</c:v>
                </c:pt>
              </c:numCache>
            </c:numRef>
          </c:xVal>
          <c:yVal>
            <c:numRef>
              <c:f>'[Historical Data.xlsx]RunRate'!$M$3:$M$144</c:f>
              <c:numCache>
                <c:formatCode>General</c:formatCode>
                <c:ptCount val="142"/>
                <c:pt idx="0">
                  <c:v>1</c:v>
                </c:pt>
                <c:pt idx="1">
                  <c:v>1</c:v>
                </c:pt>
                <c:pt idx="2">
                  <c:v>1</c:v>
                </c:pt>
                <c:pt idx="3">
                  <c:v>0.875</c:v>
                </c:pt>
                <c:pt idx="4">
                  <c:v>0.9</c:v>
                </c:pt>
                <c:pt idx="5">
                  <c:v>0.91666666666666663</c:v>
                </c:pt>
                <c:pt idx="6">
                  <c:v>0.9285714285714286</c:v>
                </c:pt>
                <c:pt idx="7">
                  <c:v>0.89583333333333337</c:v>
                </c:pt>
                <c:pt idx="8">
                  <c:v>0.90740740740740744</c:v>
                </c:pt>
                <c:pt idx="9">
                  <c:v>0.91666666666666663</c:v>
                </c:pt>
                <c:pt idx="10">
                  <c:v>0.83333333333333337</c:v>
                </c:pt>
                <c:pt idx="11">
                  <c:v>0.76388888888888895</c:v>
                </c:pt>
                <c:pt idx="12">
                  <c:v>0.78205128205128205</c:v>
                </c:pt>
                <c:pt idx="13">
                  <c:v>0.79761904761904767</c:v>
                </c:pt>
                <c:pt idx="14">
                  <c:v>0.81111111111111112</c:v>
                </c:pt>
                <c:pt idx="15">
                  <c:v>0.82291666666666674</c:v>
                </c:pt>
                <c:pt idx="16">
                  <c:v>0.83333333333333337</c:v>
                </c:pt>
                <c:pt idx="17">
                  <c:v>0.82870370370370372</c:v>
                </c:pt>
                <c:pt idx="18">
                  <c:v>0.81140350877192979</c:v>
                </c:pt>
                <c:pt idx="19">
                  <c:v>0.8208333333333333</c:v>
                </c:pt>
                <c:pt idx="20">
                  <c:v>0.82936507936507942</c:v>
                </c:pt>
                <c:pt idx="21">
                  <c:v>0.83712121212121215</c:v>
                </c:pt>
                <c:pt idx="22">
                  <c:v>0.83333333333333337</c:v>
                </c:pt>
                <c:pt idx="23">
                  <c:v>0.8125</c:v>
                </c:pt>
                <c:pt idx="24">
                  <c:v>0.82000000000000006</c:v>
                </c:pt>
                <c:pt idx="25">
                  <c:v>0.82692307692307687</c:v>
                </c:pt>
                <c:pt idx="26">
                  <c:v>0.79629629629629628</c:v>
                </c:pt>
                <c:pt idx="27">
                  <c:v>0.76785714285714279</c:v>
                </c:pt>
                <c:pt idx="28">
                  <c:v>0.75862068965517238</c:v>
                </c:pt>
                <c:pt idx="29">
                  <c:v>0.73333333333333339</c:v>
                </c:pt>
                <c:pt idx="30">
                  <c:v>0.74193548387096775</c:v>
                </c:pt>
                <c:pt idx="31">
                  <c:v>0.7421875</c:v>
                </c:pt>
                <c:pt idx="32">
                  <c:v>0.73484848484848486</c:v>
                </c:pt>
                <c:pt idx="33">
                  <c:v>0.71323529411764708</c:v>
                </c:pt>
                <c:pt idx="34">
                  <c:v>0.7</c:v>
                </c:pt>
                <c:pt idx="35">
                  <c:v>0.6875</c:v>
                </c:pt>
                <c:pt idx="36">
                  <c:v>0.66891891891891886</c:v>
                </c:pt>
                <c:pt idx="37">
                  <c:v>0.66447368421052633</c:v>
                </c:pt>
                <c:pt idx="38">
                  <c:v>0.64743589743589736</c:v>
                </c:pt>
                <c:pt idx="39">
                  <c:v>0.63124999999999998</c:v>
                </c:pt>
                <c:pt idx="40">
                  <c:v>0.6402439024390244</c:v>
                </c:pt>
                <c:pt idx="41">
                  <c:v>0.63690476190476186</c:v>
                </c:pt>
                <c:pt idx="42">
                  <c:v>0.63372093023255816</c:v>
                </c:pt>
                <c:pt idx="43">
                  <c:v>0.625</c:v>
                </c:pt>
                <c:pt idx="44">
                  <c:v>0.61111111111111116</c:v>
                </c:pt>
                <c:pt idx="45">
                  <c:v>0.59782608695652173</c:v>
                </c:pt>
                <c:pt idx="46">
                  <c:v>0.58510638297872342</c:v>
                </c:pt>
                <c:pt idx="47">
                  <c:v>0.57291666666666674</c:v>
                </c:pt>
                <c:pt idx="48">
                  <c:v>0.56122448979591844</c:v>
                </c:pt>
                <c:pt idx="49">
                  <c:v>0.55000000000000004</c:v>
                </c:pt>
                <c:pt idx="50">
                  <c:v>0.54411764705882359</c:v>
                </c:pt>
                <c:pt idx="51">
                  <c:v>0.53365384615384615</c:v>
                </c:pt>
                <c:pt idx="52">
                  <c:v>0.52358490566037741</c:v>
                </c:pt>
                <c:pt idx="53">
                  <c:v>0.51388888888888884</c:v>
                </c:pt>
                <c:pt idx="54">
                  <c:v>0.52272727272727271</c:v>
                </c:pt>
                <c:pt idx="55">
                  <c:v>0.51339285714285721</c:v>
                </c:pt>
                <c:pt idx="56">
                  <c:v>0.52192982456140347</c:v>
                </c:pt>
                <c:pt idx="57">
                  <c:v>0.51293103448275867</c:v>
                </c:pt>
                <c:pt idx="58">
                  <c:v>0.52118644067796605</c:v>
                </c:pt>
                <c:pt idx="59">
                  <c:v>0.51249999999999996</c:v>
                </c:pt>
                <c:pt idx="60">
                  <c:v>0.52049180327868849</c:v>
                </c:pt>
                <c:pt idx="61">
                  <c:v>0.51209677419354838</c:v>
                </c:pt>
                <c:pt idx="62">
                  <c:v>0.50396825396825395</c:v>
                </c:pt>
                <c:pt idx="63">
                  <c:v>0.49609375</c:v>
                </c:pt>
                <c:pt idx="64">
                  <c:v>0.50384615384615383</c:v>
                </c:pt>
                <c:pt idx="65">
                  <c:v>0.51136363636363635</c:v>
                </c:pt>
                <c:pt idx="66">
                  <c:v>0.51865671641791045</c:v>
                </c:pt>
                <c:pt idx="67">
                  <c:v>0.51102941176470584</c:v>
                </c:pt>
                <c:pt idx="68">
                  <c:v>0.51811594202898559</c:v>
                </c:pt>
                <c:pt idx="69">
                  <c:v>0.52500000000000002</c:v>
                </c:pt>
                <c:pt idx="70">
                  <c:v>0.52464788732394374</c:v>
                </c:pt>
                <c:pt idx="71">
                  <c:v>0.51736111111111116</c:v>
                </c:pt>
                <c:pt idx="72">
                  <c:v>0.51027397260273966</c:v>
                </c:pt>
                <c:pt idx="73">
                  <c:v>0.51689189189189189</c:v>
                </c:pt>
                <c:pt idx="74">
                  <c:v>0.52333333333333332</c:v>
                </c:pt>
                <c:pt idx="75">
                  <c:v>0.51644736842105265</c:v>
                </c:pt>
                <c:pt idx="76">
                  <c:v>0.52272727272727271</c:v>
                </c:pt>
                <c:pt idx="77">
                  <c:v>0.52670940170940173</c:v>
                </c:pt>
                <c:pt idx="78">
                  <c:v>0.52004219409282704</c:v>
                </c:pt>
                <c:pt idx="79">
                  <c:v>0.51354166666666667</c:v>
                </c:pt>
                <c:pt idx="80">
                  <c:v>0.50720164609053509</c:v>
                </c:pt>
                <c:pt idx="81">
                  <c:v>0.50101626016260159</c:v>
                </c:pt>
                <c:pt idx="82">
                  <c:v>0.49497991967871491</c:v>
                </c:pt>
                <c:pt idx="83">
                  <c:v>0.49503968253968256</c:v>
                </c:pt>
                <c:pt idx="84">
                  <c:v>0.48921568627450984</c:v>
                </c:pt>
                <c:pt idx="85">
                  <c:v>0.48352713178294582</c:v>
                </c:pt>
                <c:pt idx="86">
                  <c:v>0.47796934865900387</c:v>
                </c:pt>
                <c:pt idx="87">
                  <c:v>0.48390151515151514</c:v>
                </c:pt>
                <c:pt idx="88">
                  <c:v>0.47846441947565543</c:v>
                </c:pt>
                <c:pt idx="89">
                  <c:v>0.47537037037037044</c:v>
                </c:pt>
                <c:pt idx="90">
                  <c:v>0.47014652014652025</c:v>
                </c:pt>
                <c:pt idx="91">
                  <c:v>0.46503623188405807</c:v>
                </c:pt>
                <c:pt idx="92">
                  <c:v>0.46003584229390682</c:v>
                </c:pt>
                <c:pt idx="93">
                  <c:v>0.45939716312056744</c:v>
                </c:pt>
                <c:pt idx="94">
                  <c:v>0.46508771929824566</c:v>
                </c:pt>
                <c:pt idx="95">
                  <c:v>0.46024305555555556</c:v>
                </c:pt>
                <c:pt idx="96">
                  <c:v>0.45549828178694163</c:v>
                </c:pt>
                <c:pt idx="97">
                  <c:v>0.455952380952381</c:v>
                </c:pt>
                <c:pt idx="98">
                  <c:v>0.45134680134680139</c:v>
                </c:pt>
                <c:pt idx="99">
                  <c:v>0.44683333333333342</c:v>
                </c:pt>
                <c:pt idx="100">
                  <c:v>0.4424092409240924</c:v>
                </c:pt>
                <c:pt idx="101">
                  <c:v>0.4380718954248366</c:v>
                </c:pt>
                <c:pt idx="102">
                  <c:v>0.43381877022653725</c:v>
                </c:pt>
                <c:pt idx="103">
                  <c:v>0.42964743589743593</c:v>
                </c:pt>
                <c:pt idx="104">
                  <c:v>0.42555555555555558</c:v>
                </c:pt>
                <c:pt idx="105">
                  <c:v>0.42154088050314464</c:v>
                </c:pt>
                <c:pt idx="106">
                  <c:v>0.41760124610591909</c:v>
                </c:pt>
                <c:pt idx="107">
                  <c:v>0.41373456790123464</c:v>
                </c:pt>
                <c:pt idx="108">
                  <c:v>0.40993883792048935</c:v>
                </c:pt>
                <c:pt idx="109">
                  <c:v>0.40621212121212125</c:v>
                </c:pt>
                <c:pt idx="110">
                  <c:v>0.40705705705705708</c:v>
                </c:pt>
                <c:pt idx="111">
                  <c:v>0.40342261904761911</c:v>
                </c:pt>
                <c:pt idx="112">
                  <c:v>0.39985250737463129</c:v>
                </c:pt>
                <c:pt idx="113">
                  <c:v>0.39634502923976611</c:v>
                </c:pt>
                <c:pt idx="114">
                  <c:v>0.39289855072463775</c:v>
                </c:pt>
                <c:pt idx="115">
                  <c:v>0.39123563218390811</c:v>
                </c:pt>
                <c:pt idx="116">
                  <c:v>0.38789173789173792</c:v>
                </c:pt>
                <c:pt idx="117">
                  <c:v>0.38460451977401133</c:v>
                </c:pt>
                <c:pt idx="118">
                  <c:v>0.38557422969187682</c:v>
                </c:pt>
                <c:pt idx="119">
                  <c:v>0.38236111111111115</c:v>
                </c:pt>
                <c:pt idx="120">
                  <c:v>0.38126721763085403</c:v>
                </c:pt>
                <c:pt idx="121">
                  <c:v>0.38142076502732247</c:v>
                </c:pt>
                <c:pt idx="122">
                  <c:v>0.3783197831978321</c:v>
                </c:pt>
                <c:pt idx="123">
                  <c:v>0.37526881720430116</c:v>
                </c:pt>
                <c:pt idx="124">
                  <c:v>0.37226666666666675</c:v>
                </c:pt>
                <c:pt idx="125">
                  <c:v>0.36931216931216937</c:v>
                </c:pt>
                <c:pt idx="126">
                  <c:v>0.36955380577427832</c:v>
                </c:pt>
                <c:pt idx="127">
                  <c:v>0.36666666666666681</c:v>
                </c:pt>
                <c:pt idx="128">
                  <c:v>0.3638242894056849</c:v>
                </c:pt>
                <c:pt idx="129">
                  <c:v>0.36294871794871808</c:v>
                </c:pt>
                <c:pt idx="130">
                  <c:v>0.36017811704834624</c:v>
                </c:pt>
                <c:pt idx="131">
                  <c:v>0.36502525252525264</c:v>
                </c:pt>
                <c:pt idx="132">
                  <c:v>0.36416040100250635</c:v>
                </c:pt>
                <c:pt idx="133">
                  <c:v>0.36517412935323401</c:v>
                </c:pt>
                <c:pt idx="134">
                  <c:v>0.36246913580246931</c:v>
                </c:pt>
                <c:pt idx="135">
                  <c:v>0.35980392156862762</c:v>
                </c:pt>
                <c:pt idx="136">
                  <c:v>0.35900243309002444</c:v>
                </c:pt>
                <c:pt idx="137">
                  <c:v>0.35640096618357497</c:v>
                </c:pt>
                <c:pt idx="138">
                  <c:v>0.36103117505995219</c:v>
                </c:pt>
                <c:pt idx="139">
                  <c:v>0.3655952380952382</c:v>
                </c:pt>
                <c:pt idx="140">
                  <c:v>0.36654846335697411</c:v>
                </c:pt>
                <c:pt idx="141">
                  <c:v>0.3667840375586856</c:v>
                </c:pt>
              </c:numCache>
            </c:numRef>
          </c:yVal>
          <c:smooth val="0"/>
          <c:extLst xmlns:c16r2="http://schemas.microsoft.com/office/drawing/2015/06/chart">
            <c:ext xmlns:c16="http://schemas.microsoft.com/office/drawing/2014/chart" uri="{C3380CC4-5D6E-409C-BE32-E72D297353CC}">
              <c16:uniqueId val="{0000000F-1DC4-4CE0-93B5-CE528F854538}"/>
            </c:ext>
          </c:extLst>
        </c:ser>
        <c:dLbls>
          <c:showLegendKey val="0"/>
          <c:showVal val="0"/>
          <c:showCatName val="0"/>
          <c:showSerName val="0"/>
          <c:showPercent val="0"/>
          <c:showBubbleSize val="0"/>
        </c:dLbls>
        <c:axId val="-884699584"/>
        <c:axId val="-884700672"/>
      </c:scatterChart>
      <c:valAx>
        <c:axId val="-884699584"/>
        <c:scaling>
          <c:orientation val="minMax"/>
          <c:max val="46200"/>
          <c:min val="2118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Mission Launch Date</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4700672"/>
        <c:crosses val="autoZero"/>
        <c:crossBetween val="midCat"/>
        <c:majorUnit val="3655"/>
      </c:valAx>
      <c:valAx>
        <c:axId val="-884700672"/>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 Failed</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4699584"/>
        <c:crosses val="autoZero"/>
        <c:crossBetween val="midCat"/>
      </c:valAx>
      <c:spPr>
        <a:noFill/>
        <a:ln>
          <a:noFill/>
        </a:ln>
        <a:effectLst/>
      </c:spPr>
    </c:plotArea>
    <c:legend>
      <c:legendPos val="t"/>
      <c:layout>
        <c:manualLayout>
          <c:xMode val="edge"/>
          <c:yMode val="edge"/>
          <c:x val="6.7942857704332699E-2"/>
          <c:y val="7.0161057012616351E-2"/>
          <c:w val="0.88039188625051035"/>
          <c:h val="0.149271815043174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 Failed Over Time</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Overall</c:v>
          </c:tx>
          <c:spPr>
            <a:ln w="38100" cap="rnd">
              <a:solidFill>
                <a:schemeClr val="tx1"/>
              </a:solidFill>
              <a:round/>
            </a:ln>
            <a:effectLst/>
          </c:spPr>
          <c:marker>
            <c:symbol val="none"/>
          </c:marker>
          <c:trendline>
            <c:spPr>
              <a:ln w="19050" cap="rnd">
                <a:solidFill>
                  <a:schemeClr val="tx1"/>
                </a:solidFill>
                <a:prstDash val="sysDot"/>
              </a:ln>
              <a:effectLst/>
            </c:spPr>
            <c:trendlineType val="poly"/>
            <c:order val="6"/>
            <c:dispRSqr val="1"/>
            <c:dispEq val="0"/>
            <c:trendlineLbl>
              <c:layout>
                <c:manualLayout>
                  <c:x val="9.4004694660218005E-2"/>
                  <c:y val="-0.48170204282982276"/>
                </c:manualLayout>
              </c:layout>
              <c:numFmt formatCode="General" sourceLinked="0"/>
              <c:spPr>
                <a:noFill/>
                <a:ln w="15875">
                  <a:solidFill>
                    <a:schemeClr val="tx1"/>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'[Historical Data.xlsx]RunRate'!$A$117:$A$144</c:f>
              <c:numCache>
                <c:formatCode>m/d/yy\ h:mm;@</c:formatCode>
                <c:ptCount val="28"/>
                <c:pt idx="0">
                  <c:v>41524.143750000003</c:v>
                </c:pt>
                <c:pt idx="1">
                  <c:v>41609.729166666664</c:v>
                </c:pt>
                <c:pt idx="2">
                  <c:v>41935.75</c:v>
                </c:pt>
                <c:pt idx="3">
                  <c:v>43208</c:v>
                </c:pt>
                <c:pt idx="4">
                  <c:v>43241</c:v>
                </c:pt>
                <c:pt idx="5">
                  <c:v>43441</c:v>
                </c:pt>
                <c:pt idx="6">
                  <c:v>43518.072916666664</c:v>
                </c:pt>
                <c:pt idx="7">
                  <c:v>43668.384166666663</c:v>
                </c:pt>
                <c:pt idx="8">
                  <c:v>44158.854305555556</c:v>
                </c:pt>
                <c:pt idx="9">
                  <c:v>44740</c:v>
                </c:pt>
                <c:pt idx="10">
                  <c:v>44777.964444444442</c:v>
                </c:pt>
                <c:pt idx="11">
                  <c:v>44881</c:v>
                </c:pt>
                <c:pt idx="12">
                  <c:v>44906.318055555559</c:v>
                </c:pt>
                <c:pt idx="13">
                  <c:v>45030.510138888887</c:v>
                </c:pt>
                <c:pt idx="14">
                  <c:v>45121.378668981481</c:v>
                </c:pt>
                <c:pt idx="15">
                  <c:v>45148</c:v>
                </c:pt>
                <c:pt idx="16">
                  <c:v>45175.987627314818</c:v>
                </c:pt>
                <c:pt idx="17">
                  <c:v>45299.304606481484</c:v>
                </c:pt>
                <c:pt idx="18">
                  <c:v>45336</c:v>
                </c:pt>
                <c:pt idx="19">
                  <c:v>45364</c:v>
                </c:pt>
                <c:pt idx="20">
                  <c:v>45371.021851851852</c:v>
                </c:pt>
                <c:pt idx="21">
                  <c:v>45415</c:v>
                </c:pt>
                <c:pt idx="22">
                  <c:v>45672.258090277777</c:v>
                </c:pt>
                <c:pt idx="23">
                  <c:v>45672.258090277777</c:v>
                </c:pt>
                <c:pt idx="24">
                  <c:v>45715</c:v>
                </c:pt>
                <c:pt idx="25">
                  <c:v>45715</c:v>
                </c:pt>
                <c:pt idx="26">
                  <c:v>45715.011458333334</c:v>
                </c:pt>
                <c:pt idx="27">
                  <c:v>45715.011458333334</c:v>
                </c:pt>
              </c:numCache>
            </c:numRef>
          </c:xVal>
          <c:yVal>
            <c:numRef>
              <c:f>'[Historical Data.xlsx]RunRate'!$I$117:$I$144</c:f>
              <c:numCache>
                <c:formatCode>General</c:formatCode>
                <c:ptCount val="28"/>
                <c:pt idx="0">
                  <c:v>0</c:v>
                </c:pt>
                <c:pt idx="1">
                  <c:v>0.5</c:v>
                </c:pt>
                <c:pt idx="2">
                  <c:v>0.33333333333333337</c:v>
                </c:pt>
                <c:pt idx="3">
                  <c:v>0.25</c:v>
                </c:pt>
                <c:pt idx="4">
                  <c:v>0.4</c:v>
                </c:pt>
                <c:pt idx="5">
                  <c:v>0.33333333333333337</c:v>
                </c:pt>
                <c:pt idx="6">
                  <c:v>0.4285714285714286</c:v>
                </c:pt>
                <c:pt idx="7">
                  <c:v>0.5</c:v>
                </c:pt>
                <c:pt idx="8">
                  <c:v>0.44444444444444442</c:v>
                </c:pt>
                <c:pt idx="9">
                  <c:v>0.4</c:v>
                </c:pt>
                <c:pt idx="10">
                  <c:v>0.36363636363636365</c:v>
                </c:pt>
                <c:pt idx="11">
                  <c:v>0.33333333333333337</c:v>
                </c:pt>
                <c:pt idx="12">
                  <c:v>0.38461538461538458</c:v>
                </c:pt>
                <c:pt idx="13">
                  <c:v>0.3571428571428571</c:v>
                </c:pt>
                <c:pt idx="14">
                  <c:v>0.33333333333333337</c:v>
                </c:pt>
                <c:pt idx="15">
                  <c:v>0.375</c:v>
                </c:pt>
                <c:pt idx="16">
                  <c:v>0.3529411764705882</c:v>
                </c:pt>
                <c:pt idx="17">
                  <c:v>0.38888888888888884</c:v>
                </c:pt>
                <c:pt idx="18">
                  <c:v>0.42105263157894735</c:v>
                </c:pt>
                <c:pt idx="19">
                  <c:v>0.44999999999999996</c:v>
                </c:pt>
                <c:pt idx="20">
                  <c:v>0.4285714285714286</c:v>
                </c:pt>
                <c:pt idx="21">
                  <c:v>0.40909090909090906</c:v>
                </c:pt>
                <c:pt idx="22">
                  <c:v>0.43478260869565222</c:v>
                </c:pt>
                <c:pt idx="23">
                  <c:v>0.41666666666666663</c:v>
                </c:pt>
                <c:pt idx="24">
                  <c:v>0.43999999999999995</c:v>
                </c:pt>
                <c:pt idx="25">
                  <c:v>0.46153846153846156</c:v>
                </c:pt>
                <c:pt idx="26">
                  <c:v>0.48148148148148151</c:v>
                </c:pt>
                <c:pt idx="27">
                  <c:v>0.5</c:v>
                </c:pt>
              </c:numCache>
            </c:numRef>
          </c:yVal>
          <c:smooth val="0"/>
          <c:extLst xmlns:c16r2="http://schemas.microsoft.com/office/drawing/2015/06/chart">
            <c:ext xmlns:c16="http://schemas.microsoft.com/office/drawing/2014/chart" uri="{C3380CC4-5D6E-409C-BE32-E72D297353CC}">
              <c16:uniqueId val="{00000001-F91B-4109-ABC0-BE8E72148FE9}"/>
            </c:ext>
          </c:extLst>
        </c:ser>
        <c:ser>
          <c:idx val="1"/>
          <c:order val="1"/>
          <c:tx>
            <c:v>Flyby</c:v>
          </c:tx>
          <c:spPr>
            <a:ln w="25400" cap="rnd">
              <a:solidFill>
                <a:schemeClr val="accent6"/>
              </a:solidFill>
              <a:round/>
            </a:ln>
            <a:effectLst/>
          </c:spPr>
          <c:marker>
            <c:symbol val="none"/>
          </c:marker>
          <c:trendline>
            <c:spPr>
              <a:ln w="12700" cap="rnd">
                <a:solidFill>
                  <a:schemeClr val="accent6"/>
                </a:solidFill>
                <a:prstDash val="sysDot"/>
              </a:ln>
              <a:effectLst/>
            </c:spPr>
            <c:trendlineType val="poly"/>
            <c:order val="6"/>
            <c:dispRSqr val="1"/>
            <c:dispEq val="0"/>
            <c:trendlineLbl>
              <c:layout>
                <c:manualLayout>
                  <c:x val="-0.79009177236706607"/>
                  <c:y val="-0.67192697035430227"/>
                </c:manualLayout>
              </c:layout>
              <c:numFmt formatCode="General" sourceLinked="0"/>
              <c:spPr>
                <a:noFill/>
                <a:ln w="15875">
                  <a:solidFill>
                    <a:schemeClr val="accent6"/>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'[Historical Data.xlsx]RunRate'!$A$117:$A$144</c:f>
              <c:numCache>
                <c:formatCode>m/d/yy\ h:mm;@</c:formatCode>
                <c:ptCount val="28"/>
                <c:pt idx="0">
                  <c:v>41524.143750000003</c:v>
                </c:pt>
                <c:pt idx="1">
                  <c:v>41609.729166666664</c:v>
                </c:pt>
                <c:pt idx="2">
                  <c:v>41935.75</c:v>
                </c:pt>
                <c:pt idx="3">
                  <c:v>43208</c:v>
                </c:pt>
                <c:pt idx="4">
                  <c:v>43241</c:v>
                </c:pt>
                <c:pt idx="5">
                  <c:v>43441</c:v>
                </c:pt>
                <c:pt idx="6">
                  <c:v>43518.072916666664</c:v>
                </c:pt>
                <c:pt idx="7">
                  <c:v>43668.384166666663</c:v>
                </c:pt>
                <c:pt idx="8">
                  <c:v>44158.854305555556</c:v>
                </c:pt>
                <c:pt idx="9">
                  <c:v>44740</c:v>
                </c:pt>
                <c:pt idx="10">
                  <c:v>44777.964444444442</c:v>
                </c:pt>
                <c:pt idx="11">
                  <c:v>44881</c:v>
                </c:pt>
                <c:pt idx="12">
                  <c:v>44906.318055555559</c:v>
                </c:pt>
                <c:pt idx="13">
                  <c:v>45030.510138888887</c:v>
                </c:pt>
                <c:pt idx="14">
                  <c:v>45121.378668981481</c:v>
                </c:pt>
                <c:pt idx="15">
                  <c:v>45148</c:v>
                </c:pt>
                <c:pt idx="16">
                  <c:v>45175.987627314818</c:v>
                </c:pt>
                <c:pt idx="17">
                  <c:v>45299.304606481484</c:v>
                </c:pt>
                <c:pt idx="18">
                  <c:v>45336</c:v>
                </c:pt>
                <c:pt idx="19">
                  <c:v>45364</c:v>
                </c:pt>
                <c:pt idx="20">
                  <c:v>45371.021851851852</c:v>
                </c:pt>
                <c:pt idx="21">
                  <c:v>45415</c:v>
                </c:pt>
                <c:pt idx="22">
                  <c:v>45672.258090277777</c:v>
                </c:pt>
                <c:pt idx="23">
                  <c:v>45672.258090277777</c:v>
                </c:pt>
                <c:pt idx="24">
                  <c:v>45715</c:v>
                </c:pt>
                <c:pt idx="25">
                  <c:v>45715</c:v>
                </c:pt>
                <c:pt idx="26">
                  <c:v>45715.011458333334</c:v>
                </c:pt>
                <c:pt idx="27">
                  <c:v>45715.011458333334</c:v>
                </c:pt>
              </c:numCache>
            </c:numRef>
          </c:xVal>
          <c:yVal>
            <c:numRef>
              <c:f>'[Historical Data.xlsx]RunRate'!$W$117:$W$144</c:f>
              <c:numCache>
                <c:formatCode>General</c:formatCode>
                <c:ptCount val="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5.555555555555558E-2</c:v>
                </c:pt>
                <c:pt idx="18">
                  <c:v>5.2631578947368474E-2</c:v>
                </c:pt>
                <c:pt idx="19">
                  <c:v>5.0000000000000044E-2</c:v>
                </c:pt>
                <c:pt idx="20">
                  <c:v>4.7619047619047672E-2</c:v>
                </c:pt>
                <c:pt idx="21">
                  <c:v>4.5454545454545414E-2</c:v>
                </c:pt>
                <c:pt idx="22">
                  <c:v>4.3478260869565188E-2</c:v>
                </c:pt>
                <c:pt idx="23">
                  <c:v>4.166666666666663E-2</c:v>
                </c:pt>
                <c:pt idx="24">
                  <c:v>7.999999999999996E-2</c:v>
                </c:pt>
                <c:pt idx="25">
                  <c:v>0.11538461538461542</c:v>
                </c:pt>
                <c:pt idx="26">
                  <c:v>0.11111111111111116</c:v>
                </c:pt>
                <c:pt idx="27">
                  <c:v>0.1071428571428571</c:v>
                </c:pt>
              </c:numCache>
            </c:numRef>
          </c:yVal>
          <c:smooth val="0"/>
          <c:extLst xmlns:c16r2="http://schemas.microsoft.com/office/drawing/2015/06/chart">
            <c:ext xmlns:c16="http://schemas.microsoft.com/office/drawing/2014/chart" uri="{C3380CC4-5D6E-409C-BE32-E72D297353CC}">
              <c16:uniqueId val="{00000003-F91B-4109-ABC0-BE8E72148FE9}"/>
            </c:ext>
          </c:extLst>
        </c:ser>
        <c:ser>
          <c:idx val="2"/>
          <c:order val="2"/>
          <c:tx>
            <c:v>Orbit</c:v>
          </c:tx>
          <c:spPr>
            <a:ln w="25400" cap="rnd">
              <a:solidFill>
                <a:schemeClr val="accent4"/>
              </a:solidFill>
              <a:round/>
            </a:ln>
            <a:effectLst/>
          </c:spPr>
          <c:marker>
            <c:symbol val="none"/>
          </c:marker>
          <c:trendline>
            <c:spPr>
              <a:ln w="12700" cap="rnd">
                <a:solidFill>
                  <a:schemeClr val="accent4"/>
                </a:solidFill>
                <a:prstDash val="sysDot"/>
              </a:ln>
              <a:effectLst/>
            </c:spPr>
            <c:trendlineType val="poly"/>
            <c:order val="6"/>
            <c:dispRSqr val="1"/>
            <c:dispEq val="0"/>
            <c:trendlineLbl>
              <c:layout>
                <c:manualLayout>
                  <c:x val="-0.56706614355681972"/>
                  <c:y val="-0.6187770727323102"/>
                </c:manualLayout>
              </c:layout>
              <c:numFmt formatCode="General" sourceLinked="0"/>
              <c:spPr>
                <a:noFill/>
                <a:ln w="15875">
                  <a:solidFill>
                    <a:schemeClr val="accent4"/>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'[Historical Data.xlsx]RunRate'!$A$117:$A$144</c:f>
              <c:numCache>
                <c:formatCode>m/d/yy\ h:mm;@</c:formatCode>
                <c:ptCount val="28"/>
                <c:pt idx="0">
                  <c:v>41524.143750000003</c:v>
                </c:pt>
                <c:pt idx="1">
                  <c:v>41609.729166666664</c:v>
                </c:pt>
                <c:pt idx="2">
                  <c:v>41935.75</c:v>
                </c:pt>
                <c:pt idx="3">
                  <c:v>43208</c:v>
                </c:pt>
                <c:pt idx="4">
                  <c:v>43241</c:v>
                </c:pt>
                <c:pt idx="5">
                  <c:v>43441</c:v>
                </c:pt>
                <c:pt idx="6">
                  <c:v>43518.072916666664</c:v>
                </c:pt>
                <c:pt idx="7">
                  <c:v>43668.384166666663</c:v>
                </c:pt>
                <c:pt idx="8">
                  <c:v>44158.854305555556</c:v>
                </c:pt>
                <c:pt idx="9">
                  <c:v>44740</c:v>
                </c:pt>
                <c:pt idx="10">
                  <c:v>44777.964444444442</c:v>
                </c:pt>
                <c:pt idx="11">
                  <c:v>44881</c:v>
                </c:pt>
                <c:pt idx="12">
                  <c:v>44906.318055555559</c:v>
                </c:pt>
                <c:pt idx="13">
                  <c:v>45030.510138888887</c:v>
                </c:pt>
                <c:pt idx="14">
                  <c:v>45121.378668981481</c:v>
                </c:pt>
                <c:pt idx="15">
                  <c:v>45148</c:v>
                </c:pt>
                <c:pt idx="16">
                  <c:v>45175.987627314818</c:v>
                </c:pt>
                <c:pt idx="17">
                  <c:v>45299.304606481484</c:v>
                </c:pt>
                <c:pt idx="18">
                  <c:v>45336</c:v>
                </c:pt>
                <c:pt idx="19">
                  <c:v>45364</c:v>
                </c:pt>
                <c:pt idx="20">
                  <c:v>45371.021851851852</c:v>
                </c:pt>
                <c:pt idx="21">
                  <c:v>45415</c:v>
                </c:pt>
                <c:pt idx="22">
                  <c:v>45672.258090277777</c:v>
                </c:pt>
                <c:pt idx="23">
                  <c:v>45672.258090277777</c:v>
                </c:pt>
                <c:pt idx="24">
                  <c:v>45715</c:v>
                </c:pt>
                <c:pt idx="25">
                  <c:v>45715</c:v>
                </c:pt>
                <c:pt idx="26">
                  <c:v>45715.011458333334</c:v>
                </c:pt>
                <c:pt idx="27">
                  <c:v>45715.011458333334</c:v>
                </c:pt>
              </c:numCache>
            </c:numRef>
          </c:xVal>
          <c:yVal>
            <c:numRef>
              <c:f>'[Historical Data.xlsx]RunRate'!$AD$117:$AD$144</c:f>
              <c:numCache>
                <c:formatCode>General</c:formatCode>
                <c:ptCount val="28"/>
                <c:pt idx="0">
                  <c:v>0</c:v>
                </c:pt>
                <c:pt idx="1">
                  <c:v>0</c:v>
                </c:pt>
                <c:pt idx="2">
                  <c:v>0</c:v>
                </c:pt>
                <c:pt idx="3">
                  <c:v>0</c:v>
                </c:pt>
                <c:pt idx="4">
                  <c:v>0.25</c:v>
                </c:pt>
                <c:pt idx="5">
                  <c:v>0.19999999999999996</c:v>
                </c:pt>
                <c:pt idx="6">
                  <c:v>0.16666666666666663</c:v>
                </c:pt>
                <c:pt idx="7">
                  <c:v>0.1428571428571429</c:v>
                </c:pt>
                <c:pt idx="8">
                  <c:v>0.125</c:v>
                </c:pt>
                <c:pt idx="9">
                  <c:v>0.11111111111111116</c:v>
                </c:pt>
                <c:pt idx="10">
                  <c:v>9.9999999999999978E-2</c:v>
                </c:pt>
                <c:pt idx="11">
                  <c:v>9.0909090909090939E-2</c:v>
                </c:pt>
                <c:pt idx="12">
                  <c:v>8.333333333333337E-2</c:v>
                </c:pt>
                <c:pt idx="13">
                  <c:v>8.333333333333337E-2</c:v>
                </c:pt>
                <c:pt idx="14">
                  <c:v>7.6923076923076872E-2</c:v>
                </c:pt>
                <c:pt idx="15">
                  <c:v>7.1428571428571397E-2</c:v>
                </c:pt>
                <c:pt idx="16">
                  <c:v>6.6666666666666652E-2</c:v>
                </c:pt>
                <c:pt idx="17">
                  <c:v>0.125</c:v>
                </c:pt>
                <c:pt idx="18">
                  <c:v>0.11764705882352944</c:v>
                </c:pt>
                <c:pt idx="19">
                  <c:v>0.16666666666666663</c:v>
                </c:pt>
                <c:pt idx="20">
                  <c:v>0.15789473684210531</c:v>
                </c:pt>
                <c:pt idx="21">
                  <c:v>0.15000000000000002</c:v>
                </c:pt>
                <c:pt idx="22">
                  <c:v>0.1428571428571429</c:v>
                </c:pt>
                <c:pt idx="23">
                  <c:v>0.13636363636363635</c:v>
                </c:pt>
                <c:pt idx="24">
                  <c:v>0.13636363636363635</c:v>
                </c:pt>
                <c:pt idx="25">
                  <c:v>0.17391304347826086</c:v>
                </c:pt>
                <c:pt idx="26">
                  <c:v>0.20833333333333337</c:v>
                </c:pt>
                <c:pt idx="27">
                  <c:v>0.19999999999999996</c:v>
                </c:pt>
              </c:numCache>
            </c:numRef>
          </c:yVal>
          <c:smooth val="0"/>
          <c:extLst xmlns:c16r2="http://schemas.microsoft.com/office/drawing/2015/06/chart">
            <c:ext xmlns:c16="http://schemas.microsoft.com/office/drawing/2014/chart" uri="{C3380CC4-5D6E-409C-BE32-E72D297353CC}">
              <c16:uniqueId val="{00000005-F91B-4109-ABC0-BE8E72148FE9}"/>
            </c:ext>
          </c:extLst>
        </c:ser>
        <c:ser>
          <c:idx val="6"/>
          <c:order val="3"/>
          <c:tx>
            <c:v>Impact</c:v>
          </c:tx>
          <c:spPr>
            <a:ln w="25400" cap="rnd">
              <a:solidFill>
                <a:schemeClr val="accent2"/>
              </a:solidFill>
              <a:round/>
            </a:ln>
            <a:effectLst/>
          </c:spPr>
          <c:marker>
            <c:symbol val="none"/>
          </c:marker>
          <c:trendline>
            <c:spPr>
              <a:ln w="12700" cap="rnd">
                <a:solidFill>
                  <a:schemeClr val="accent2"/>
                </a:solidFill>
                <a:prstDash val="sysDot"/>
              </a:ln>
              <a:effectLst/>
            </c:spPr>
            <c:trendlineType val="poly"/>
            <c:order val="6"/>
            <c:dispRSqr val="1"/>
            <c:dispEq val="0"/>
            <c:trendlineLbl>
              <c:layout>
                <c:manualLayout>
                  <c:x val="-0.34861539944011699"/>
                  <c:y val="-0.68153006129165228"/>
                </c:manualLayout>
              </c:layout>
              <c:numFmt formatCode="General" sourceLinked="0"/>
              <c:spPr>
                <a:noFill/>
                <a:ln w="15875">
                  <a:solidFill>
                    <a:schemeClr val="accent2"/>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'[Historical Data.xlsx]RunRate'!$A$118:$A$144</c:f>
              <c:numCache>
                <c:formatCode>m/d/yy\ h:mm;@</c:formatCode>
                <c:ptCount val="27"/>
                <c:pt idx="0">
                  <c:v>41609.729166666664</c:v>
                </c:pt>
                <c:pt idx="1">
                  <c:v>41935.75</c:v>
                </c:pt>
                <c:pt idx="2">
                  <c:v>43208</c:v>
                </c:pt>
                <c:pt idx="3">
                  <c:v>43241</c:v>
                </c:pt>
                <c:pt idx="4">
                  <c:v>43441</c:v>
                </c:pt>
                <c:pt idx="5">
                  <c:v>43518.072916666664</c:v>
                </c:pt>
                <c:pt idx="6">
                  <c:v>43668.384166666663</c:v>
                </c:pt>
                <c:pt idx="7">
                  <c:v>44158.854305555556</c:v>
                </c:pt>
                <c:pt idx="8">
                  <c:v>44740</c:v>
                </c:pt>
                <c:pt idx="9">
                  <c:v>44777.964444444442</c:v>
                </c:pt>
                <c:pt idx="10">
                  <c:v>44881</c:v>
                </c:pt>
                <c:pt idx="11">
                  <c:v>44906.318055555559</c:v>
                </c:pt>
                <c:pt idx="12">
                  <c:v>45030.510138888887</c:v>
                </c:pt>
                <c:pt idx="13">
                  <c:v>45121.378668981481</c:v>
                </c:pt>
                <c:pt idx="14">
                  <c:v>45148</c:v>
                </c:pt>
                <c:pt idx="15">
                  <c:v>45175.987627314818</c:v>
                </c:pt>
                <c:pt idx="16">
                  <c:v>45299.304606481484</c:v>
                </c:pt>
                <c:pt idx="17">
                  <c:v>45336</c:v>
                </c:pt>
                <c:pt idx="18">
                  <c:v>45364</c:v>
                </c:pt>
                <c:pt idx="19">
                  <c:v>45371.021851851852</c:v>
                </c:pt>
                <c:pt idx="20">
                  <c:v>45415</c:v>
                </c:pt>
                <c:pt idx="21">
                  <c:v>45672.258090277777</c:v>
                </c:pt>
                <c:pt idx="22">
                  <c:v>45672.258090277777</c:v>
                </c:pt>
                <c:pt idx="23">
                  <c:v>45715</c:v>
                </c:pt>
                <c:pt idx="24">
                  <c:v>45715</c:v>
                </c:pt>
                <c:pt idx="25">
                  <c:v>45715.011458333334</c:v>
                </c:pt>
                <c:pt idx="26">
                  <c:v>45715.011458333334</c:v>
                </c:pt>
              </c:numCache>
            </c:numRef>
          </c:xVal>
          <c:yVal>
            <c:numRef>
              <c:f>'[Historical Data.xlsx]RunRate'!$AK$118:$AK$144</c:f>
              <c:numCache>
                <c:formatCode>General</c:formatCode>
                <c:ptCount val="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9.9999999999999978E-2</c:v>
                </c:pt>
                <c:pt idx="17">
                  <c:v>9.0909090909090939E-2</c:v>
                </c:pt>
                <c:pt idx="18">
                  <c:v>9.0909090909090939E-2</c:v>
                </c:pt>
                <c:pt idx="19">
                  <c:v>9.0909090909090939E-2</c:v>
                </c:pt>
                <c:pt idx="20">
                  <c:v>8.333333333333337E-2</c:v>
                </c:pt>
                <c:pt idx="21">
                  <c:v>7.6923076923076872E-2</c:v>
                </c:pt>
                <c:pt idx="22">
                  <c:v>7.1428571428571397E-2</c:v>
                </c:pt>
                <c:pt idx="23">
                  <c:v>7.1428571428571397E-2</c:v>
                </c:pt>
                <c:pt idx="24">
                  <c:v>7.1428571428571397E-2</c:v>
                </c:pt>
                <c:pt idx="25">
                  <c:v>7.1428571428571397E-2</c:v>
                </c:pt>
                <c:pt idx="26">
                  <c:v>6.6666666666666652E-2</c:v>
                </c:pt>
              </c:numCache>
            </c:numRef>
          </c:yVal>
          <c:smooth val="0"/>
          <c:extLst xmlns:c16r2="http://schemas.microsoft.com/office/drawing/2015/06/chart">
            <c:ext xmlns:c16="http://schemas.microsoft.com/office/drawing/2014/chart" uri="{C3380CC4-5D6E-409C-BE32-E72D297353CC}">
              <c16:uniqueId val="{00000007-F91B-4109-ABC0-BE8E72148FE9}"/>
            </c:ext>
          </c:extLst>
        </c:ser>
        <c:ser>
          <c:idx val="3"/>
          <c:order val="4"/>
          <c:tx>
            <c:v>Land</c:v>
          </c:tx>
          <c:spPr>
            <a:ln w="25400" cap="rnd">
              <a:solidFill>
                <a:schemeClr val="accent1"/>
              </a:solidFill>
              <a:round/>
            </a:ln>
            <a:effectLst/>
          </c:spPr>
          <c:marker>
            <c:symbol val="none"/>
          </c:marker>
          <c:trendline>
            <c:spPr>
              <a:ln w="12700" cap="rnd">
                <a:solidFill>
                  <a:schemeClr val="accent4"/>
                </a:solidFill>
                <a:prstDash val="sysDot"/>
              </a:ln>
              <a:effectLst/>
            </c:spPr>
            <c:trendlineType val="poly"/>
            <c:order val="6"/>
            <c:dispRSqr val="1"/>
            <c:dispEq val="0"/>
            <c:trendlineLbl>
              <c:layout>
                <c:manualLayout>
                  <c:x val="-0.13130837649680013"/>
                  <c:y val="-0.4044928065089437"/>
                </c:manualLayout>
              </c:layout>
              <c:numFmt formatCode="General" sourceLinked="0"/>
              <c:spPr>
                <a:noFill/>
                <a:ln w="15875">
                  <a:solidFill>
                    <a:schemeClr val="accent1"/>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'[Historical Data.xlsx]RunRate'!$A$118:$A$144</c:f>
              <c:numCache>
                <c:formatCode>m/d/yy\ h:mm;@</c:formatCode>
                <c:ptCount val="27"/>
                <c:pt idx="0">
                  <c:v>41609.729166666664</c:v>
                </c:pt>
                <c:pt idx="1">
                  <c:v>41935.75</c:v>
                </c:pt>
                <c:pt idx="2">
                  <c:v>43208</c:v>
                </c:pt>
                <c:pt idx="3">
                  <c:v>43241</c:v>
                </c:pt>
                <c:pt idx="4">
                  <c:v>43441</c:v>
                </c:pt>
                <c:pt idx="5">
                  <c:v>43518.072916666664</c:v>
                </c:pt>
                <c:pt idx="6">
                  <c:v>43668.384166666663</c:v>
                </c:pt>
                <c:pt idx="7">
                  <c:v>44158.854305555556</c:v>
                </c:pt>
                <c:pt idx="8">
                  <c:v>44740</c:v>
                </c:pt>
                <c:pt idx="9">
                  <c:v>44777.964444444442</c:v>
                </c:pt>
                <c:pt idx="10">
                  <c:v>44881</c:v>
                </c:pt>
                <c:pt idx="11">
                  <c:v>44906.318055555559</c:v>
                </c:pt>
                <c:pt idx="12">
                  <c:v>45030.510138888887</c:v>
                </c:pt>
                <c:pt idx="13">
                  <c:v>45121.378668981481</c:v>
                </c:pt>
                <c:pt idx="14">
                  <c:v>45148</c:v>
                </c:pt>
                <c:pt idx="15">
                  <c:v>45175.987627314818</c:v>
                </c:pt>
                <c:pt idx="16">
                  <c:v>45299.304606481484</c:v>
                </c:pt>
                <c:pt idx="17">
                  <c:v>45336</c:v>
                </c:pt>
                <c:pt idx="18">
                  <c:v>45364</c:v>
                </c:pt>
                <c:pt idx="19">
                  <c:v>45371.021851851852</c:v>
                </c:pt>
                <c:pt idx="20">
                  <c:v>45415</c:v>
                </c:pt>
                <c:pt idx="21">
                  <c:v>45672.258090277777</c:v>
                </c:pt>
                <c:pt idx="22">
                  <c:v>45672.258090277777</c:v>
                </c:pt>
                <c:pt idx="23">
                  <c:v>45715</c:v>
                </c:pt>
                <c:pt idx="24">
                  <c:v>45715</c:v>
                </c:pt>
                <c:pt idx="25">
                  <c:v>45715.011458333334</c:v>
                </c:pt>
                <c:pt idx="26">
                  <c:v>45715.011458333334</c:v>
                </c:pt>
              </c:numCache>
            </c:numRef>
          </c:xVal>
          <c:yVal>
            <c:numRef>
              <c:f>'[Historical Data.xlsx]RunRate'!$AR$118:$AR$144</c:f>
              <c:numCache>
                <c:formatCode>General</c:formatCode>
                <c:ptCount val="27"/>
                <c:pt idx="0">
                  <c:v>0</c:v>
                </c:pt>
                <c:pt idx="1">
                  <c:v>0</c:v>
                </c:pt>
                <c:pt idx="2">
                  <c:v>0</c:v>
                </c:pt>
                <c:pt idx="3">
                  <c:v>0</c:v>
                </c:pt>
                <c:pt idx="4">
                  <c:v>0</c:v>
                </c:pt>
                <c:pt idx="5">
                  <c:v>0.33333333333333337</c:v>
                </c:pt>
                <c:pt idx="6">
                  <c:v>0.5</c:v>
                </c:pt>
                <c:pt idx="7">
                  <c:v>0.4</c:v>
                </c:pt>
                <c:pt idx="8">
                  <c:v>0.4</c:v>
                </c:pt>
                <c:pt idx="9">
                  <c:v>0.4</c:v>
                </c:pt>
                <c:pt idx="10">
                  <c:v>0.4</c:v>
                </c:pt>
                <c:pt idx="11">
                  <c:v>0.5</c:v>
                </c:pt>
                <c:pt idx="12">
                  <c:v>0.5</c:v>
                </c:pt>
                <c:pt idx="13">
                  <c:v>0.4285714285714286</c:v>
                </c:pt>
                <c:pt idx="14">
                  <c:v>0.5</c:v>
                </c:pt>
                <c:pt idx="15">
                  <c:v>0.44444444444444442</c:v>
                </c:pt>
                <c:pt idx="16">
                  <c:v>0.5</c:v>
                </c:pt>
                <c:pt idx="17">
                  <c:v>0.54545454545454541</c:v>
                </c:pt>
                <c:pt idx="18">
                  <c:v>0.54545454545454541</c:v>
                </c:pt>
                <c:pt idx="19">
                  <c:v>0.54545454545454541</c:v>
                </c:pt>
                <c:pt idx="20">
                  <c:v>0.5</c:v>
                </c:pt>
                <c:pt idx="21">
                  <c:v>0.53846153846153844</c:v>
                </c:pt>
                <c:pt idx="22">
                  <c:v>0.5</c:v>
                </c:pt>
                <c:pt idx="23">
                  <c:v>0.5</c:v>
                </c:pt>
                <c:pt idx="24">
                  <c:v>0.5</c:v>
                </c:pt>
                <c:pt idx="25">
                  <c:v>0.5</c:v>
                </c:pt>
                <c:pt idx="26">
                  <c:v>0.53333333333333333</c:v>
                </c:pt>
              </c:numCache>
            </c:numRef>
          </c:yVal>
          <c:smooth val="0"/>
          <c:extLst xmlns:c16r2="http://schemas.microsoft.com/office/drawing/2015/06/chart">
            <c:ext xmlns:c16="http://schemas.microsoft.com/office/drawing/2014/chart" uri="{C3380CC4-5D6E-409C-BE32-E72D297353CC}">
              <c16:uniqueId val="{00000009-F91B-4109-ABC0-BE8E72148FE9}"/>
            </c:ext>
          </c:extLst>
        </c:ser>
        <c:ser>
          <c:idx val="4"/>
          <c:order val="5"/>
          <c:tx>
            <c:v>Rove</c:v>
          </c:tx>
          <c:spPr>
            <a:ln w="25400" cap="rnd">
              <a:solidFill>
                <a:schemeClr val="accent3"/>
              </a:solidFill>
              <a:round/>
            </a:ln>
            <a:effectLst/>
          </c:spPr>
          <c:marker>
            <c:symbol val="none"/>
          </c:marker>
          <c:trendline>
            <c:spPr>
              <a:ln w="12700" cap="rnd">
                <a:solidFill>
                  <a:schemeClr val="accent3"/>
                </a:solidFill>
                <a:prstDash val="sysDot"/>
              </a:ln>
              <a:effectLst/>
            </c:spPr>
            <c:trendlineType val="poly"/>
            <c:order val="6"/>
            <c:dispRSqr val="1"/>
            <c:dispEq val="0"/>
            <c:trendlineLbl>
              <c:layout>
                <c:manualLayout>
                  <c:x val="-0.78894805119368017"/>
                  <c:y val="-0.34905849399585082"/>
                </c:manualLayout>
              </c:layout>
              <c:numFmt formatCode="General" sourceLinked="0"/>
              <c:spPr>
                <a:noFill/>
                <a:ln w="15875">
                  <a:solidFill>
                    <a:schemeClr val="accent3"/>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'[Historical Data.xlsx]RunRate'!$A$118:$A$144</c:f>
              <c:numCache>
                <c:formatCode>m/d/yy\ h:mm;@</c:formatCode>
                <c:ptCount val="27"/>
                <c:pt idx="0">
                  <c:v>41609.729166666664</c:v>
                </c:pt>
                <c:pt idx="1">
                  <c:v>41935.75</c:v>
                </c:pt>
                <c:pt idx="2">
                  <c:v>43208</c:v>
                </c:pt>
                <c:pt idx="3">
                  <c:v>43241</c:v>
                </c:pt>
                <c:pt idx="4">
                  <c:v>43441</c:v>
                </c:pt>
                <c:pt idx="5">
                  <c:v>43518.072916666664</c:v>
                </c:pt>
                <c:pt idx="6">
                  <c:v>43668.384166666663</c:v>
                </c:pt>
                <c:pt idx="7">
                  <c:v>44158.854305555556</c:v>
                </c:pt>
                <c:pt idx="8">
                  <c:v>44740</c:v>
                </c:pt>
                <c:pt idx="9">
                  <c:v>44777.964444444442</c:v>
                </c:pt>
                <c:pt idx="10">
                  <c:v>44881</c:v>
                </c:pt>
                <c:pt idx="11">
                  <c:v>44906.318055555559</c:v>
                </c:pt>
                <c:pt idx="12">
                  <c:v>45030.510138888887</c:v>
                </c:pt>
                <c:pt idx="13">
                  <c:v>45121.378668981481</c:v>
                </c:pt>
                <c:pt idx="14">
                  <c:v>45148</c:v>
                </c:pt>
                <c:pt idx="15">
                  <c:v>45175.987627314818</c:v>
                </c:pt>
                <c:pt idx="16">
                  <c:v>45299.304606481484</c:v>
                </c:pt>
                <c:pt idx="17">
                  <c:v>45336</c:v>
                </c:pt>
                <c:pt idx="18">
                  <c:v>45364</c:v>
                </c:pt>
                <c:pt idx="19">
                  <c:v>45371.021851851852</c:v>
                </c:pt>
                <c:pt idx="20">
                  <c:v>45415</c:v>
                </c:pt>
                <c:pt idx="21">
                  <c:v>45672.258090277777</c:v>
                </c:pt>
                <c:pt idx="22">
                  <c:v>45672.258090277777</c:v>
                </c:pt>
                <c:pt idx="23">
                  <c:v>45715</c:v>
                </c:pt>
                <c:pt idx="24">
                  <c:v>45715</c:v>
                </c:pt>
                <c:pt idx="25">
                  <c:v>45715.011458333334</c:v>
                </c:pt>
                <c:pt idx="26">
                  <c:v>45715.011458333334</c:v>
                </c:pt>
              </c:numCache>
            </c:numRef>
          </c:xVal>
          <c:yVal>
            <c:numRef>
              <c:f>'[Historical Data.xlsx]RunRate'!$AY$118:$AY$144</c:f>
              <c:numCache>
                <c:formatCode>General</c:formatCode>
                <c:ptCount val="27"/>
                <c:pt idx="0">
                  <c:v>1</c:v>
                </c:pt>
                <c:pt idx="1">
                  <c:v>1</c:v>
                </c:pt>
                <c:pt idx="2">
                  <c:v>1</c:v>
                </c:pt>
                <c:pt idx="3">
                  <c:v>1</c:v>
                </c:pt>
                <c:pt idx="4">
                  <c:v>0.5</c:v>
                </c:pt>
                <c:pt idx="5">
                  <c:v>0.5</c:v>
                </c:pt>
                <c:pt idx="6">
                  <c:v>0.66666666666666674</c:v>
                </c:pt>
                <c:pt idx="7">
                  <c:v>0.5</c:v>
                </c:pt>
                <c:pt idx="8">
                  <c:v>0.5</c:v>
                </c:pt>
                <c:pt idx="9">
                  <c:v>0.5</c:v>
                </c:pt>
                <c:pt idx="10">
                  <c:v>0.5</c:v>
                </c:pt>
                <c:pt idx="11">
                  <c:v>0.6</c:v>
                </c:pt>
                <c:pt idx="12">
                  <c:v>0.6</c:v>
                </c:pt>
                <c:pt idx="13">
                  <c:v>0.5</c:v>
                </c:pt>
                <c:pt idx="14">
                  <c:v>0.5</c:v>
                </c:pt>
                <c:pt idx="15">
                  <c:v>0.5</c:v>
                </c:pt>
                <c:pt idx="16">
                  <c:v>0.5714285714285714</c:v>
                </c:pt>
                <c:pt idx="17">
                  <c:v>0.5714285714285714</c:v>
                </c:pt>
                <c:pt idx="18">
                  <c:v>0.5714285714285714</c:v>
                </c:pt>
                <c:pt idx="19">
                  <c:v>0.5714285714285714</c:v>
                </c:pt>
                <c:pt idx="20">
                  <c:v>0.5</c:v>
                </c:pt>
                <c:pt idx="21">
                  <c:v>0.5</c:v>
                </c:pt>
                <c:pt idx="22">
                  <c:v>0.5</c:v>
                </c:pt>
                <c:pt idx="23">
                  <c:v>0.5</c:v>
                </c:pt>
                <c:pt idx="24">
                  <c:v>0.5</c:v>
                </c:pt>
                <c:pt idx="25">
                  <c:v>0.5</c:v>
                </c:pt>
                <c:pt idx="26">
                  <c:v>0.55555555555555558</c:v>
                </c:pt>
              </c:numCache>
            </c:numRef>
          </c:yVal>
          <c:smooth val="0"/>
          <c:extLst xmlns:c16r2="http://schemas.microsoft.com/office/drawing/2015/06/chart">
            <c:ext xmlns:c16="http://schemas.microsoft.com/office/drawing/2014/chart" uri="{C3380CC4-5D6E-409C-BE32-E72D297353CC}">
              <c16:uniqueId val="{0000000B-F91B-4109-ABC0-BE8E72148FE9}"/>
            </c:ext>
          </c:extLst>
        </c:ser>
        <c:ser>
          <c:idx val="5"/>
          <c:order val="6"/>
          <c:tx>
            <c:v>AveragePerc</c:v>
          </c:tx>
          <c:spPr>
            <a:ln w="31750" cap="rnd">
              <a:solidFill>
                <a:schemeClr val="bg1">
                  <a:lumMod val="50000"/>
                </a:schemeClr>
              </a:solidFill>
              <a:round/>
            </a:ln>
            <a:effectLst/>
          </c:spPr>
          <c:marker>
            <c:symbol val="none"/>
          </c:marker>
          <c:trendline>
            <c:spPr>
              <a:ln w="12700" cap="rnd">
                <a:solidFill>
                  <a:schemeClr val="bg1">
                    <a:lumMod val="50000"/>
                  </a:schemeClr>
                </a:solidFill>
                <a:prstDash val="sysDot"/>
              </a:ln>
              <a:effectLst/>
            </c:spPr>
            <c:trendlineType val="poly"/>
            <c:order val="6"/>
            <c:dispRSqr val="1"/>
            <c:dispEq val="0"/>
            <c:trendlineLbl>
              <c:layout>
                <c:manualLayout>
                  <c:x val="-0.56935358590359153"/>
                  <c:y val="-0.53998401821855513"/>
                </c:manualLayout>
              </c:layout>
              <c:numFmt formatCode="General" sourceLinked="0"/>
              <c:spPr>
                <a:noFill/>
                <a:ln w="15875">
                  <a:solidFill>
                    <a:schemeClr val="bg1">
                      <a:lumMod val="50000"/>
                    </a:schemeClr>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'[Historical Data.xlsx]RunRate'!$A$117:$A$144</c:f>
              <c:numCache>
                <c:formatCode>m/d/yy\ h:mm;@</c:formatCode>
                <c:ptCount val="28"/>
                <c:pt idx="0">
                  <c:v>41524.143750000003</c:v>
                </c:pt>
                <c:pt idx="1">
                  <c:v>41609.729166666664</c:v>
                </c:pt>
                <c:pt idx="2">
                  <c:v>41935.75</c:v>
                </c:pt>
                <c:pt idx="3">
                  <c:v>43208</c:v>
                </c:pt>
                <c:pt idx="4">
                  <c:v>43241</c:v>
                </c:pt>
                <c:pt idx="5">
                  <c:v>43441</c:v>
                </c:pt>
                <c:pt idx="6">
                  <c:v>43518.072916666664</c:v>
                </c:pt>
                <c:pt idx="7">
                  <c:v>43668.384166666663</c:v>
                </c:pt>
                <c:pt idx="8">
                  <c:v>44158.854305555556</c:v>
                </c:pt>
                <c:pt idx="9">
                  <c:v>44740</c:v>
                </c:pt>
                <c:pt idx="10">
                  <c:v>44777.964444444442</c:v>
                </c:pt>
                <c:pt idx="11">
                  <c:v>44881</c:v>
                </c:pt>
                <c:pt idx="12">
                  <c:v>44906.318055555559</c:v>
                </c:pt>
                <c:pt idx="13">
                  <c:v>45030.510138888887</c:v>
                </c:pt>
                <c:pt idx="14">
                  <c:v>45121.378668981481</c:v>
                </c:pt>
                <c:pt idx="15">
                  <c:v>45148</c:v>
                </c:pt>
                <c:pt idx="16">
                  <c:v>45175.987627314818</c:v>
                </c:pt>
                <c:pt idx="17">
                  <c:v>45299.304606481484</c:v>
                </c:pt>
                <c:pt idx="18">
                  <c:v>45336</c:v>
                </c:pt>
                <c:pt idx="19">
                  <c:v>45364</c:v>
                </c:pt>
                <c:pt idx="20">
                  <c:v>45371.021851851852</c:v>
                </c:pt>
                <c:pt idx="21">
                  <c:v>45415</c:v>
                </c:pt>
                <c:pt idx="22">
                  <c:v>45672.258090277777</c:v>
                </c:pt>
                <c:pt idx="23">
                  <c:v>45672.258090277777</c:v>
                </c:pt>
                <c:pt idx="24">
                  <c:v>45715</c:v>
                </c:pt>
                <c:pt idx="25">
                  <c:v>45715</c:v>
                </c:pt>
                <c:pt idx="26">
                  <c:v>45715.011458333334</c:v>
                </c:pt>
                <c:pt idx="27">
                  <c:v>45715.011458333334</c:v>
                </c:pt>
              </c:numCache>
            </c:numRef>
          </c:xVal>
          <c:yVal>
            <c:numRef>
              <c:f>'[Historical Data.xlsx]RunRate'!$P$117:$P$144</c:f>
              <c:numCache>
                <c:formatCode>General</c:formatCode>
                <c:ptCount val="28"/>
                <c:pt idx="0">
                  <c:v>0</c:v>
                </c:pt>
                <c:pt idx="1">
                  <c:v>9.9999999999999978E-2</c:v>
                </c:pt>
                <c:pt idx="2">
                  <c:v>6.6666666666666763E-2</c:v>
                </c:pt>
                <c:pt idx="3">
                  <c:v>5.0000000000000044E-2</c:v>
                </c:pt>
                <c:pt idx="4">
                  <c:v>0.14000000000000001</c:v>
                </c:pt>
                <c:pt idx="5">
                  <c:v>0.1166666666666667</c:v>
                </c:pt>
                <c:pt idx="6">
                  <c:v>0.13571428571428579</c:v>
                </c:pt>
                <c:pt idx="7">
                  <c:v>0.16875000000000007</c:v>
                </c:pt>
                <c:pt idx="8">
                  <c:v>0.15000000000000002</c:v>
                </c:pt>
                <c:pt idx="9">
                  <c:v>0.13500000000000012</c:v>
                </c:pt>
                <c:pt idx="10">
                  <c:v>0.12272727272727291</c:v>
                </c:pt>
                <c:pt idx="11">
                  <c:v>0.11250000000000016</c:v>
                </c:pt>
                <c:pt idx="12">
                  <c:v>0.1346153846153848</c:v>
                </c:pt>
                <c:pt idx="13">
                  <c:v>0.12500000000000011</c:v>
                </c:pt>
                <c:pt idx="14">
                  <c:v>0.11666666666666681</c:v>
                </c:pt>
                <c:pt idx="15">
                  <c:v>0.12500000000000011</c:v>
                </c:pt>
                <c:pt idx="16">
                  <c:v>0.11764705882352955</c:v>
                </c:pt>
                <c:pt idx="17">
                  <c:v>0.16666666666666674</c:v>
                </c:pt>
                <c:pt idx="18">
                  <c:v>0.17105263157894746</c:v>
                </c:pt>
                <c:pt idx="19">
                  <c:v>0.1875</c:v>
                </c:pt>
                <c:pt idx="20">
                  <c:v>0.1785714285714286</c:v>
                </c:pt>
                <c:pt idx="21">
                  <c:v>0.17045454545454541</c:v>
                </c:pt>
                <c:pt idx="22">
                  <c:v>0.17391304347826086</c:v>
                </c:pt>
                <c:pt idx="23">
                  <c:v>0.16666666666666663</c:v>
                </c:pt>
                <c:pt idx="24">
                  <c:v>0.19999999999999996</c:v>
                </c:pt>
                <c:pt idx="25">
                  <c:v>0.23076923076923073</c:v>
                </c:pt>
                <c:pt idx="26">
                  <c:v>0.2407407407407407</c:v>
                </c:pt>
                <c:pt idx="27">
                  <c:v>0.24642857142857133</c:v>
                </c:pt>
              </c:numCache>
            </c:numRef>
          </c:yVal>
          <c:smooth val="0"/>
          <c:extLst xmlns:c16r2="http://schemas.microsoft.com/office/drawing/2015/06/chart">
            <c:ext xmlns:c16="http://schemas.microsoft.com/office/drawing/2014/chart" uri="{C3380CC4-5D6E-409C-BE32-E72D297353CC}">
              <c16:uniqueId val="{0000000D-F91B-4109-ABC0-BE8E72148FE9}"/>
            </c:ext>
          </c:extLst>
        </c:ser>
        <c:dLbls>
          <c:showLegendKey val="0"/>
          <c:showVal val="0"/>
          <c:showCatName val="0"/>
          <c:showSerName val="0"/>
          <c:showPercent val="0"/>
          <c:showBubbleSize val="0"/>
        </c:dLbls>
        <c:axId val="-884704480"/>
        <c:axId val="-884700128"/>
      </c:scatterChart>
      <c:valAx>
        <c:axId val="-884704480"/>
        <c:scaling>
          <c:orientation val="minMax"/>
          <c:max val="46200"/>
          <c:min val="40909"/>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Mission Launch Date</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4700128"/>
        <c:crosses val="autoZero"/>
        <c:crossBetween val="midCat"/>
        <c:majorUnit val="366"/>
      </c:valAx>
      <c:valAx>
        <c:axId val="-884700128"/>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 Failed</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4704480"/>
        <c:crosses val="autoZero"/>
        <c:crossBetween val="midCat"/>
      </c:valAx>
      <c:spPr>
        <a:noFill/>
        <a:ln>
          <a:noFill/>
        </a:ln>
        <a:effectLst/>
      </c:spPr>
    </c:plotArea>
    <c:legend>
      <c:legendPos val="t"/>
      <c:layout>
        <c:manualLayout>
          <c:xMode val="edge"/>
          <c:yMode val="edge"/>
          <c:x val="7.2054433923310346E-2"/>
          <c:y val="3.9949216453463623E-2"/>
          <c:w val="0.87075950740739594"/>
          <c:h val="0.1750184145261892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 Failed by Type and Country</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'[Historical Data.xlsx]MoonStats'!$AA$23</c:f>
              <c:strCache>
                <c:ptCount val="1"/>
                <c:pt idx="0">
                  <c:v>1</c:v>
                </c:pt>
              </c:strCache>
            </c:strRef>
          </c:tx>
          <c:spPr>
            <a:solidFill>
              <a:schemeClr val="accent5"/>
            </a:solidFill>
            <a:ln>
              <a:noFill/>
            </a:ln>
            <a:effectLst/>
            <a:sp3d/>
          </c:spPr>
          <c:invertIfNegative val="0"/>
          <c:cat>
            <c:strRef>
              <c:f>'[Historical Data.xlsx]MoonStats'!$Z$24:$Z$28</c:f>
              <c:strCache>
                <c:ptCount val="5"/>
                <c:pt idx="0">
                  <c:v>America</c:v>
                </c:pt>
                <c:pt idx="1">
                  <c:v>USSR</c:v>
                </c:pt>
                <c:pt idx="2">
                  <c:v>Russia</c:v>
                </c:pt>
                <c:pt idx="3">
                  <c:v>China</c:v>
                </c:pt>
                <c:pt idx="4">
                  <c:v>Other</c:v>
                </c:pt>
              </c:strCache>
            </c:strRef>
          </c:cat>
          <c:val>
            <c:numRef>
              <c:f>'[Historical Data.xlsx]MoonStats'!$AA$24:$AA$28</c:f>
              <c:numCache>
                <c:formatCode>0%</c:formatCode>
                <c:ptCount val="5"/>
                <c:pt idx="0">
                  <c:v>0.33333333333333337</c:v>
                </c:pt>
                <c:pt idx="1">
                  <c:v>0.6</c:v>
                </c:pt>
                <c:pt idx="2">
                  <c:v>0</c:v>
                </c:pt>
                <c:pt idx="3">
                  <c:v>0</c:v>
                </c:pt>
                <c:pt idx="4">
                  <c:v>0</c:v>
                </c:pt>
              </c:numCache>
            </c:numRef>
          </c:val>
          <c:extLst xmlns:c16r2="http://schemas.microsoft.com/office/drawing/2015/06/chart">
            <c:ext xmlns:c16="http://schemas.microsoft.com/office/drawing/2014/chart" uri="{C3380CC4-5D6E-409C-BE32-E72D297353CC}">
              <c16:uniqueId val="{00000000-EBF7-43A8-A1A9-E9542FED1CCF}"/>
            </c:ext>
          </c:extLst>
        </c:ser>
        <c:ser>
          <c:idx val="1"/>
          <c:order val="1"/>
          <c:tx>
            <c:strRef>
              <c:f>'[Historical Data.xlsx]MoonStats'!$AB$23</c:f>
              <c:strCache>
                <c:ptCount val="1"/>
                <c:pt idx="0">
                  <c:v>2</c:v>
                </c:pt>
              </c:strCache>
            </c:strRef>
          </c:tx>
          <c:spPr>
            <a:solidFill>
              <a:schemeClr val="accent3"/>
            </a:solidFill>
            <a:ln>
              <a:noFill/>
            </a:ln>
            <a:effectLst/>
            <a:sp3d/>
          </c:spPr>
          <c:invertIfNegative val="0"/>
          <c:cat>
            <c:strRef>
              <c:f>'[Historical Data.xlsx]MoonStats'!$Z$24:$Z$28</c:f>
              <c:strCache>
                <c:ptCount val="5"/>
                <c:pt idx="0">
                  <c:v>America</c:v>
                </c:pt>
                <c:pt idx="1">
                  <c:v>USSR</c:v>
                </c:pt>
                <c:pt idx="2">
                  <c:v>Russia</c:v>
                </c:pt>
                <c:pt idx="3">
                  <c:v>China</c:v>
                </c:pt>
                <c:pt idx="4">
                  <c:v>Other</c:v>
                </c:pt>
              </c:strCache>
            </c:strRef>
          </c:cat>
          <c:val>
            <c:numRef>
              <c:f>'[Historical Data.xlsx]MoonStats'!$AB$24:$AB$28</c:f>
              <c:numCache>
                <c:formatCode>0%</c:formatCode>
                <c:ptCount val="5"/>
                <c:pt idx="0">
                  <c:v>0.38461538461538458</c:v>
                </c:pt>
                <c:pt idx="1">
                  <c:v>0.61538461538461542</c:v>
                </c:pt>
                <c:pt idx="2">
                  <c:v>1</c:v>
                </c:pt>
                <c:pt idx="3">
                  <c:v>0.33333333333333337</c:v>
                </c:pt>
                <c:pt idx="4">
                  <c:v>0.4</c:v>
                </c:pt>
              </c:numCache>
            </c:numRef>
          </c:val>
          <c:extLst xmlns:c16r2="http://schemas.microsoft.com/office/drawing/2015/06/chart">
            <c:ext xmlns:c16="http://schemas.microsoft.com/office/drawing/2014/chart" uri="{C3380CC4-5D6E-409C-BE32-E72D297353CC}">
              <c16:uniqueId val="{00000001-EBF7-43A8-A1A9-E9542FED1CCF}"/>
            </c:ext>
          </c:extLst>
        </c:ser>
        <c:ser>
          <c:idx val="2"/>
          <c:order val="2"/>
          <c:tx>
            <c:strRef>
              <c:f>'[Historical Data.xlsx]MoonStats'!$AC$23</c:f>
              <c:strCache>
                <c:ptCount val="1"/>
                <c:pt idx="0">
                  <c:v>3</c:v>
                </c:pt>
              </c:strCache>
            </c:strRef>
          </c:tx>
          <c:spPr>
            <a:solidFill>
              <a:schemeClr val="accent1"/>
            </a:solidFill>
            <a:ln>
              <a:noFill/>
            </a:ln>
            <a:effectLst/>
            <a:sp3d/>
          </c:spPr>
          <c:invertIfNegative val="0"/>
          <c:cat>
            <c:strRef>
              <c:f>'[Historical Data.xlsx]MoonStats'!$Z$24:$Z$28</c:f>
              <c:strCache>
                <c:ptCount val="5"/>
                <c:pt idx="0">
                  <c:v>America</c:v>
                </c:pt>
                <c:pt idx="1">
                  <c:v>USSR</c:v>
                </c:pt>
                <c:pt idx="2">
                  <c:v>Russia</c:v>
                </c:pt>
                <c:pt idx="3">
                  <c:v>China</c:v>
                </c:pt>
                <c:pt idx="4">
                  <c:v>Other</c:v>
                </c:pt>
              </c:strCache>
            </c:strRef>
          </c:cat>
          <c:val>
            <c:numRef>
              <c:f>'[Historical Data.xlsx]MoonStats'!$AC$24:$AC$28</c:f>
              <c:numCache>
                <c:formatCode>0%</c:formatCode>
                <c:ptCount val="5"/>
                <c:pt idx="0">
                  <c:v>0.25</c:v>
                </c:pt>
                <c:pt idx="1">
                  <c:v>0.83333333333333337</c:v>
                </c:pt>
                <c:pt idx="2">
                  <c:v>0</c:v>
                </c:pt>
                <c:pt idx="3">
                  <c:v>0</c:v>
                </c:pt>
                <c:pt idx="4">
                  <c:v>0</c:v>
                </c:pt>
              </c:numCache>
            </c:numRef>
          </c:val>
          <c:extLst xmlns:c16r2="http://schemas.microsoft.com/office/drawing/2015/06/chart">
            <c:ext xmlns:c16="http://schemas.microsoft.com/office/drawing/2014/chart" uri="{C3380CC4-5D6E-409C-BE32-E72D297353CC}">
              <c16:uniqueId val="{00000002-EBF7-43A8-A1A9-E9542FED1CCF}"/>
            </c:ext>
          </c:extLst>
        </c:ser>
        <c:ser>
          <c:idx val="3"/>
          <c:order val="3"/>
          <c:tx>
            <c:strRef>
              <c:f>'[Historical Data.xlsx]MoonStats'!$AD$23</c:f>
              <c:strCache>
                <c:ptCount val="1"/>
                <c:pt idx="0">
                  <c:v>4</c:v>
                </c:pt>
              </c:strCache>
            </c:strRef>
          </c:tx>
          <c:spPr>
            <a:solidFill>
              <a:schemeClr val="accent2"/>
            </a:solidFill>
            <a:ln>
              <a:noFill/>
            </a:ln>
            <a:effectLst/>
            <a:sp3d/>
          </c:spPr>
          <c:invertIfNegative val="0"/>
          <c:cat>
            <c:strRef>
              <c:f>'[Historical Data.xlsx]MoonStats'!$Z$24:$Z$28</c:f>
              <c:strCache>
                <c:ptCount val="5"/>
                <c:pt idx="0">
                  <c:v>America</c:v>
                </c:pt>
                <c:pt idx="1">
                  <c:v>USSR</c:v>
                </c:pt>
                <c:pt idx="2">
                  <c:v>Russia</c:v>
                </c:pt>
                <c:pt idx="3">
                  <c:v>China</c:v>
                </c:pt>
                <c:pt idx="4">
                  <c:v>Other</c:v>
                </c:pt>
              </c:strCache>
            </c:strRef>
          </c:cat>
          <c:val>
            <c:numRef>
              <c:f>'[Historical Data.xlsx]MoonStats'!$AD$24:$AD$28</c:f>
              <c:numCache>
                <c:formatCode>0%</c:formatCode>
                <c:ptCount val="5"/>
                <c:pt idx="0">
                  <c:v>0.5</c:v>
                </c:pt>
                <c:pt idx="1">
                  <c:v>0.8</c:v>
                </c:pt>
                <c:pt idx="2">
                  <c:v>1</c:v>
                </c:pt>
                <c:pt idx="3">
                  <c:v>0</c:v>
                </c:pt>
                <c:pt idx="4">
                  <c:v>0.66666666666666674</c:v>
                </c:pt>
              </c:numCache>
            </c:numRef>
          </c:val>
          <c:extLst xmlns:c16r2="http://schemas.microsoft.com/office/drawing/2015/06/chart">
            <c:ext xmlns:c16="http://schemas.microsoft.com/office/drawing/2014/chart" uri="{C3380CC4-5D6E-409C-BE32-E72D297353CC}">
              <c16:uniqueId val="{00000003-EBF7-43A8-A1A9-E9542FED1CCF}"/>
            </c:ext>
          </c:extLst>
        </c:ser>
        <c:ser>
          <c:idx val="4"/>
          <c:order val="4"/>
          <c:tx>
            <c:strRef>
              <c:f>'[Historical Data.xlsx]MoonStats'!$AE$23</c:f>
              <c:strCache>
                <c:ptCount val="1"/>
                <c:pt idx="0">
                  <c:v>5</c:v>
                </c:pt>
              </c:strCache>
            </c:strRef>
          </c:tx>
          <c:spPr>
            <a:solidFill>
              <a:schemeClr val="accent4"/>
            </a:solidFill>
            <a:ln>
              <a:noFill/>
            </a:ln>
            <a:effectLst/>
            <a:sp3d/>
          </c:spPr>
          <c:invertIfNegative val="0"/>
          <c:cat>
            <c:strRef>
              <c:f>'[Historical Data.xlsx]MoonStats'!$Z$24:$Z$28</c:f>
              <c:strCache>
                <c:ptCount val="5"/>
                <c:pt idx="0">
                  <c:v>America</c:v>
                </c:pt>
                <c:pt idx="1">
                  <c:v>USSR</c:v>
                </c:pt>
                <c:pt idx="2">
                  <c:v>Russia</c:v>
                </c:pt>
                <c:pt idx="3">
                  <c:v>China</c:v>
                </c:pt>
                <c:pt idx="4">
                  <c:v>Other</c:v>
                </c:pt>
              </c:strCache>
            </c:strRef>
          </c:cat>
          <c:val>
            <c:numRef>
              <c:f>'[Historical Data.xlsx]MoonStats'!$AE$24:$AE$28</c:f>
              <c:numCache>
                <c:formatCode>0%</c:formatCode>
                <c:ptCount val="5"/>
                <c:pt idx="0">
                  <c:v>1</c:v>
                </c:pt>
                <c:pt idx="1">
                  <c:v>0.75</c:v>
                </c:pt>
                <c:pt idx="2">
                  <c:v>0</c:v>
                </c:pt>
                <c:pt idx="3">
                  <c:v>0.5</c:v>
                </c:pt>
                <c:pt idx="4">
                  <c:v>0.66666666666666674</c:v>
                </c:pt>
              </c:numCache>
            </c:numRef>
          </c:val>
          <c:extLst xmlns:c16r2="http://schemas.microsoft.com/office/drawing/2015/06/chart">
            <c:ext xmlns:c16="http://schemas.microsoft.com/office/drawing/2014/chart" uri="{C3380CC4-5D6E-409C-BE32-E72D297353CC}">
              <c16:uniqueId val="{00000004-EBF7-43A8-A1A9-E9542FED1CCF}"/>
            </c:ext>
          </c:extLst>
        </c:ser>
        <c:ser>
          <c:idx val="5"/>
          <c:order val="5"/>
          <c:tx>
            <c:strRef>
              <c:f>'[Historical Data.xlsx]MoonStats'!$AF$23</c:f>
              <c:strCache>
                <c:ptCount val="1"/>
                <c:pt idx="0">
                  <c:v>6</c:v>
                </c:pt>
              </c:strCache>
            </c:strRef>
          </c:tx>
          <c:spPr>
            <a:solidFill>
              <a:schemeClr val="accent6"/>
            </a:solidFill>
            <a:ln>
              <a:noFill/>
            </a:ln>
            <a:effectLst/>
            <a:sp3d/>
          </c:spPr>
          <c:invertIfNegative val="0"/>
          <c:cat>
            <c:strRef>
              <c:f>'[Historical Data.xlsx]MoonStats'!$Z$24:$Z$28</c:f>
              <c:strCache>
                <c:ptCount val="5"/>
                <c:pt idx="0">
                  <c:v>America</c:v>
                </c:pt>
                <c:pt idx="1">
                  <c:v>USSR</c:v>
                </c:pt>
                <c:pt idx="2">
                  <c:v>Russia</c:v>
                </c:pt>
                <c:pt idx="3">
                  <c:v>China</c:v>
                </c:pt>
                <c:pt idx="4">
                  <c:v>Other</c:v>
                </c:pt>
              </c:strCache>
            </c:strRef>
          </c:cat>
          <c:val>
            <c:numRef>
              <c:f>'[Historical Data.xlsx]MoonStats'!$AF$24:$AF$28</c:f>
              <c:numCache>
                <c:formatCode>0%</c:formatCode>
                <c:ptCount val="5"/>
                <c:pt idx="0">
                  <c:v>0.1428571428571429</c:v>
                </c:pt>
                <c:pt idx="1">
                  <c:v>0.7</c:v>
                </c:pt>
                <c:pt idx="2">
                  <c:v>0</c:v>
                </c:pt>
                <c:pt idx="3">
                  <c:v>0</c:v>
                </c:pt>
                <c:pt idx="4">
                  <c:v>0</c:v>
                </c:pt>
              </c:numCache>
            </c:numRef>
          </c:val>
          <c:extLst xmlns:c16r2="http://schemas.microsoft.com/office/drawing/2015/06/chart">
            <c:ext xmlns:c16="http://schemas.microsoft.com/office/drawing/2014/chart" uri="{C3380CC4-5D6E-409C-BE32-E72D297353CC}">
              <c16:uniqueId val="{00000005-EBF7-43A8-A1A9-E9542FED1CCF}"/>
            </c:ext>
          </c:extLst>
        </c:ser>
        <c:dLbls>
          <c:showLegendKey val="0"/>
          <c:showVal val="0"/>
          <c:showCatName val="0"/>
          <c:showSerName val="0"/>
          <c:showPercent val="0"/>
          <c:showBubbleSize val="0"/>
        </c:dLbls>
        <c:gapWidth val="150"/>
        <c:shape val="box"/>
        <c:axId val="-884697408"/>
        <c:axId val="-884701760"/>
        <c:axId val="-887284688"/>
      </c:bar3DChart>
      <c:catAx>
        <c:axId val="-8846974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4701760"/>
        <c:crosses val="autoZero"/>
        <c:auto val="1"/>
        <c:lblAlgn val="ctr"/>
        <c:lblOffset val="100"/>
        <c:noMultiLvlLbl val="0"/>
      </c:catAx>
      <c:valAx>
        <c:axId val="-8847017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4697408"/>
        <c:crosses val="autoZero"/>
        <c:crossBetween val="between"/>
      </c:valAx>
      <c:serAx>
        <c:axId val="-887284688"/>
        <c:scaling>
          <c:orientation val="minMax"/>
        </c:scaling>
        <c:delete val="1"/>
        <c:axPos val="b"/>
        <c:majorTickMark val="none"/>
        <c:minorTickMark val="none"/>
        <c:tickLblPos val="nextTo"/>
        <c:crossAx val="-884701760"/>
        <c:crosses val="autoZero"/>
      </c:ser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BD5B5F-08FA-49C4-B8EB-13C0DFCBE862}" type="datetimeFigureOut">
              <a:rPr lang="en-US" smtClean="0"/>
              <a:t>10/27/2025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D4D541-E5B4-4DDD-AB17-FD9714E881DB}" type="slidenum">
              <a:rPr lang="en-US" smtClean="0"/>
              <a:t>‹#›</a:t>
            </a:fld>
            <a:endParaRPr lang="en-US"/>
          </a:p>
        </p:txBody>
      </p:sp>
    </p:spTree>
    <p:extLst>
      <p:ext uri="{BB962C8B-B14F-4D97-AF65-F5344CB8AC3E}">
        <p14:creationId xmlns:p14="http://schemas.microsoft.com/office/powerpoint/2010/main" val="1585656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%failed for each ambition</a:t>
            </a:r>
          </a:p>
        </p:txBody>
      </p:sp>
      <p:sp>
        <p:nvSpPr>
          <p:cNvPr id="4" name="Slide Number Placeholder 3"/>
          <p:cNvSpPr>
            <a:spLocks noGrp="1"/>
          </p:cNvSpPr>
          <p:nvPr>
            <p:ph type="sldNum" sz="quarter" idx="5"/>
          </p:nvPr>
        </p:nvSpPr>
        <p:spPr/>
        <p:txBody>
          <a:bodyPr/>
          <a:lstStyle/>
          <a:p>
            <a:fld id="{5ED4D541-E5B4-4DDD-AB17-FD9714E881DB}" type="slidenum">
              <a:rPr lang="en-US" smtClean="0"/>
              <a:t>5</a:t>
            </a:fld>
            <a:endParaRPr lang="en-US"/>
          </a:p>
        </p:txBody>
      </p:sp>
    </p:spTree>
    <p:extLst>
      <p:ext uri="{BB962C8B-B14F-4D97-AF65-F5344CB8AC3E}">
        <p14:creationId xmlns:p14="http://schemas.microsoft.com/office/powerpoint/2010/main" val="958455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USSR had nearly ubiquitous failures, most of them due to launch vehicles. Most of America’s failures have been on orbiter missions, with incredible success in rover missions. (Props to JPL).</a:t>
            </a:r>
          </a:p>
        </p:txBody>
      </p:sp>
      <p:sp>
        <p:nvSpPr>
          <p:cNvPr id="4" name="Slide Number Placeholder 3"/>
          <p:cNvSpPr>
            <a:spLocks noGrp="1"/>
          </p:cNvSpPr>
          <p:nvPr>
            <p:ph type="sldNum" sz="quarter" idx="5"/>
          </p:nvPr>
        </p:nvSpPr>
        <p:spPr/>
        <p:txBody>
          <a:bodyPr/>
          <a:lstStyle/>
          <a:p>
            <a:fld id="{585CEFA9-16C4-4624-8889-7E81C374BA46}" type="slidenum">
              <a:rPr lang="en-US" smtClean="0"/>
              <a:t>33</a:t>
            </a:fld>
            <a:endParaRPr lang="en-US"/>
          </a:p>
        </p:txBody>
      </p:sp>
    </p:spTree>
    <p:extLst>
      <p:ext uri="{BB962C8B-B14F-4D97-AF65-F5344CB8AC3E}">
        <p14:creationId xmlns:p14="http://schemas.microsoft.com/office/powerpoint/2010/main" val="201769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than missions to the moon, computer radiation hardening seems to be a bigger challenge for Mars missions. Additionally, propulsion systems must be more robust during long distances.</a:t>
            </a:r>
          </a:p>
        </p:txBody>
      </p:sp>
      <p:sp>
        <p:nvSpPr>
          <p:cNvPr id="4" name="Slide Number Placeholder 3"/>
          <p:cNvSpPr>
            <a:spLocks noGrp="1"/>
          </p:cNvSpPr>
          <p:nvPr>
            <p:ph type="sldNum" sz="quarter" idx="5"/>
          </p:nvPr>
        </p:nvSpPr>
        <p:spPr/>
        <p:txBody>
          <a:bodyPr/>
          <a:lstStyle/>
          <a:p>
            <a:fld id="{585CEFA9-16C4-4624-8889-7E81C374BA46}" type="slidenum">
              <a:rPr lang="en-US" smtClean="0"/>
              <a:t>34</a:t>
            </a:fld>
            <a:endParaRPr lang="en-US"/>
          </a:p>
        </p:txBody>
      </p:sp>
    </p:spTree>
    <p:extLst>
      <p:ext uri="{BB962C8B-B14F-4D97-AF65-F5344CB8AC3E}">
        <p14:creationId xmlns:p14="http://schemas.microsoft.com/office/powerpoint/2010/main" val="810349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 less launch failures over time</a:t>
            </a:r>
          </a:p>
        </p:txBody>
      </p:sp>
      <p:sp>
        <p:nvSpPr>
          <p:cNvPr id="4" name="Slide Number Placeholder 3"/>
          <p:cNvSpPr>
            <a:spLocks noGrp="1"/>
          </p:cNvSpPr>
          <p:nvPr>
            <p:ph type="sldNum" sz="quarter" idx="5"/>
          </p:nvPr>
        </p:nvSpPr>
        <p:spPr/>
        <p:txBody>
          <a:bodyPr/>
          <a:lstStyle/>
          <a:p>
            <a:fld id="{585CEFA9-16C4-4624-8889-7E81C374BA46}" type="slidenum">
              <a:rPr lang="en-US" smtClean="0"/>
              <a:t>36</a:t>
            </a:fld>
            <a:endParaRPr lang="en-US"/>
          </a:p>
        </p:txBody>
      </p:sp>
    </p:spTree>
    <p:extLst>
      <p:ext uri="{BB962C8B-B14F-4D97-AF65-F5344CB8AC3E}">
        <p14:creationId xmlns:p14="http://schemas.microsoft.com/office/powerpoint/2010/main" val="972441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4D541-E5B4-4DDD-AB17-FD9714E881DB}" type="slidenum">
              <a:rPr lang="en-US" smtClean="0"/>
              <a:t>10</a:t>
            </a:fld>
            <a:endParaRPr lang="en-US"/>
          </a:p>
        </p:txBody>
      </p:sp>
    </p:spTree>
    <p:extLst>
      <p:ext uri="{BB962C8B-B14F-4D97-AF65-F5344CB8AC3E}">
        <p14:creationId xmlns:p14="http://schemas.microsoft.com/office/powerpoint/2010/main" val="2214646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4D541-E5B4-4DDD-AB17-FD9714E881DB}" type="slidenum">
              <a:rPr lang="en-US" smtClean="0"/>
              <a:t>12</a:t>
            </a:fld>
            <a:endParaRPr lang="en-US"/>
          </a:p>
        </p:txBody>
      </p:sp>
    </p:spTree>
    <p:extLst>
      <p:ext uri="{BB962C8B-B14F-4D97-AF65-F5344CB8AC3E}">
        <p14:creationId xmlns:p14="http://schemas.microsoft.com/office/powerpoint/2010/main" val="4265921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Label and explain GNC in landing</a:t>
            </a:r>
          </a:p>
        </p:txBody>
      </p:sp>
      <p:sp>
        <p:nvSpPr>
          <p:cNvPr id="4" name="Slide Number Placeholder 3"/>
          <p:cNvSpPr>
            <a:spLocks noGrp="1"/>
          </p:cNvSpPr>
          <p:nvPr>
            <p:ph type="sldNum" sz="quarter" idx="5"/>
          </p:nvPr>
        </p:nvSpPr>
        <p:spPr/>
        <p:txBody>
          <a:bodyPr/>
          <a:lstStyle/>
          <a:p>
            <a:fld id="{5ED4D541-E5B4-4DDD-AB17-FD9714E881DB}" type="slidenum">
              <a:rPr lang="en-US" smtClean="0"/>
              <a:t>15</a:t>
            </a:fld>
            <a:endParaRPr lang="en-US"/>
          </a:p>
        </p:txBody>
      </p:sp>
    </p:spTree>
    <p:extLst>
      <p:ext uri="{BB962C8B-B14F-4D97-AF65-F5344CB8AC3E}">
        <p14:creationId xmlns:p14="http://schemas.microsoft.com/office/powerpoint/2010/main" val="1026812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Crew module in different orbit, will that affect comm relays?</a:t>
            </a:r>
          </a:p>
          <a:p>
            <a:r>
              <a:rPr lang="en-US" dirty="0"/>
              <a:t>Can crew control mitigate the reliance on impacted sensors?</a:t>
            </a:r>
          </a:p>
        </p:txBody>
      </p:sp>
      <p:sp>
        <p:nvSpPr>
          <p:cNvPr id="4" name="Slide Number Placeholder 3"/>
          <p:cNvSpPr>
            <a:spLocks noGrp="1"/>
          </p:cNvSpPr>
          <p:nvPr>
            <p:ph type="sldNum" sz="quarter" idx="5"/>
          </p:nvPr>
        </p:nvSpPr>
        <p:spPr/>
        <p:txBody>
          <a:bodyPr/>
          <a:lstStyle/>
          <a:p>
            <a:fld id="{5ED4D541-E5B4-4DDD-AB17-FD9714E881DB}" type="slidenum">
              <a:rPr lang="en-US" smtClean="0"/>
              <a:t>22</a:t>
            </a:fld>
            <a:endParaRPr lang="en-US"/>
          </a:p>
        </p:txBody>
      </p:sp>
    </p:spTree>
    <p:extLst>
      <p:ext uri="{BB962C8B-B14F-4D97-AF65-F5344CB8AC3E}">
        <p14:creationId xmlns:p14="http://schemas.microsoft.com/office/powerpoint/2010/main" val="980547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Missions have generally gotten more complex and successful over time</a:t>
            </a:r>
          </a:p>
        </p:txBody>
      </p:sp>
      <p:sp>
        <p:nvSpPr>
          <p:cNvPr id="4" name="Slide Number Placeholder 3"/>
          <p:cNvSpPr>
            <a:spLocks noGrp="1"/>
          </p:cNvSpPr>
          <p:nvPr>
            <p:ph type="sldNum" sz="quarter" idx="5"/>
          </p:nvPr>
        </p:nvSpPr>
        <p:spPr/>
        <p:txBody>
          <a:bodyPr/>
          <a:lstStyle/>
          <a:p>
            <a:fld id="{585CEFA9-16C4-4624-8889-7E81C374BA46}" type="slidenum">
              <a:rPr lang="en-US" smtClean="0"/>
              <a:t>28</a:t>
            </a:fld>
            <a:endParaRPr lang="en-US"/>
          </a:p>
        </p:txBody>
      </p:sp>
    </p:spTree>
    <p:extLst>
      <p:ext uri="{BB962C8B-B14F-4D97-AF65-F5344CB8AC3E}">
        <p14:creationId xmlns:p14="http://schemas.microsoft.com/office/powerpoint/2010/main" val="203299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had more success in the northern hemisphere of the planet than the southern (orbital tilt?)</a:t>
            </a:r>
          </a:p>
        </p:txBody>
      </p:sp>
      <p:sp>
        <p:nvSpPr>
          <p:cNvPr id="4" name="Slide Number Placeholder 3"/>
          <p:cNvSpPr>
            <a:spLocks noGrp="1"/>
          </p:cNvSpPr>
          <p:nvPr>
            <p:ph type="sldNum" sz="quarter" idx="5"/>
          </p:nvPr>
        </p:nvSpPr>
        <p:spPr/>
        <p:txBody>
          <a:bodyPr/>
          <a:lstStyle/>
          <a:p>
            <a:fld id="{585CEFA9-16C4-4624-8889-7E81C374BA46}" type="slidenum">
              <a:rPr lang="en-US" smtClean="0"/>
              <a:t>30</a:t>
            </a:fld>
            <a:endParaRPr lang="en-US"/>
          </a:p>
        </p:txBody>
      </p:sp>
    </p:spTree>
    <p:extLst>
      <p:ext uri="{BB962C8B-B14F-4D97-AF65-F5344CB8AC3E}">
        <p14:creationId xmlns:p14="http://schemas.microsoft.com/office/powerpoint/2010/main" val="2896686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Landing is still the highest risk phase of a Mars mission, despite extended duration of flybys and added complexity of roving.</a:t>
            </a:r>
          </a:p>
        </p:txBody>
      </p:sp>
      <p:sp>
        <p:nvSpPr>
          <p:cNvPr id="4" name="Slide Number Placeholder 3"/>
          <p:cNvSpPr>
            <a:spLocks noGrp="1"/>
          </p:cNvSpPr>
          <p:nvPr>
            <p:ph type="sldNum" sz="quarter" idx="5"/>
          </p:nvPr>
        </p:nvSpPr>
        <p:spPr/>
        <p:txBody>
          <a:bodyPr/>
          <a:lstStyle/>
          <a:p>
            <a:fld id="{585CEFA9-16C4-4624-8889-7E81C374BA46}" type="slidenum">
              <a:rPr lang="en-US" smtClean="0"/>
              <a:t>31</a:t>
            </a:fld>
            <a:endParaRPr lang="en-US"/>
          </a:p>
        </p:txBody>
      </p:sp>
    </p:spTree>
    <p:extLst>
      <p:ext uri="{BB962C8B-B14F-4D97-AF65-F5344CB8AC3E}">
        <p14:creationId xmlns:p14="http://schemas.microsoft.com/office/powerpoint/2010/main" val="1464766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expected learning and reliability growth, with landing being consistently more risky than the overall, average, or other mission phases</a:t>
            </a:r>
          </a:p>
        </p:txBody>
      </p:sp>
      <p:sp>
        <p:nvSpPr>
          <p:cNvPr id="4" name="Slide Number Placeholder 3"/>
          <p:cNvSpPr>
            <a:spLocks noGrp="1"/>
          </p:cNvSpPr>
          <p:nvPr>
            <p:ph type="sldNum" sz="quarter" idx="5"/>
          </p:nvPr>
        </p:nvSpPr>
        <p:spPr/>
        <p:txBody>
          <a:bodyPr/>
          <a:lstStyle/>
          <a:p>
            <a:fld id="{585CEFA9-16C4-4624-8889-7E81C374BA46}" type="slidenum">
              <a:rPr lang="en-US" smtClean="0"/>
              <a:t>32</a:t>
            </a:fld>
            <a:endParaRPr lang="en-US"/>
          </a:p>
        </p:txBody>
      </p:sp>
    </p:spTree>
    <p:extLst>
      <p:ext uri="{BB962C8B-B14F-4D97-AF65-F5344CB8AC3E}">
        <p14:creationId xmlns:p14="http://schemas.microsoft.com/office/powerpoint/2010/main" val="2706403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E02BD2-0D4F-4E51-AF8B-EDF8F8B0C2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ADC7D0B4-C379-4F18-8EC1-16693B1E6B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F540B33-B3DF-4489-869A-E2707B95661D}"/>
              </a:ext>
            </a:extLst>
          </p:cNvPr>
          <p:cNvSpPr>
            <a:spLocks noGrp="1"/>
          </p:cNvSpPr>
          <p:nvPr>
            <p:ph type="dt" sz="half" idx="10"/>
          </p:nvPr>
        </p:nvSpPr>
        <p:spPr/>
        <p:txBody>
          <a:bodyPr/>
          <a:lstStyle/>
          <a:p>
            <a:fld id="{6329FE58-D771-4117-90C5-88E2C08EE4D0}" type="datetime1">
              <a:rPr lang="en-US" smtClean="0"/>
              <a:t>10/27/2025</a:t>
            </a:fld>
            <a:endParaRPr lang="en-US"/>
          </a:p>
        </p:txBody>
      </p:sp>
      <p:sp>
        <p:nvSpPr>
          <p:cNvPr id="5" name="Footer Placeholder 4">
            <a:extLst>
              <a:ext uri="{FF2B5EF4-FFF2-40B4-BE49-F238E27FC236}">
                <a16:creationId xmlns="" xmlns:a16="http://schemas.microsoft.com/office/drawing/2014/main" id="{D8256030-AA96-49D3-82B1-C428BC32B7E4}"/>
              </a:ext>
            </a:extLst>
          </p:cNvPr>
          <p:cNvSpPr>
            <a:spLocks noGrp="1"/>
          </p:cNvSpPr>
          <p:nvPr>
            <p:ph type="ftr" sz="quarter" idx="11"/>
          </p:nvPr>
        </p:nvSpPr>
        <p:spPr/>
        <p:txBody>
          <a:bodyPr/>
          <a:lstStyle/>
          <a:p>
            <a:r>
              <a:rPr lang="en-US"/>
              <a:t>History of Moon MissionsThis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84EE2DAA-6F75-42F3-883C-02A47AD88E4B}"/>
              </a:ext>
            </a:extLst>
          </p:cNvPr>
          <p:cNvSpPr>
            <a:spLocks noGrp="1"/>
          </p:cNvSpPr>
          <p:nvPr>
            <p:ph type="sldNum" sz="quarter" idx="12"/>
          </p:nvPr>
        </p:nvSpPr>
        <p:spPr/>
        <p:txBody>
          <a:bodyPr/>
          <a:lstStyle/>
          <a:p>
            <a:fld id="{0CB24E8A-A8CD-4BDB-9CC6-92411BC477CB}" type="slidenum">
              <a:rPr lang="en-US" smtClean="0"/>
              <a:t>‹#›</a:t>
            </a:fld>
            <a:endParaRPr lang="en-US"/>
          </a:p>
        </p:txBody>
      </p:sp>
    </p:spTree>
    <p:extLst>
      <p:ext uri="{BB962C8B-B14F-4D97-AF65-F5344CB8AC3E}">
        <p14:creationId xmlns:p14="http://schemas.microsoft.com/office/powerpoint/2010/main" val="229273283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CA1BE2-BD99-438C-90A5-7EA010E3E0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8E3DBAB-0EB5-4653-BDE6-AB11592720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BCEF7E5-DAFB-4CB1-A857-36AF7E4798B9}"/>
              </a:ext>
            </a:extLst>
          </p:cNvPr>
          <p:cNvSpPr>
            <a:spLocks noGrp="1"/>
          </p:cNvSpPr>
          <p:nvPr>
            <p:ph type="dt" sz="half" idx="10"/>
          </p:nvPr>
        </p:nvSpPr>
        <p:spPr/>
        <p:txBody>
          <a:bodyPr/>
          <a:lstStyle/>
          <a:p>
            <a:fld id="{EABFC2A8-10AA-4303-9A3E-9E48597DA27A}" type="datetime1">
              <a:rPr lang="en-US" smtClean="0"/>
              <a:t>10/27/2025</a:t>
            </a:fld>
            <a:endParaRPr lang="en-US"/>
          </a:p>
        </p:txBody>
      </p:sp>
      <p:sp>
        <p:nvSpPr>
          <p:cNvPr id="5" name="Footer Placeholder 4">
            <a:extLst>
              <a:ext uri="{FF2B5EF4-FFF2-40B4-BE49-F238E27FC236}">
                <a16:creationId xmlns="" xmlns:a16="http://schemas.microsoft.com/office/drawing/2014/main" id="{5823AE69-C4A1-472C-82EC-F2A705E9B85E}"/>
              </a:ext>
            </a:extLst>
          </p:cNvPr>
          <p:cNvSpPr>
            <a:spLocks noGrp="1"/>
          </p:cNvSpPr>
          <p:nvPr>
            <p:ph type="ftr" sz="quarter" idx="11"/>
          </p:nvPr>
        </p:nvSpPr>
        <p:spPr/>
        <p:txBody>
          <a:bodyPr/>
          <a:lstStyle/>
          <a:p>
            <a:r>
              <a:rPr lang="en-US"/>
              <a:t>History of Moon MissionsThis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DB9E916F-4F5D-4CA2-80BE-0E97D399A4B6}"/>
              </a:ext>
            </a:extLst>
          </p:cNvPr>
          <p:cNvSpPr>
            <a:spLocks noGrp="1"/>
          </p:cNvSpPr>
          <p:nvPr>
            <p:ph type="sldNum" sz="quarter" idx="12"/>
          </p:nvPr>
        </p:nvSpPr>
        <p:spPr/>
        <p:txBody>
          <a:bodyPr/>
          <a:lstStyle/>
          <a:p>
            <a:fld id="{0CB24E8A-A8CD-4BDB-9CC6-92411BC477CB}" type="slidenum">
              <a:rPr lang="en-US" smtClean="0"/>
              <a:t>‹#›</a:t>
            </a:fld>
            <a:endParaRPr lang="en-US"/>
          </a:p>
        </p:txBody>
      </p:sp>
    </p:spTree>
    <p:extLst>
      <p:ext uri="{BB962C8B-B14F-4D97-AF65-F5344CB8AC3E}">
        <p14:creationId xmlns:p14="http://schemas.microsoft.com/office/powerpoint/2010/main" val="412451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2CA3C65-7E95-4CF2-8123-508AC0DE8F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DE16C65-AC7C-48B3-BB2A-7C04AB5FF8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C946951-242F-4F3F-9648-E260E063266D}"/>
              </a:ext>
            </a:extLst>
          </p:cNvPr>
          <p:cNvSpPr>
            <a:spLocks noGrp="1"/>
          </p:cNvSpPr>
          <p:nvPr>
            <p:ph type="dt" sz="half" idx="10"/>
          </p:nvPr>
        </p:nvSpPr>
        <p:spPr/>
        <p:txBody>
          <a:bodyPr/>
          <a:lstStyle/>
          <a:p>
            <a:fld id="{8FB4A1D7-4432-4A8A-9578-79B8811F45D5}" type="datetime1">
              <a:rPr lang="en-US" smtClean="0"/>
              <a:t>10/27/2025</a:t>
            </a:fld>
            <a:endParaRPr lang="en-US"/>
          </a:p>
        </p:txBody>
      </p:sp>
      <p:sp>
        <p:nvSpPr>
          <p:cNvPr id="5" name="Footer Placeholder 4">
            <a:extLst>
              <a:ext uri="{FF2B5EF4-FFF2-40B4-BE49-F238E27FC236}">
                <a16:creationId xmlns="" xmlns:a16="http://schemas.microsoft.com/office/drawing/2014/main" id="{CC52FF7A-28F1-4EA5-A449-4967DB42B26A}"/>
              </a:ext>
            </a:extLst>
          </p:cNvPr>
          <p:cNvSpPr>
            <a:spLocks noGrp="1"/>
          </p:cNvSpPr>
          <p:nvPr>
            <p:ph type="ftr" sz="quarter" idx="11"/>
          </p:nvPr>
        </p:nvSpPr>
        <p:spPr/>
        <p:txBody>
          <a:bodyPr/>
          <a:lstStyle/>
          <a:p>
            <a:r>
              <a:rPr lang="en-US"/>
              <a:t>History of Moon MissionsThis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ADB757AB-1B15-403B-A07D-742B6718A368}"/>
              </a:ext>
            </a:extLst>
          </p:cNvPr>
          <p:cNvSpPr>
            <a:spLocks noGrp="1"/>
          </p:cNvSpPr>
          <p:nvPr>
            <p:ph type="sldNum" sz="quarter" idx="12"/>
          </p:nvPr>
        </p:nvSpPr>
        <p:spPr/>
        <p:txBody>
          <a:bodyPr/>
          <a:lstStyle/>
          <a:p>
            <a:fld id="{0CB24E8A-A8CD-4BDB-9CC6-92411BC477CB}" type="slidenum">
              <a:rPr lang="en-US" smtClean="0"/>
              <a:t>‹#›</a:t>
            </a:fld>
            <a:endParaRPr lang="en-US"/>
          </a:p>
        </p:txBody>
      </p:sp>
    </p:spTree>
    <p:extLst>
      <p:ext uri="{BB962C8B-B14F-4D97-AF65-F5344CB8AC3E}">
        <p14:creationId xmlns:p14="http://schemas.microsoft.com/office/powerpoint/2010/main" val="2245978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2842DF-7027-475E-911A-70C32E6168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0A560D3-E985-490C-A3DC-F0C3BBA40CB7}"/>
              </a:ext>
            </a:extLst>
          </p:cNvPr>
          <p:cNvSpPr>
            <a:spLocks noGrp="1"/>
          </p:cNvSpPr>
          <p:nvPr>
            <p:ph type="dt" sz="half" idx="10"/>
          </p:nvPr>
        </p:nvSpPr>
        <p:spPr/>
        <p:txBody>
          <a:bodyPr/>
          <a:lstStyle/>
          <a:p>
            <a:fld id="{0EF85E16-700D-495C-8038-38FD7DFAA490}" type="datetime1">
              <a:rPr lang="en-US" smtClean="0"/>
              <a:t>10/27/2025</a:t>
            </a:fld>
            <a:endParaRPr lang="en-US"/>
          </a:p>
        </p:txBody>
      </p:sp>
      <p:sp>
        <p:nvSpPr>
          <p:cNvPr id="4" name="Footer Placeholder 3">
            <a:extLst>
              <a:ext uri="{FF2B5EF4-FFF2-40B4-BE49-F238E27FC236}">
                <a16:creationId xmlns="" xmlns:a16="http://schemas.microsoft.com/office/drawing/2014/main" id="{DAFA11B5-FDCF-444C-9014-23BDAE262B54}"/>
              </a:ext>
            </a:extLst>
          </p:cNvPr>
          <p:cNvSpPr>
            <a:spLocks noGrp="1"/>
          </p:cNvSpPr>
          <p:nvPr>
            <p:ph type="ftr" sz="quarter" idx="11"/>
          </p:nvPr>
        </p:nvSpPr>
        <p:spPr/>
        <p:txBody>
          <a:bodyPr/>
          <a:lstStyle/>
          <a:p>
            <a:r>
              <a:rPr lang="en-US"/>
              <a:t>History of Moon MissionsThis document does not contain export-controlled information. It is approved for public release.</a:t>
            </a:r>
          </a:p>
        </p:txBody>
      </p:sp>
      <p:sp>
        <p:nvSpPr>
          <p:cNvPr id="5" name="Slide Number Placeholder 4">
            <a:extLst>
              <a:ext uri="{FF2B5EF4-FFF2-40B4-BE49-F238E27FC236}">
                <a16:creationId xmlns="" xmlns:a16="http://schemas.microsoft.com/office/drawing/2014/main" id="{9E5220D7-5098-4A19-8146-5B9BCD95AACE}"/>
              </a:ext>
            </a:extLst>
          </p:cNvPr>
          <p:cNvSpPr>
            <a:spLocks noGrp="1"/>
          </p:cNvSpPr>
          <p:nvPr>
            <p:ph type="sldNum" sz="quarter" idx="12"/>
          </p:nvPr>
        </p:nvSpPr>
        <p:spPr/>
        <p:txBody>
          <a:bodyPr/>
          <a:lstStyle/>
          <a:p>
            <a:fld id="{0CB24E8A-A8CD-4BDB-9CC6-92411BC477CB}" type="slidenum">
              <a:rPr lang="en-US" smtClean="0"/>
              <a:t>‹#›</a:t>
            </a:fld>
            <a:endParaRPr lang="en-US"/>
          </a:p>
        </p:txBody>
      </p:sp>
      <p:sp>
        <p:nvSpPr>
          <p:cNvPr id="7" name="Picture Placeholder 6">
            <a:extLst>
              <a:ext uri="{FF2B5EF4-FFF2-40B4-BE49-F238E27FC236}">
                <a16:creationId xmlns="" xmlns:a16="http://schemas.microsoft.com/office/drawing/2014/main" id="{8E4C4451-825E-446B-873C-6BDB1F0F3634}"/>
              </a:ext>
            </a:extLst>
          </p:cNvPr>
          <p:cNvSpPr>
            <a:spLocks noGrp="1"/>
          </p:cNvSpPr>
          <p:nvPr>
            <p:ph type="pic" sz="quarter" idx="13"/>
          </p:nvPr>
        </p:nvSpPr>
        <p:spPr>
          <a:xfrm>
            <a:off x="838198" y="2260096"/>
            <a:ext cx="2971800" cy="1463040"/>
          </a:xfrm>
        </p:spPr>
        <p:txBody>
          <a:bodyPr/>
          <a:lstStyle/>
          <a:p>
            <a:r>
              <a:rPr lang="en-US"/>
              <a:t>Click icon to add picture</a:t>
            </a:r>
          </a:p>
        </p:txBody>
      </p:sp>
      <p:sp>
        <p:nvSpPr>
          <p:cNvPr id="8" name="Picture Placeholder 6">
            <a:extLst>
              <a:ext uri="{FF2B5EF4-FFF2-40B4-BE49-F238E27FC236}">
                <a16:creationId xmlns="" xmlns:a16="http://schemas.microsoft.com/office/drawing/2014/main" id="{66ECC102-BB70-4A4C-A827-995D0ACF0805}"/>
              </a:ext>
            </a:extLst>
          </p:cNvPr>
          <p:cNvSpPr>
            <a:spLocks noGrp="1"/>
          </p:cNvSpPr>
          <p:nvPr>
            <p:ph type="pic" sz="quarter" idx="14"/>
          </p:nvPr>
        </p:nvSpPr>
        <p:spPr>
          <a:xfrm>
            <a:off x="838198" y="4323902"/>
            <a:ext cx="2971800" cy="1463040"/>
          </a:xfrm>
        </p:spPr>
        <p:txBody>
          <a:bodyPr/>
          <a:lstStyle/>
          <a:p>
            <a:r>
              <a:rPr lang="en-US"/>
              <a:t>Click icon to add picture</a:t>
            </a:r>
          </a:p>
        </p:txBody>
      </p:sp>
      <p:sp>
        <p:nvSpPr>
          <p:cNvPr id="9" name="Picture Placeholder 6">
            <a:extLst>
              <a:ext uri="{FF2B5EF4-FFF2-40B4-BE49-F238E27FC236}">
                <a16:creationId xmlns="" xmlns:a16="http://schemas.microsoft.com/office/drawing/2014/main" id="{814B4C4B-7A5D-430A-93D9-B2B8C5E329E1}"/>
              </a:ext>
            </a:extLst>
          </p:cNvPr>
          <p:cNvSpPr>
            <a:spLocks noGrp="1"/>
          </p:cNvSpPr>
          <p:nvPr>
            <p:ph type="pic" sz="quarter" idx="15"/>
          </p:nvPr>
        </p:nvSpPr>
        <p:spPr>
          <a:xfrm>
            <a:off x="4610100" y="2260096"/>
            <a:ext cx="2971800" cy="1463040"/>
          </a:xfrm>
        </p:spPr>
        <p:txBody>
          <a:bodyPr/>
          <a:lstStyle/>
          <a:p>
            <a:r>
              <a:rPr lang="en-US"/>
              <a:t>Click icon to add picture</a:t>
            </a:r>
          </a:p>
        </p:txBody>
      </p:sp>
      <p:sp>
        <p:nvSpPr>
          <p:cNvPr id="10" name="Picture Placeholder 6">
            <a:extLst>
              <a:ext uri="{FF2B5EF4-FFF2-40B4-BE49-F238E27FC236}">
                <a16:creationId xmlns="" xmlns:a16="http://schemas.microsoft.com/office/drawing/2014/main" id="{38FE4A68-7769-413A-99CB-DE41A1E95B56}"/>
              </a:ext>
            </a:extLst>
          </p:cNvPr>
          <p:cNvSpPr>
            <a:spLocks noGrp="1"/>
          </p:cNvSpPr>
          <p:nvPr>
            <p:ph type="pic" sz="quarter" idx="16"/>
          </p:nvPr>
        </p:nvSpPr>
        <p:spPr>
          <a:xfrm>
            <a:off x="4610100" y="4323902"/>
            <a:ext cx="2971800" cy="1463040"/>
          </a:xfrm>
        </p:spPr>
        <p:txBody>
          <a:bodyPr/>
          <a:lstStyle/>
          <a:p>
            <a:r>
              <a:rPr lang="en-US"/>
              <a:t>Click icon to add picture</a:t>
            </a:r>
          </a:p>
        </p:txBody>
      </p:sp>
      <p:sp>
        <p:nvSpPr>
          <p:cNvPr id="11" name="Picture Placeholder 6">
            <a:extLst>
              <a:ext uri="{FF2B5EF4-FFF2-40B4-BE49-F238E27FC236}">
                <a16:creationId xmlns="" xmlns:a16="http://schemas.microsoft.com/office/drawing/2014/main" id="{71F20093-5D6F-40E9-B898-2AC933E4F516}"/>
              </a:ext>
            </a:extLst>
          </p:cNvPr>
          <p:cNvSpPr>
            <a:spLocks noGrp="1"/>
          </p:cNvSpPr>
          <p:nvPr>
            <p:ph type="pic" sz="quarter" idx="17"/>
          </p:nvPr>
        </p:nvSpPr>
        <p:spPr>
          <a:xfrm>
            <a:off x="8382002" y="2260096"/>
            <a:ext cx="2971800" cy="1463040"/>
          </a:xfrm>
        </p:spPr>
        <p:txBody>
          <a:bodyPr/>
          <a:lstStyle/>
          <a:p>
            <a:r>
              <a:rPr lang="en-US"/>
              <a:t>Click icon to add picture</a:t>
            </a:r>
          </a:p>
        </p:txBody>
      </p:sp>
      <p:sp>
        <p:nvSpPr>
          <p:cNvPr id="12" name="Picture Placeholder 6">
            <a:extLst>
              <a:ext uri="{FF2B5EF4-FFF2-40B4-BE49-F238E27FC236}">
                <a16:creationId xmlns="" xmlns:a16="http://schemas.microsoft.com/office/drawing/2014/main" id="{8403F9BD-0546-4265-B412-332F43B20F00}"/>
              </a:ext>
            </a:extLst>
          </p:cNvPr>
          <p:cNvSpPr>
            <a:spLocks noGrp="1"/>
          </p:cNvSpPr>
          <p:nvPr>
            <p:ph type="pic" sz="quarter" idx="18"/>
          </p:nvPr>
        </p:nvSpPr>
        <p:spPr>
          <a:xfrm>
            <a:off x="8382002" y="4323902"/>
            <a:ext cx="2971800" cy="1463040"/>
          </a:xfrm>
        </p:spPr>
        <p:txBody>
          <a:bodyPr/>
          <a:lstStyle/>
          <a:p>
            <a:r>
              <a:rPr lang="en-US"/>
              <a:t>Click icon to add picture</a:t>
            </a:r>
          </a:p>
        </p:txBody>
      </p:sp>
    </p:spTree>
    <p:extLst>
      <p:ext uri="{BB962C8B-B14F-4D97-AF65-F5344CB8AC3E}">
        <p14:creationId xmlns:p14="http://schemas.microsoft.com/office/powerpoint/2010/main" val="2599257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979E13-2311-4A76-8820-52DA86F587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F9F4491-C727-4915-96FA-454F48DD4998}"/>
              </a:ext>
            </a:extLst>
          </p:cNvPr>
          <p:cNvSpPr>
            <a:spLocks noGrp="1"/>
          </p:cNvSpPr>
          <p:nvPr>
            <p:ph type="dt" sz="half" idx="10"/>
          </p:nvPr>
        </p:nvSpPr>
        <p:spPr/>
        <p:txBody>
          <a:bodyPr/>
          <a:lstStyle/>
          <a:p>
            <a:fld id="{D0934600-4C38-4A6A-8D32-B51309D26E4D}" type="datetime1">
              <a:rPr lang="en-US" smtClean="0"/>
              <a:t>10/27/2025</a:t>
            </a:fld>
            <a:endParaRPr lang="en-US"/>
          </a:p>
        </p:txBody>
      </p:sp>
      <p:sp>
        <p:nvSpPr>
          <p:cNvPr id="4" name="Footer Placeholder 3">
            <a:extLst>
              <a:ext uri="{FF2B5EF4-FFF2-40B4-BE49-F238E27FC236}">
                <a16:creationId xmlns="" xmlns:a16="http://schemas.microsoft.com/office/drawing/2014/main" id="{E31CF792-A9A3-47EC-B3D1-756D2A33603D}"/>
              </a:ext>
            </a:extLst>
          </p:cNvPr>
          <p:cNvSpPr>
            <a:spLocks noGrp="1"/>
          </p:cNvSpPr>
          <p:nvPr>
            <p:ph type="ftr" sz="quarter" idx="11"/>
          </p:nvPr>
        </p:nvSpPr>
        <p:spPr/>
        <p:txBody>
          <a:bodyPr/>
          <a:lstStyle/>
          <a:p>
            <a:r>
              <a:rPr lang="en-US"/>
              <a:t>History of Moon MissionsThis document does not contain export-controlled information. It is approved for public release.</a:t>
            </a:r>
          </a:p>
        </p:txBody>
      </p:sp>
      <p:sp>
        <p:nvSpPr>
          <p:cNvPr id="5" name="Slide Number Placeholder 4">
            <a:extLst>
              <a:ext uri="{FF2B5EF4-FFF2-40B4-BE49-F238E27FC236}">
                <a16:creationId xmlns="" xmlns:a16="http://schemas.microsoft.com/office/drawing/2014/main" id="{C5B85BA5-7C69-482B-A5B6-3404772CD4E8}"/>
              </a:ext>
            </a:extLst>
          </p:cNvPr>
          <p:cNvSpPr>
            <a:spLocks noGrp="1"/>
          </p:cNvSpPr>
          <p:nvPr>
            <p:ph type="sldNum" sz="quarter" idx="12"/>
          </p:nvPr>
        </p:nvSpPr>
        <p:spPr/>
        <p:txBody>
          <a:bodyPr/>
          <a:lstStyle/>
          <a:p>
            <a:fld id="{0CB24E8A-A8CD-4BDB-9CC6-92411BC477CB}" type="slidenum">
              <a:rPr lang="en-US" smtClean="0"/>
              <a:t>‹#›</a:t>
            </a:fld>
            <a:endParaRPr lang="en-US"/>
          </a:p>
        </p:txBody>
      </p:sp>
      <p:sp>
        <p:nvSpPr>
          <p:cNvPr id="7" name="Picture Placeholder 6">
            <a:extLst>
              <a:ext uri="{FF2B5EF4-FFF2-40B4-BE49-F238E27FC236}">
                <a16:creationId xmlns="" xmlns:a16="http://schemas.microsoft.com/office/drawing/2014/main" id="{F69B90FB-CA28-4230-A6F1-514408987985}"/>
              </a:ext>
            </a:extLst>
          </p:cNvPr>
          <p:cNvSpPr>
            <a:spLocks noGrp="1"/>
          </p:cNvSpPr>
          <p:nvPr>
            <p:ph type="pic" sz="quarter" idx="13"/>
          </p:nvPr>
        </p:nvSpPr>
        <p:spPr>
          <a:xfrm>
            <a:off x="838200" y="2880519"/>
            <a:ext cx="2880360" cy="2286000"/>
          </a:xfrm>
        </p:spPr>
        <p:txBody>
          <a:bodyPr/>
          <a:lstStyle/>
          <a:p>
            <a:r>
              <a:rPr lang="en-US"/>
              <a:t>Click icon to add picture</a:t>
            </a:r>
          </a:p>
        </p:txBody>
      </p:sp>
      <p:sp>
        <p:nvSpPr>
          <p:cNvPr id="8" name="Picture Placeholder 6">
            <a:extLst>
              <a:ext uri="{FF2B5EF4-FFF2-40B4-BE49-F238E27FC236}">
                <a16:creationId xmlns="" xmlns:a16="http://schemas.microsoft.com/office/drawing/2014/main" id="{D9669ACE-049F-416F-8B66-F3B0D910FBBE}"/>
              </a:ext>
            </a:extLst>
          </p:cNvPr>
          <p:cNvSpPr>
            <a:spLocks noGrp="1"/>
          </p:cNvSpPr>
          <p:nvPr>
            <p:ph type="pic" sz="quarter" idx="14"/>
          </p:nvPr>
        </p:nvSpPr>
        <p:spPr>
          <a:xfrm>
            <a:off x="4655820" y="2880519"/>
            <a:ext cx="2880360" cy="2286000"/>
          </a:xfrm>
        </p:spPr>
        <p:txBody>
          <a:bodyPr/>
          <a:lstStyle/>
          <a:p>
            <a:r>
              <a:rPr lang="en-US"/>
              <a:t>Click icon to add picture</a:t>
            </a:r>
          </a:p>
        </p:txBody>
      </p:sp>
      <p:sp>
        <p:nvSpPr>
          <p:cNvPr id="9" name="Picture Placeholder 6">
            <a:extLst>
              <a:ext uri="{FF2B5EF4-FFF2-40B4-BE49-F238E27FC236}">
                <a16:creationId xmlns="" xmlns:a16="http://schemas.microsoft.com/office/drawing/2014/main" id="{65566739-D4A8-47F7-8754-0B124A5E3C9F}"/>
              </a:ext>
            </a:extLst>
          </p:cNvPr>
          <p:cNvSpPr>
            <a:spLocks noGrp="1"/>
          </p:cNvSpPr>
          <p:nvPr>
            <p:ph type="pic" sz="quarter" idx="15"/>
          </p:nvPr>
        </p:nvSpPr>
        <p:spPr>
          <a:xfrm>
            <a:off x="8473440" y="2880519"/>
            <a:ext cx="2880360" cy="2286000"/>
          </a:xfrm>
        </p:spPr>
        <p:txBody>
          <a:bodyPr/>
          <a:lstStyle/>
          <a:p>
            <a:r>
              <a:rPr lang="en-US"/>
              <a:t>Click icon to add picture</a:t>
            </a:r>
          </a:p>
        </p:txBody>
      </p:sp>
    </p:spTree>
    <p:extLst>
      <p:ext uri="{BB962C8B-B14F-4D97-AF65-F5344CB8AC3E}">
        <p14:creationId xmlns:p14="http://schemas.microsoft.com/office/powerpoint/2010/main" val="2983392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979E13-2311-4A76-8820-52DA86F587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F9F4491-C727-4915-96FA-454F48DD4998}"/>
              </a:ext>
            </a:extLst>
          </p:cNvPr>
          <p:cNvSpPr>
            <a:spLocks noGrp="1"/>
          </p:cNvSpPr>
          <p:nvPr>
            <p:ph type="dt" sz="half" idx="10"/>
          </p:nvPr>
        </p:nvSpPr>
        <p:spPr/>
        <p:txBody>
          <a:bodyPr/>
          <a:lstStyle/>
          <a:p>
            <a:fld id="{678124DB-E61D-43D3-8A9F-C53FC8E25CFA}" type="datetime1">
              <a:rPr lang="en-US" smtClean="0"/>
              <a:t>10/27/2025</a:t>
            </a:fld>
            <a:endParaRPr lang="en-US"/>
          </a:p>
        </p:txBody>
      </p:sp>
      <p:sp>
        <p:nvSpPr>
          <p:cNvPr id="4" name="Footer Placeholder 3">
            <a:extLst>
              <a:ext uri="{FF2B5EF4-FFF2-40B4-BE49-F238E27FC236}">
                <a16:creationId xmlns="" xmlns:a16="http://schemas.microsoft.com/office/drawing/2014/main" id="{E31CF792-A9A3-47EC-B3D1-756D2A33603D}"/>
              </a:ext>
            </a:extLst>
          </p:cNvPr>
          <p:cNvSpPr>
            <a:spLocks noGrp="1"/>
          </p:cNvSpPr>
          <p:nvPr>
            <p:ph type="ftr" sz="quarter" idx="11"/>
          </p:nvPr>
        </p:nvSpPr>
        <p:spPr/>
        <p:txBody>
          <a:bodyPr/>
          <a:lstStyle/>
          <a:p>
            <a:r>
              <a:rPr lang="en-US"/>
              <a:t>History of Moon MissionsThis document does not contain export-controlled information. It is approved for public release.</a:t>
            </a:r>
          </a:p>
        </p:txBody>
      </p:sp>
      <p:sp>
        <p:nvSpPr>
          <p:cNvPr id="5" name="Slide Number Placeholder 4">
            <a:extLst>
              <a:ext uri="{FF2B5EF4-FFF2-40B4-BE49-F238E27FC236}">
                <a16:creationId xmlns="" xmlns:a16="http://schemas.microsoft.com/office/drawing/2014/main" id="{C5B85BA5-7C69-482B-A5B6-3404772CD4E8}"/>
              </a:ext>
            </a:extLst>
          </p:cNvPr>
          <p:cNvSpPr>
            <a:spLocks noGrp="1"/>
          </p:cNvSpPr>
          <p:nvPr>
            <p:ph type="sldNum" sz="quarter" idx="12"/>
          </p:nvPr>
        </p:nvSpPr>
        <p:spPr/>
        <p:txBody>
          <a:bodyPr/>
          <a:lstStyle/>
          <a:p>
            <a:fld id="{0CB24E8A-A8CD-4BDB-9CC6-92411BC477CB}" type="slidenum">
              <a:rPr lang="en-US" smtClean="0"/>
              <a:t>‹#›</a:t>
            </a:fld>
            <a:endParaRPr lang="en-US"/>
          </a:p>
        </p:txBody>
      </p:sp>
      <p:sp>
        <p:nvSpPr>
          <p:cNvPr id="7" name="Picture Placeholder 6">
            <a:extLst>
              <a:ext uri="{FF2B5EF4-FFF2-40B4-BE49-F238E27FC236}">
                <a16:creationId xmlns="" xmlns:a16="http://schemas.microsoft.com/office/drawing/2014/main" id="{F69B90FB-CA28-4230-A6F1-514408987985}"/>
              </a:ext>
            </a:extLst>
          </p:cNvPr>
          <p:cNvSpPr>
            <a:spLocks noGrp="1"/>
          </p:cNvSpPr>
          <p:nvPr>
            <p:ph type="pic" sz="quarter" idx="13"/>
          </p:nvPr>
        </p:nvSpPr>
        <p:spPr>
          <a:xfrm>
            <a:off x="838200" y="2880519"/>
            <a:ext cx="2880360" cy="2286000"/>
          </a:xfrm>
        </p:spPr>
        <p:txBody>
          <a:bodyPr/>
          <a:lstStyle/>
          <a:p>
            <a:r>
              <a:rPr lang="en-US"/>
              <a:t>Click icon to add picture</a:t>
            </a:r>
          </a:p>
        </p:txBody>
      </p:sp>
      <p:sp>
        <p:nvSpPr>
          <p:cNvPr id="9" name="Picture Placeholder 6">
            <a:extLst>
              <a:ext uri="{FF2B5EF4-FFF2-40B4-BE49-F238E27FC236}">
                <a16:creationId xmlns="" xmlns:a16="http://schemas.microsoft.com/office/drawing/2014/main" id="{65566739-D4A8-47F7-8754-0B124A5E3C9F}"/>
              </a:ext>
            </a:extLst>
          </p:cNvPr>
          <p:cNvSpPr>
            <a:spLocks noGrp="1"/>
          </p:cNvSpPr>
          <p:nvPr>
            <p:ph type="pic" sz="quarter" idx="15"/>
          </p:nvPr>
        </p:nvSpPr>
        <p:spPr>
          <a:xfrm>
            <a:off x="8473440" y="2880519"/>
            <a:ext cx="2880360" cy="2286000"/>
          </a:xfrm>
        </p:spPr>
        <p:txBody>
          <a:bodyPr/>
          <a:lstStyle/>
          <a:p>
            <a:r>
              <a:rPr lang="en-US"/>
              <a:t>Click icon to add picture</a:t>
            </a:r>
          </a:p>
        </p:txBody>
      </p:sp>
      <p:sp>
        <p:nvSpPr>
          <p:cNvPr id="10" name="Text Placeholder 9">
            <a:extLst>
              <a:ext uri="{FF2B5EF4-FFF2-40B4-BE49-F238E27FC236}">
                <a16:creationId xmlns="" xmlns:a16="http://schemas.microsoft.com/office/drawing/2014/main" id="{84350971-5C57-49D3-9584-D4A9670F3DB8}"/>
              </a:ext>
            </a:extLst>
          </p:cNvPr>
          <p:cNvSpPr>
            <a:spLocks noGrp="1"/>
          </p:cNvSpPr>
          <p:nvPr>
            <p:ph type="body" sz="quarter" idx="16"/>
          </p:nvPr>
        </p:nvSpPr>
        <p:spPr>
          <a:xfrm>
            <a:off x="4655820" y="2880519"/>
            <a:ext cx="288036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2990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377E08-FFFA-4563-BD4E-DE356D3B61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3E347D4-03A1-49D0-813E-2203437CC6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E29E112-6FC9-46D0-AFAF-0F375E3D0D36}"/>
              </a:ext>
            </a:extLst>
          </p:cNvPr>
          <p:cNvSpPr>
            <a:spLocks noGrp="1"/>
          </p:cNvSpPr>
          <p:nvPr>
            <p:ph type="dt" sz="half" idx="10"/>
          </p:nvPr>
        </p:nvSpPr>
        <p:spPr/>
        <p:txBody>
          <a:bodyPr/>
          <a:lstStyle/>
          <a:p>
            <a:fld id="{E270356E-9065-4500-A20A-2FDB09116F44}" type="datetime1">
              <a:rPr lang="en-US" smtClean="0"/>
              <a:t>10/27/2025</a:t>
            </a:fld>
            <a:endParaRPr lang="en-US"/>
          </a:p>
        </p:txBody>
      </p:sp>
      <p:sp>
        <p:nvSpPr>
          <p:cNvPr id="5" name="Footer Placeholder 4">
            <a:extLst>
              <a:ext uri="{FF2B5EF4-FFF2-40B4-BE49-F238E27FC236}">
                <a16:creationId xmlns="" xmlns:a16="http://schemas.microsoft.com/office/drawing/2014/main" id="{48C7F1FA-E173-49D4-B26B-C5E0626119B8}"/>
              </a:ext>
            </a:extLst>
          </p:cNvPr>
          <p:cNvSpPr>
            <a:spLocks noGrp="1"/>
          </p:cNvSpPr>
          <p:nvPr>
            <p:ph type="ftr" sz="quarter" idx="11"/>
          </p:nvPr>
        </p:nvSpPr>
        <p:spPr/>
        <p:txBody>
          <a:bodyPr/>
          <a:lstStyle/>
          <a:p>
            <a:r>
              <a:rPr lang="en-US"/>
              <a:t>History of Moon MissionsThis document does not contain export-controlled information. It is approved for public release.</a:t>
            </a:r>
            <a:endParaRPr lang="en-US" dirty="0"/>
          </a:p>
        </p:txBody>
      </p:sp>
      <p:sp>
        <p:nvSpPr>
          <p:cNvPr id="6" name="Slide Number Placeholder 5">
            <a:extLst>
              <a:ext uri="{FF2B5EF4-FFF2-40B4-BE49-F238E27FC236}">
                <a16:creationId xmlns="" xmlns:a16="http://schemas.microsoft.com/office/drawing/2014/main" id="{FDD964B8-B999-4EAD-BD91-9E9E04E73B53}"/>
              </a:ext>
            </a:extLst>
          </p:cNvPr>
          <p:cNvSpPr>
            <a:spLocks noGrp="1"/>
          </p:cNvSpPr>
          <p:nvPr>
            <p:ph type="sldNum" sz="quarter" idx="12"/>
          </p:nvPr>
        </p:nvSpPr>
        <p:spPr/>
        <p:txBody>
          <a:bodyPr/>
          <a:lstStyle/>
          <a:p>
            <a:fld id="{0CB24E8A-A8CD-4BDB-9CC6-92411BC477CB}" type="slidenum">
              <a:rPr lang="en-US" smtClean="0"/>
              <a:t>‹#›</a:t>
            </a:fld>
            <a:endParaRPr lang="en-US"/>
          </a:p>
        </p:txBody>
      </p:sp>
    </p:spTree>
    <p:extLst>
      <p:ext uri="{BB962C8B-B14F-4D97-AF65-F5344CB8AC3E}">
        <p14:creationId xmlns:p14="http://schemas.microsoft.com/office/powerpoint/2010/main" val="4072651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E23FD7-AFB4-4AD2-8E66-39123D02C0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91BB604-7BF5-4A25-A0CE-BC1E2C0A6A24}"/>
              </a:ext>
            </a:extLst>
          </p:cNvPr>
          <p:cNvSpPr>
            <a:spLocks noGrp="1"/>
          </p:cNvSpPr>
          <p:nvPr>
            <p:ph type="body" idx="1"/>
          </p:nvPr>
        </p:nvSpPr>
        <p:spPr>
          <a:xfrm>
            <a:off x="831850" y="4589463"/>
            <a:ext cx="10515600" cy="13587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433EBD1-50FD-4416-92BB-264B8CF09DC7}"/>
              </a:ext>
            </a:extLst>
          </p:cNvPr>
          <p:cNvSpPr>
            <a:spLocks noGrp="1"/>
          </p:cNvSpPr>
          <p:nvPr>
            <p:ph type="dt" sz="half" idx="10"/>
          </p:nvPr>
        </p:nvSpPr>
        <p:spPr/>
        <p:txBody>
          <a:bodyPr/>
          <a:lstStyle/>
          <a:p>
            <a:fld id="{108637F8-8110-471B-BF2D-F2CDCB342CCE}" type="datetime1">
              <a:rPr lang="en-US" smtClean="0"/>
              <a:t>10/27/2025</a:t>
            </a:fld>
            <a:endParaRPr lang="en-US"/>
          </a:p>
        </p:txBody>
      </p:sp>
      <p:sp>
        <p:nvSpPr>
          <p:cNvPr id="5" name="Footer Placeholder 4">
            <a:extLst>
              <a:ext uri="{FF2B5EF4-FFF2-40B4-BE49-F238E27FC236}">
                <a16:creationId xmlns="" xmlns:a16="http://schemas.microsoft.com/office/drawing/2014/main" id="{1130FB34-3A58-4035-958E-048EDC09667B}"/>
              </a:ext>
            </a:extLst>
          </p:cNvPr>
          <p:cNvSpPr>
            <a:spLocks noGrp="1"/>
          </p:cNvSpPr>
          <p:nvPr>
            <p:ph type="ftr" sz="quarter" idx="11"/>
          </p:nvPr>
        </p:nvSpPr>
        <p:spPr/>
        <p:txBody>
          <a:bodyPr/>
          <a:lstStyle/>
          <a:p>
            <a:r>
              <a:rPr lang="en-US"/>
              <a:t>History of Moon MissionsThis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E9F40AFE-C6C4-4DDB-8096-A77E4A28DC08}"/>
              </a:ext>
            </a:extLst>
          </p:cNvPr>
          <p:cNvSpPr>
            <a:spLocks noGrp="1"/>
          </p:cNvSpPr>
          <p:nvPr>
            <p:ph type="sldNum" sz="quarter" idx="12"/>
          </p:nvPr>
        </p:nvSpPr>
        <p:spPr/>
        <p:txBody>
          <a:bodyPr/>
          <a:lstStyle/>
          <a:p>
            <a:fld id="{0CB24E8A-A8CD-4BDB-9CC6-92411BC477CB}" type="slidenum">
              <a:rPr lang="en-US" smtClean="0"/>
              <a:t>‹#›</a:t>
            </a:fld>
            <a:endParaRPr lang="en-US"/>
          </a:p>
        </p:txBody>
      </p:sp>
    </p:spTree>
    <p:extLst>
      <p:ext uri="{BB962C8B-B14F-4D97-AF65-F5344CB8AC3E}">
        <p14:creationId xmlns:p14="http://schemas.microsoft.com/office/powerpoint/2010/main" val="103446455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B964DB-D999-4A4B-8544-663BF8A44A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1D04A6B-2A75-4048-A185-86BE79907925}"/>
              </a:ext>
            </a:extLst>
          </p:cNvPr>
          <p:cNvSpPr>
            <a:spLocks noGrp="1"/>
          </p:cNvSpPr>
          <p:nvPr>
            <p:ph sz="half" idx="1"/>
          </p:nvPr>
        </p:nvSpPr>
        <p:spPr>
          <a:xfrm>
            <a:off x="838200" y="1825625"/>
            <a:ext cx="5181600" cy="4104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B1D9215-BB00-4B2C-9BEA-082678977247}"/>
              </a:ext>
            </a:extLst>
          </p:cNvPr>
          <p:cNvSpPr>
            <a:spLocks noGrp="1"/>
          </p:cNvSpPr>
          <p:nvPr>
            <p:ph sz="half" idx="2"/>
          </p:nvPr>
        </p:nvSpPr>
        <p:spPr>
          <a:xfrm>
            <a:off x="6172200" y="1825625"/>
            <a:ext cx="5181600" cy="4104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74E513D-0E07-48A1-AF82-1C1914E05243}"/>
              </a:ext>
            </a:extLst>
          </p:cNvPr>
          <p:cNvSpPr>
            <a:spLocks noGrp="1"/>
          </p:cNvSpPr>
          <p:nvPr>
            <p:ph type="dt" sz="half" idx="10"/>
          </p:nvPr>
        </p:nvSpPr>
        <p:spPr/>
        <p:txBody>
          <a:bodyPr/>
          <a:lstStyle/>
          <a:p>
            <a:fld id="{E4865CA4-4473-444A-AAC7-1017EE53A586}" type="datetime1">
              <a:rPr lang="en-US" smtClean="0"/>
              <a:t>10/27/2025</a:t>
            </a:fld>
            <a:endParaRPr lang="en-US"/>
          </a:p>
        </p:txBody>
      </p:sp>
      <p:sp>
        <p:nvSpPr>
          <p:cNvPr id="6" name="Footer Placeholder 5">
            <a:extLst>
              <a:ext uri="{FF2B5EF4-FFF2-40B4-BE49-F238E27FC236}">
                <a16:creationId xmlns="" xmlns:a16="http://schemas.microsoft.com/office/drawing/2014/main" id="{202C86EC-9A6F-4E8E-959F-0495C7417938}"/>
              </a:ext>
            </a:extLst>
          </p:cNvPr>
          <p:cNvSpPr>
            <a:spLocks noGrp="1"/>
          </p:cNvSpPr>
          <p:nvPr>
            <p:ph type="ftr" sz="quarter" idx="11"/>
          </p:nvPr>
        </p:nvSpPr>
        <p:spPr/>
        <p:txBody>
          <a:bodyPr/>
          <a:lstStyle/>
          <a:p>
            <a:r>
              <a:rPr lang="en-US"/>
              <a:t>History of Moon MissionsThis document does not contain export-controlled information. It is approved for public release.</a:t>
            </a:r>
          </a:p>
        </p:txBody>
      </p:sp>
      <p:sp>
        <p:nvSpPr>
          <p:cNvPr id="7" name="Slide Number Placeholder 6">
            <a:extLst>
              <a:ext uri="{FF2B5EF4-FFF2-40B4-BE49-F238E27FC236}">
                <a16:creationId xmlns="" xmlns:a16="http://schemas.microsoft.com/office/drawing/2014/main" id="{4D0FD260-3FBE-47DD-A27D-8C9BD10C87C6}"/>
              </a:ext>
            </a:extLst>
          </p:cNvPr>
          <p:cNvSpPr>
            <a:spLocks noGrp="1"/>
          </p:cNvSpPr>
          <p:nvPr>
            <p:ph type="sldNum" sz="quarter" idx="12"/>
          </p:nvPr>
        </p:nvSpPr>
        <p:spPr/>
        <p:txBody>
          <a:bodyPr/>
          <a:lstStyle/>
          <a:p>
            <a:fld id="{0CB24E8A-A8CD-4BDB-9CC6-92411BC477CB}" type="slidenum">
              <a:rPr lang="en-US" smtClean="0"/>
              <a:t>‹#›</a:t>
            </a:fld>
            <a:endParaRPr lang="en-US"/>
          </a:p>
        </p:txBody>
      </p:sp>
    </p:spTree>
    <p:extLst>
      <p:ext uri="{BB962C8B-B14F-4D97-AF65-F5344CB8AC3E}">
        <p14:creationId xmlns:p14="http://schemas.microsoft.com/office/powerpoint/2010/main" val="1765280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97F9B0-DDE3-482C-BA44-634B1FAE2C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E51146D-39AF-47AB-B7E5-3C9F175EB8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C0379FB-935B-4E80-88B2-4BA3B338C69A}"/>
              </a:ext>
            </a:extLst>
          </p:cNvPr>
          <p:cNvSpPr>
            <a:spLocks noGrp="1"/>
          </p:cNvSpPr>
          <p:nvPr>
            <p:ph sz="half" idx="2"/>
          </p:nvPr>
        </p:nvSpPr>
        <p:spPr>
          <a:xfrm>
            <a:off x="839788" y="2505075"/>
            <a:ext cx="5157787" cy="34246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8D890FE-D929-412F-A031-FABE8E723D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334DC51-4BAC-48FA-BDD8-C0F3CFAB4601}"/>
              </a:ext>
            </a:extLst>
          </p:cNvPr>
          <p:cNvSpPr>
            <a:spLocks noGrp="1"/>
          </p:cNvSpPr>
          <p:nvPr>
            <p:ph sz="quarter" idx="4"/>
          </p:nvPr>
        </p:nvSpPr>
        <p:spPr>
          <a:xfrm>
            <a:off x="6172200" y="2505075"/>
            <a:ext cx="5183188" cy="34246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9A1371A-52FE-4760-A869-1BD4B66C3C73}"/>
              </a:ext>
            </a:extLst>
          </p:cNvPr>
          <p:cNvSpPr>
            <a:spLocks noGrp="1"/>
          </p:cNvSpPr>
          <p:nvPr>
            <p:ph type="dt" sz="half" idx="10"/>
          </p:nvPr>
        </p:nvSpPr>
        <p:spPr/>
        <p:txBody>
          <a:bodyPr/>
          <a:lstStyle/>
          <a:p>
            <a:fld id="{ECBE5289-C5B1-4C32-BA55-BA1F6A833C71}" type="datetime1">
              <a:rPr lang="en-US" smtClean="0"/>
              <a:t>10/27/2025</a:t>
            </a:fld>
            <a:endParaRPr lang="en-US"/>
          </a:p>
        </p:txBody>
      </p:sp>
      <p:sp>
        <p:nvSpPr>
          <p:cNvPr id="8" name="Footer Placeholder 7">
            <a:extLst>
              <a:ext uri="{FF2B5EF4-FFF2-40B4-BE49-F238E27FC236}">
                <a16:creationId xmlns="" xmlns:a16="http://schemas.microsoft.com/office/drawing/2014/main" id="{95BD7F46-ECE2-44BA-BB99-F526A8505AD3}"/>
              </a:ext>
            </a:extLst>
          </p:cNvPr>
          <p:cNvSpPr>
            <a:spLocks noGrp="1"/>
          </p:cNvSpPr>
          <p:nvPr>
            <p:ph type="ftr" sz="quarter" idx="11"/>
          </p:nvPr>
        </p:nvSpPr>
        <p:spPr/>
        <p:txBody>
          <a:bodyPr/>
          <a:lstStyle/>
          <a:p>
            <a:r>
              <a:rPr lang="en-US"/>
              <a:t>History of Moon MissionsThis document does not contain export-controlled information. It is approved for public release.</a:t>
            </a:r>
          </a:p>
        </p:txBody>
      </p:sp>
      <p:sp>
        <p:nvSpPr>
          <p:cNvPr id="9" name="Slide Number Placeholder 8">
            <a:extLst>
              <a:ext uri="{FF2B5EF4-FFF2-40B4-BE49-F238E27FC236}">
                <a16:creationId xmlns="" xmlns:a16="http://schemas.microsoft.com/office/drawing/2014/main" id="{98A33FA8-DD35-4F17-A635-E848938E8CEA}"/>
              </a:ext>
            </a:extLst>
          </p:cNvPr>
          <p:cNvSpPr>
            <a:spLocks noGrp="1"/>
          </p:cNvSpPr>
          <p:nvPr>
            <p:ph type="sldNum" sz="quarter" idx="12"/>
          </p:nvPr>
        </p:nvSpPr>
        <p:spPr/>
        <p:txBody>
          <a:bodyPr/>
          <a:lstStyle/>
          <a:p>
            <a:fld id="{0CB24E8A-A8CD-4BDB-9CC6-92411BC477CB}" type="slidenum">
              <a:rPr lang="en-US" smtClean="0"/>
              <a:t>‹#›</a:t>
            </a:fld>
            <a:endParaRPr lang="en-US"/>
          </a:p>
        </p:txBody>
      </p:sp>
    </p:spTree>
    <p:extLst>
      <p:ext uri="{BB962C8B-B14F-4D97-AF65-F5344CB8AC3E}">
        <p14:creationId xmlns:p14="http://schemas.microsoft.com/office/powerpoint/2010/main" val="605449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2B62E4-14CA-4964-A66C-AF6AF4F857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F2B9C374-2122-4080-AEA4-BE45005D7795}"/>
              </a:ext>
            </a:extLst>
          </p:cNvPr>
          <p:cNvSpPr>
            <a:spLocks noGrp="1"/>
          </p:cNvSpPr>
          <p:nvPr>
            <p:ph type="dt" sz="half" idx="10"/>
          </p:nvPr>
        </p:nvSpPr>
        <p:spPr/>
        <p:txBody>
          <a:bodyPr/>
          <a:lstStyle/>
          <a:p>
            <a:fld id="{F48976F8-8281-4A5C-8923-E04D4E965582}" type="datetime1">
              <a:rPr lang="en-US" smtClean="0"/>
              <a:t>10/27/2025</a:t>
            </a:fld>
            <a:endParaRPr lang="en-US"/>
          </a:p>
        </p:txBody>
      </p:sp>
      <p:sp>
        <p:nvSpPr>
          <p:cNvPr id="4" name="Footer Placeholder 3">
            <a:extLst>
              <a:ext uri="{FF2B5EF4-FFF2-40B4-BE49-F238E27FC236}">
                <a16:creationId xmlns="" xmlns:a16="http://schemas.microsoft.com/office/drawing/2014/main" id="{82B64247-3ABE-414B-8D01-73DB69A72374}"/>
              </a:ext>
            </a:extLst>
          </p:cNvPr>
          <p:cNvSpPr>
            <a:spLocks noGrp="1"/>
          </p:cNvSpPr>
          <p:nvPr>
            <p:ph type="ftr" sz="quarter" idx="11"/>
          </p:nvPr>
        </p:nvSpPr>
        <p:spPr/>
        <p:txBody>
          <a:bodyPr/>
          <a:lstStyle/>
          <a:p>
            <a:r>
              <a:rPr lang="en-US"/>
              <a:t>History of Moon MissionsThis document does not contain export-controlled information. It is approved for public release.</a:t>
            </a:r>
          </a:p>
        </p:txBody>
      </p:sp>
      <p:sp>
        <p:nvSpPr>
          <p:cNvPr id="5" name="Slide Number Placeholder 4">
            <a:extLst>
              <a:ext uri="{FF2B5EF4-FFF2-40B4-BE49-F238E27FC236}">
                <a16:creationId xmlns="" xmlns:a16="http://schemas.microsoft.com/office/drawing/2014/main" id="{D5E318F1-CF4B-4333-9253-E01A0B936C00}"/>
              </a:ext>
            </a:extLst>
          </p:cNvPr>
          <p:cNvSpPr>
            <a:spLocks noGrp="1"/>
          </p:cNvSpPr>
          <p:nvPr>
            <p:ph type="sldNum" sz="quarter" idx="12"/>
          </p:nvPr>
        </p:nvSpPr>
        <p:spPr/>
        <p:txBody>
          <a:bodyPr/>
          <a:lstStyle/>
          <a:p>
            <a:fld id="{0CB24E8A-A8CD-4BDB-9CC6-92411BC477CB}" type="slidenum">
              <a:rPr lang="en-US" smtClean="0"/>
              <a:t>‹#›</a:t>
            </a:fld>
            <a:endParaRPr lang="en-US"/>
          </a:p>
        </p:txBody>
      </p:sp>
    </p:spTree>
    <p:extLst>
      <p:ext uri="{BB962C8B-B14F-4D97-AF65-F5344CB8AC3E}">
        <p14:creationId xmlns:p14="http://schemas.microsoft.com/office/powerpoint/2010/main" val="3215456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880B2F1-E8D6-4F25-9231-7C9B97E8E5FA}"/>
              </a:ext>
            </a:extLst>
          </p:cNvPr>
          <p:cNvSpPr>
            <a:spLocks noGrp="1"/>
          </p:cNvSpPr>
          <p:nvPr>
            <p:ph type="dt" sz="half" idx="10"/>
          </p:nvPr>
        </p:nvSpPr>
        <p:spPr/>
        <p:txBody>
          <a:bodyPr/>
          <a:lstStyle/>
          <a:p>
            <a:fld id="{7311D89A-0A2B-4B63-82F7-4320E9D1503F}" type="datetime1">
              <a:rPr lang="en-US" smtClean="0"/>
              <a:t>10/27/2025</a:t>
            </a:fld>
            <a:endParaRPr lang="en-US"/>
          </a:p>
        </p:txBody>
      </p:sp>
      <p:sp>
        <p:nvSpPr>
          <p:cNvPr id="3" name="Footer Placeholder 2">
            <a:extLst>
              <a:ext uri="{FF2B5EF4-FFF2-40B4-BE49-F238E27FC236}">
                <a16:creationId xmlns="" xmlns:a16="http://schemas.microsoft.com/office/drawing/2014/main" id="{BAD71672-2D5F-4C35-9F0F-25375A46CB1F}"/>
              </a:ext>
            </a:extLst>
          </p:cNvPr>
          <p:cNvSpPr>
            <a:spLocks noGrp="1"/>
          </p:cNvSpPr>
          <p:nvPr>
            <p:ph type="ftr" sz="quarter" idx="11"/>
          </p:nvPr>
        </p:nvSpPr>
        <p:spPr/>
        <p:txBody>
          <a:bodyPr/>
          <a:lstStyle/>
          <a:p>
            <a:r>
              <a:rPr lang="en-US"/>
              <a:t>History of Moon MissionsThis document does not contain export-controlled information. It is approved for public release.</a:t>
            </a:r>
          </a:p>
        </p:txBody>
      </p:sp>
      <p:sp>
        <p:nvSpPr>
          <p:cNvPr id="4" name="Slide Number Placeholder 3">
            <a:extLst>
              <a:ext uri="{FF2B5EF4-FFF2-40B4-BE49-F238E27FC236}">
                <a16:creationId xmlns="" xmlns:a16="http://schemas.microsoft.com/office/drawing/2014/main" id="{EF00B86F-2BF7-4D5A-9CC8-E150D79E1F6A}"/>
              </a:ext>
            </a:extLst>
          </p:cNvPr>
          <p:cNvSpPr>
            <a:spLocks noGrp="1"/>
          </p:cNvSpPr>
          <p:nvPr>
            <p:ph type="sldNum" sz="quarter" idx="12"/>
          </p:nvPr>
        </p:nvSpPr>
        <p:spPr/>
        <p:txBody>
          <a:bodyPr/>
          <a:lstStyle/>
          <a:p>
            <a:fld id="{0CB24E8A-A8CD-4BDB-9CC6-92411BC477CB}" type="slidenum">
              <a:rPr lang="en-US" smtClean="0"/>
              <a:t>‹#›</a:t>
            </a:fld>
            <a:endParaRPr lang="en-US"/>
          </a:p>
        </p:txBody>
      </p:sp>
    </p:spTree>
    <p:extLst>
      <p:ext uri="{BB962C8B-B14F-4D97-AF65-F5344CB8AC3E}">
        <p14:creationId xmlns:p14="http://schemas.microsoft.com/office/powerpoint/2010/main" val="3337749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563865-A9E1-49FC-854B-6C7DD1E1C8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DFDC249-7A1D-4443-A384-DC1DBBBB8B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71A9F42-6969-4BB8-9690-10B4BC32E7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831AD48-6AE5-479E-9F03-963A139E3578}"/>
              </a:ext>
            </a:extLst>
          </p:cNvPr>
          <p:cNvSpPr>
            <a:spLocks noGrp="1"/>
          </p:cNvSpPr>
          <p:nvPr>
            <p:ph type="dt" sz="half" idx="10"/>
          </p:nvPr>
        </p:nvSpPr>
        <p:spPr/>
        <p:txBody>
          <a:bodyPr/>
          <a:lstStyle/>
          <a:p>
            <a:fld id="{12C123AA-01E4-4DF7-B004-C7C58B89D236}" type="datetime1">
              <a:rPr lang="en-US" smtClean="0"/>
              <a:t>10/27/2025</a:t>
            </a:fld>
            <a:endParaRPr lang="en-US"/>
          </a:p>
        </p:txBody>
      </p:sp>
      <p:sp>
        <p:nvSpPr>
          <p:cNvPr id="6" name="Footer Placeholder 5">
            <a:extLst>
              <a:ext uri="{FF2B5EF4-FFF2-40B4-BE49-F238E27FC236}">
                <a16:creationId xmlns="" xmlns:a16="http://schemas.microsoft.com/office/drawing/2014/main" id="{28E9201A-F837-4D9C-891D-1A553E82C4F3}"/>
              </a:ext>
            </a:extLst>
          </p:cNvPr>
          <p:cNvSpPr>
            <a:spLocks noGrp="1"/>
          </p:cNvSpPr>
          <p:nvPr>
            <p:ph type="ftr" sz="quarter" idx="11"/>
          </p:nvPr>
        </p:nvSpPr>
        <p:spPr/>
        <p:txBody>
          <a:bodyPr/>
          <a:lstStyle/>
          <a:p>
            <a:r>
              <a:rPr lang="en-US"/>
              <a:t>History of Moon MissionsThis document does not contain export-controlled information. It is approved for public release.</a:t>
            </a:r>
          </a:p>
        </p:txBody>
      </p:sp>
      <p:sp>
        <p:nvSpPr>
          <p:cNvPr id="7" name="Slide Number Placeholder 6">
            <a:extLst>
              <a:ext uri="{FF2B5EF4-FFF2-40B4-BE49-F238E27FC236}">
                <a16:creationId xmlns="" xmlns:a16="http://schemas.microsoft.com/office/drawing/2014/main" id="{67417AD6-3067-4BA8-B202-B42E968874F4}"/>
              </a:ext>
            </a:extLst>
          </p:cNvPr>
          <p:cNvSpPr>
            <a:spLocks noGrp="1"/>
          </p:cNvSpPr>
          <p:nvPr>
            <p:ph type="sldNum" sz="quarter" idx="12"/>
          </p:nvPr>
        </p:nvSpPr>
        <p:spPr/>
        <p:txBody>
          <a:bodyPr/>
          <a:lstStyle/>
          <a:p>
            <a:fld id="{0CB24E8A-A8CD-4BDB-9CC6-92411BC477CB}" type="slidenum">
              <a:rPr lang="en-US" smtClean="0"/>
              <a:t>‹#›</a:t>
            </a:fld>
            <a:endParaRPr lang="en-US"/>
          </a:p>
        </p:txBody>
      </p:sp>
    </p:spTree>
    <p:extLst>
      <p:ext uri="{BB962C8B-B14F-4D97-AF65-F5344CB8AC3E}">
        <p14:creationId xmlns:p14="http://schemas.microsoft.com/office/powerpoint/2010/main" val="2451068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036439-6A56-4CD1-AAC0-AC9D69CD7A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5356D43-64DD-4DA3-833C-FFC3C12DBC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AFC5CEAD-6C87-4435-B055-E810D66A97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55B3457-34A5-4320-89A4-F66BD1FF4BEE}"/>
              </a:ext>
            </a:extLst>
          </p:cNvPr>
          <p:cNvSpPr>
            <a:spLocks noGrp="1"/>
          </p:cNvSpPr>
          <p:nvPr>
            <p:ph type="dt" sz="half" idx="10"/>
          </p:nvPr>
        </p:nvSpPr>
        <p:spPr/>
        <p:txBody>
          <a:bodyPr/>
          <a:lstStyle/>
          <a:p>
            <a:fld id="{A7F77DA0-3F5A-4DB5-9219-F069964E8B37}" type="datetime1">
              <a:rPr lang="en-US" smtClean="0"/>
              <a:t>10/27/2025</a:t>
            </a:fld>
            <a:endParaRPr lang="en-US"/>
          </a:p>
        </p:txBody>
      </p:sp>
      <p:sp>
        <p:nvSpPr>
          <p:cNvPr id="6" name="Footer Placeholder 5">
            <a:extLst>
              <a:ext uri="{FF2B5EF4-FFF2-40B4-BE49-F238E27FC236}">
                <a16:creationId xmlns="" xmlns:a16="http://schemas.microsoft.com/office/drawing/2014/main" id="{6927154E-05C1-4045-BB6E-1C6A5C6A7CEA}"/>
              </a:ext>
            </a:extLst>
          </p:cNvPr>
          <p:cNvSpPr>
            <a:spLocks noGrp="1"/>
          </p:cNvSpPr>
          <p:nvPr>
            <p:ph type="ftr" sz="quarter" idx="11"/>
          </p:nvPr>
        </p:nvSpPr>
        <p:spPr/>
        <p:txBody>
          <a:bodyPr/>
          <a:lstStyle/>
          <a:p>
            <a:r>
              <a:rPr lang="en-US"/>
              <a:t>History of Moon MissionsThis document does not contain export-controlled information. It is approved for public release.</a:t>
            </a:r>
          </a:p>
        </p:txBody>
      </p:sp>
      <p:sp>
        <p:nvSpPr>
          <p:cNvPr id="7" name="Slide Number Placeholder 6">
            <a:extLst>
              <a:ext uri="{FF2B5EF4-FFF2-40B4-BE49-F238E27FC236}">
                <a16:creationId xmlns="" xmlns:a16="http://schemas.microsoft.com/office/drawing/2014/main" id="{94A8AB73-8EAF-4E67-82EA-771380958E4C}"/>
              </a:ext>
            </a:extLst>
          </p:cNvPr>
          <p:cNvSpPr>
            <a:spLocks noGrp="1"/>
          </p:cNvSpPr>
          <p:nvPr>
            <p:ph type="sldNum" sz="quarter" idx="12"/>
          </p:nvPr>
        </p:nvSpPr>
        <p:spPr/>
        <p:txBody>
          <a:bodyPr/>
          <a:lstStyle/>
          <a:p>
            <a:fld id="{0CB24E8A-A8CD-4BDB-9CC6-92411BC477CB}" type="slidenum">
              <a:rPr lang="en-US" smtClean="0"/>
              <a:t>‹#›</a:t>
            </a:fld>
            <a:endParaRPr lang="en-US"/>
          </a:p>
        </p:txBody>
      </p:sp>
    </p:spTree>
    <p:extLst>
      <p:ext uri="{BB962C8B-B14F-4D97-AF65-F5344CB8AC3E}">
        <p14:creationId xmlns:p14="http://schemas.microsoft.com/office/powerpoint/2010/main" val="1212116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6F64D6C-36B5-41E9-BC72-EAAA086EFF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02E21C0-5D3A-4A04-8E4A-DFB8C028D9F9}"/>
              </a:ext>
            </a:extLst>
          </p:cNvPr>
          <p:cNvSpPr>
            <a:spLocks noGrp="1"/>
          </p:cNvSpPr>
          <p:nvPr>
            <p:ph type="body" idx="1"/>
          </p:nvPr>
        </p:nvSpPr>
        <p:spPr>
          <a:xfrm>
            <a:off x="838200" y="1825625"/>
            <a:ext cx="10515600" cy="4134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05780AE-AE34-4393-B71F-5ED04777E3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BD24D-30F4-4187-ADAD-65BFEDCD2852}" type="datetime1">
              <a:rPr lang="en-US" smtClean="0"/>
              <a:t>10/27/2025</a:t>
            </a:fld>
            <a:endParaRPr lang="en-US"/>
          </a:p>
        </p:txBody>
      </p:sp>
      <p:sp>
        <p:nvSpPr>
          <p:cNvPr id="5" name="Footer Placeholder 4">
            <a:extLst>
              <a:ext uri="{FF2B5EF4-FFF2-40B4-BE49-F238E27FC236}">
                <a16:creationId xmlns="" xmlns:a16="http://schemas.microsoft.com/office/drawing/2014/main" id="{81316E8C-0962-45F4-AD19-57BF05836C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History of Moon MissionsThis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52B9B47A-7F4D-4C85-ABDF-EE10CD567EC0}"/>
              </a:ext>
            </a:extLst>
          </p:cNvPr>
          <p:cNvSpPr>
            <a:spLocks noGrp="1"/>
          </p:cNvSpPr>
          <p:nvPr>
            <p:ph type="sldNum" sz="quarter" idx="4"/>
          </p:nvPr>
        </p:nvSpPr>
        <p:spPr>
          <a:xfrm>
            <a:off x="8610600" y="6356350"/>
            <a:ext cx="132772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24E8A-A8CD-4BDB-9CC6-92411BC477CB}" type="slidenum">
              <a:rPr lang="en-US" smtClean="0"/>
              <a:t>‹#›</a:t>
            </a:fld>
            <a:endParaRPr lang="en-US"/>
          </a:p>
        </p:txBody>
      </p:sp>
      <p:pic>
        <p:nvPicPr>
          <p:cNvPr id="7" name="Picture 6">
            <a:extLst>
              <a:ext uri="{FF2B5EF4-FFF2-40B4-BE49-F238E27FC236}">
                <a16:creationId xmlns="" xmlns:a16="http://schemas.microsoft.com/office/drawing/2014/main" id="{CE1D6837-9E5E-40E8-9EA5-1B7311670FA6}"/>
              </a:ext>
            </a:extLst>
          </p:cNvPr>
          <p:cNvPicPr/>
          <p:nvPr/>
        </p:nvPicPr>
        <p:blipFill>
          <a:blip r:embed="rId16">
            <a:extLst>
              <a:ext uri="{28A0092B-C50C-407E-A947-70E740481C1C}">
                <a14:useLocalDpi xmlns:a14="http://schemas.microsoft.com/office/drawing/2010/main" val="0"/>
              </a:ext>
            </a:extLst>
          </a:blip>
          <a:srcRect/>
          <a:stretch>
            <a:fillRect/>
          </a:stretch>
        </p:blipFill>
        <p:spPr bwMode="auto">
          <a:xfrm>
            <a:off x="10401300" y="5960110"/>
            <a:ext cx="952500" cy="792480"/>
          </a:xfrm>
          <a:prstGeom prst="rect">
            <a:avLst/>
          </a:prstGeom>
          <a:noFill/>
          <a:ln>
            <a:noFill/>
          </a:ln>
        </p:spPr>
      </p:pic>
      <p:sp>
        <p:nvSpPr>
          <p:cNvPr id="8" name="Rectangle 7">
            <a:extLst>
              <a:ext uri="{FF2B5EF4-FFF2-40B4-BE49-F238E27FC236}">
                <a16:creationId xmlns="" xmlns:a16="http://schemas.microsoft.com/office/drawing/2014/main" id="{3120840D-0A7B-468E-A81E-0ED797913CE8}"/>
              </a:ext>
            </a:extLst>
          </p:cNvPr>
          <p:cNvSpPr/>
          <p:nvPr/>
        </p:nvSpPr>
        <p:spPr>
          <a:xfrm>
            <a:off x="11506200" y="0"/>
            <a:ext cx="685800"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7140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gi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3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hart" Target="../charts/chart21.xml"/></Relationships>
</file>

<file path=ppt/slides/_rels/slide3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AA3308-9CBB-A850-FA95-05D36C63AF52}"/>
              </a:ext>
            </a:extLst>
          </p:cNvPr>
          <p:cNvSpPr>
            <a:spLocks noGrp="1"/>
          </p:cNvSpPr>
          <p:nvPr>
            <p:ph type="ctrTitle"/>
          </p:nvPr>
        </p:nvSpPr>
        <p:spPr>
          <a:xfrm>
            <a:off x="619433" y="1122363"/>
            <a:ext cx="10864644" cy="2387600"/>
          </a:xfrm>
        </p:spPr>
        <p:txBody>
          <a:bodyPr>
            <a:normAutofit/>
          </a:bodyPr>
          <a:lstStyle/>
          <a:p>
            <a:r>
              <a:rPr lang="en-US" sz="5400" dirty="0"/>
              <a:t>Missions To and Around the Moon</a:t>
            </a:r>
            <a:r>
              <a:rPr lang="en-US" sz="6600" dirty="0"/>
              <a:t/>
            </a:r>
            <a:br>
              <a:rPr lang="en-US" sz="6600" dirty="0"/>
            </a:br>
            <a:r>
              <a:rPr lang="en-US" sz="2800" dirty="0"/>
              <a:t>How Historical Failures Provide Context for Present Decisions</a:t>
            </a:r>
          </a:p>
        </p:txBody>
      </p:sp>
      <p:sp>
        <p:nvSpPr>
          <p:cNvPr id="3" name="Subtitle 2">
            <a:extLst>
              <a:ext uri="{FF2B5EF4-FFF2-40B4-BE49-F238E27FC236}">
                <a16:creationId xmlns="" xmlns:a16="http://schemas.microsoft.com/office/drawing/2014/main" id="{45243907-E34C-A224-1FD0-5C83F4468B3E}"/>
              </a:ext>
            </a:extLst>
          </p:cNvPr>
          <p:cNvSpPr>
            <a:spLocks noGrp="1"/>
          </p:cNvSpPr>
          <p:nvPr>
            <p:ph type="subTitle" idx="1"/>
          </p:nvPr>
        </p:nvSpPr>
        <p:spPr/>
        <p:txBody>
          <a:bodyPr/>
          <a:lstStyle/>
          <a:p>
            <a:r>
              <a:rPr lang="en-US" dirty="0"/>
              <a:t>Elise Doan, NASA Marshall Space Flight Center</a:t>
            </a:r>
          </a:p>
          <a:p>
            <a:r>
              <a:rPr lang="en-US" dirty="0"/>
              <a:t>Frank Hark, Bastion Technologies</a:t>
            </a:r>
          </a:p>
        </p:txBody>
      </p:sp>
      <p:sp>
        <p:nvSpPr>
          <p:cNvPr id="4" name="Date Placeholder 3">
            <a:extLst>
              <a:ext uri="{FF2B5EF4-FFF2-40B4-BE49-F238E27FC236}">
                <a16:creationId xmlns="" xmlns:a16="http://schemas.microsoft.com/office/drawing/2014/main" id="{31D353FA-5205-4C95-6451-CCC98C5246F6}"/>
              </a:ext>
            </a:extLst>
          </p:cNvPr>
          <p:cNvSpPr>
            <a:spLocks noGrp="1"/>
          </p:cNvSpPr>
          <p:nvPr>
            <p:ph type="dt" sz="half" idx="10"/>
          </p:nvPr>
        </p:nvSpPr>
        <p:spPr/>
        <p:txBody>
          <a:bodyPr/>
          <a:lstStyle/>
          <a:p>
            <a:fld id="{5F5151D4-90AF-475B-839D-A9F06AD7E93F}" type="datetime1">
              <a:rPr lang="en-US" smtClean="0"/>
              <a:t>10/27/2025</a:t>
            </a:fld>
            <a:endParaRPr lang="en-US"/>
          </a:p>
        </p:txBody>
      </p:sp>
      <p:sp>
        <p:nvSpPr>
          <p:cNvPr id="5" name="Footer Placeholder 4">
            <a:extLst>
              <a:ext uri="{FF2B5EF4-FFF2-40B4-BE49-F238E27FC236}">
                <a16:creationId xmlns="" xmlns:a16="http://schemas.microsoft.com/office/drawing/2014/main" id="{0400A308-868F-91AF-F3BD-108B6F846776}"/>
              </a:ext>
            </a:extLst>
          </p:cNvPr>
          <p:cNvSpPr>
            <a:spLocks noGrp="1"/>
          </p:cNvSpPr>
          <p:nvPr>
            <p:ph type="ftr" sz="quarter" idx="11"/>
          </p:nvPr>
        </p:nvSpPr>
        <p:spPr/>
        <p:txBody>
          <a:bodyPr/>
          <a:lstStyle/>
          <a:p>
            <a:r>
              <a:rPr lang="en-US" dirty="0"/>
              <a:t>History of Moon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760EAEC3-882D-01B9-8AE5-652A177DD641}"/>
              </a:ext>
            </a:extLst>
          </p:cNvPr>
          <p:cNvSpPr>
            <a:spLocks noGrp="1"/>
          </p:cNvSpPr>
          <p:nvPr>
            <p:ph type="sldNum" sz="quarter" idx="12"/>
          </p:nvPr>
        </p:nvSpPr>
        <p:spPr/>
        <p:txBody>
          <a:bodyPr/>
          <a:lstStyle/>
          <a:p>
            <a:fld id="{0CB24E8A-A8CD-4BDB-9CC6-92411BC477CB}" type="slidenum">
              <a:rPr lang="en-US" smtClean="0"/>
              <a:t>1</a:t>
            </a:fld>
            <a:endParaRPr lang="en-US"/>
          </a:p>
        </p:txBody>
      </p:sp>
      <p:sp>
        <p:nvSpPr>
          <p:cNvPr id="7" name="Rectangle 6">
            <a:extLst>
              <a:ext uri="{FF2B5EF4-FFF2-40B4-BE49-F238E27FC236}">
                <a16:creationId xmlns="" xmlns:a16="http://schemas.microsoft.com/office/drawing/2014/main" id="{9BE5DD40-5789-A915-F113-CAE24BBBAF0C}"/>
              </a:ext>
            </a:extLst>
          </p:cNvPr>
          <p:cNvSpPr/>
          <p:nvPr/>
        </p:nvSpPr>
        <p:spPr>
          <a:xfrm>
            <a:off x="11506200" y="0"/>
            <a:ext cx="685800" cy="301752"/>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139E0BB8-2DDE-DC21-FF59-671A1DAD2508}"/>
              </a:ext>
            </a:extLst>
          </p:cNvPr>
          <p:cNvSpPr txBox="1"/>
          <p:nvPr/>
        </p:nvSpPr>
        <p:spPr>
          <a:xfrm>
            <a:off x="11506200" y="-49179"/>
            <a:ext cx="712054" cy="400110"/>
          </a:xfrm>
          <a:prstGeom prst="rect">
            <a:avLst/>
          </a:prstGeom>
          <a:noFill/>
        </p:spPr>
        <p:txBody>
          <a:bodyPr wrap="none" rtlCol="0">
            <a:spAutoFit/>
          </a:bodyPr>
          <a:lstStyle/>
          <a:p>
            <a:pPr algn="ctr"/>
            <a:r>
              <a:rPr lang="en-US" sz="2000" dirty="0"/>
              <a:t>Intro</a:t>
            </a:r>
          </a:p>
        </p:txBody>
      </p:sp>
      <p:sp>
        <p:nvSpPr>
          <p:cNvPr id="9" name="TextBox 8">
            <a:extLst>
              <a:ext uri="{FF2B5EF4-FFF2-40B4-BE49-F238E27FC236}">
                <a16:creationId xmlns="" xmlns:a16="http://schemas.microsoft.com/office/drawing/2014/main" id="{D1E692D7-2010-613B-D5F2-7D7ACAA84AD6}"/>
              </a:ext>
            </a:extLst>
          </p:cNvPr>
          <p:cNvSpPr txBox="1"/>
          <p:nvPr/>
        </p:nvSpPr>
        <p:spPr>
          <a:xfrm>
            <a:off x="11471432" y="585373"/>
            <a:ext cx="755335" cy="400110"/>
          </a:xfrm>
          <a:prstGeom prst="rect">
            <a:avLst/>
          </a:prstGeom>
          <a:noFill/>
        </p:spPr>
        <p:txBody>
          <a:bodyPr wrap="none" rtlCol="0">
            <a:spAutoFit/>
          </a:bodyPr>
          <a:lstStyle/>
          <a:p>
            <a:pPr algn="ctr"/>
            <a:r>
              <a:rPr lang="en-US" sz="2000" dirty="0"/>
              <a:t>Tries</a:t>
            </a:r>
          </a:p>
        </p:txBody>
      </p:sp>
      <p:sp>
        <p:nvSpPr>
          <p:cNvPr id="10" name="TextBox 9">
            <a:extLst>
              <a:ext uri="{FF2B5EF4-FFF2-40B4-BE49-F238E27FC236}">
                <a16:creationId xmlns="" xmlns:a16="http://schemas.microsoft.com/office/drawing/2014/main" id="{DD6B99C5-3B0A-3257-4611-E64A450FC01F}"/>
              </a:ext>
            </a:extLst>
          </p:cNvPr>
          <p:cNvSpPr txBox="1"/>
          <p:nvPr/>
        </p:nvSpPr>
        <p:spPr>
          <a:xfrm>
            <a:off x="11487461" y="2678275"/>
            <a:ext cx="723276" cy="400110"/>
          </a:xfrm>
          <a:prstGeom prst="rect">
            <a:avLst/>
          </a:prstGeom>
          <a:noFill/>
        </p:spPr>
        <p:txBody>
          <a:bodyPr wrap="none" rtlCol="0">
            <a:spAutoFit/>
          </a:bodyPr>
          <a:lstStyle/>
          <a:p>
            <a:pPr algn="ctr"/>
            <a:r>
              <a:rPr lang="en-US" sz="2000" dirty="0"/>
              <a:t>Fails</a:t>
            </a:r>
          </a:p>
        </p:txBody>
      </p:sp>
      <p:sp>
        <p:nvSpPr>
          <p:cNvPr id="11" name="TextBox 10">
            <a:extLst>
              <a:ext uri="{FF2B5EF4-FFF2-40B4-BE49-F238E27FC236}">
                <a16:creationId xmlns="" xmlns:a16="http://schemas.microsoft.com/office/drawing/2014/main" id="{DFAC3DF8-0BC1-0D22-9E78-64FA8CFB8F51}"/>
              </a:ext>
            </a:extLst>
          </p:cNvPr>
          <p:cNvSpPr txBox="1"/>
          <p:nvPr/>
        </p:nvSpPr>
        <p:spPr>
          <a:xfrm>
            <a:off x="11402502" y="5025884"/>
            <a:ext cx="893194" cy="400110"/>
          </a:xfrm>
          <a:prstGeom prst="rect">
            <a:avLst/>
          </a:prstGeom>
          <a:noFill/>
        </p:spPr>
        <p:txBody>
          <a:bodyPr wrap="none" rtlCol="0">
            <a:spAutoFit/>
          </a:bodyPr>
          <a:lstStyle/>
          <a:p>
            <a:pPr algn="ctr"/>
            <a:r>
              <a:rPr lang="en-US" sz="2000" dirty="0"/>
              <a:t>Cases</a:t>
            </a:r>
          </a:p>
        </p:txBody>
      </p:sp>
      <p:sp>
        <p:nvSpPr>
          <p:cNvPr id="12" name="TextBox 11">
            <a:extLst>
              <a:ext uri="{FF2B5EF4-FFF2-40B4-BE49-F238E27FC236}">
                <a16:creationId xmlns="" xmlns:a16="http://schemas.microsoft.com/office/drawing/2014/main" id="{CB9F2643-23C2-30C4-9C1A-CAD8F55054EB}"/>
              </a:ext>
            </a:extLst>
          </p:cNvPr>
          <p:cNvSpPr txBox="1"/>
          <p:nvPr/>
        </p:nvSpPr>
        <p:spPr>
          <a:xfrm>
            <a:off x="11440172" y="6538151"/>
            <a:ext cx="817853" cy="400110"/>
          </a:xfrm>
          <a:prstGeom prst="rect">
            <a:avLst/>
          </a:prstGeom>
          <a:noFill/>
        </p:spPr>
        <p:txBody>
          <a:bodyPr wrap="none" rtlCol="0">
            <a:spAutoFit/>
          </a:bodyPr>
          <a:lstStyle/>
          <a:p>
            <a:pPr algn="ctr"/>
            <a:r>
              <a:rPr lang="en-US" sz="2000" dirty="0"/>
              <a:t>Outro</a:t>
            </a:r>
          </a:p>
        </p:txBody>
      </p:sp>
      <p:sp>
        <p:nvSpPr>
          <p:cNvPr id="14" name="TextBox 13">
            <a:extLst>
              <a:ext uri="{FF2B5EF4-FFF2-40B4-BE49-F238E27FC236}">
                <a16:creationId xmlns="" xmlns:a16="http://schemas.microsoft.com/office/drawing/2014/main" id="{8FF1A6E8-2C3F-DC3B-51A0-B536344D9232}"/>
              </a:ext>
            </a:extLst>
          </p:cNvPr>
          <p:cNvSpPr txBox="1"/>
          <p:nvPr/>
        </p:nvSpPr>
        <p:spPr>
          <a:xfrm>
            <a:off x="1205435" y="4687330"/>
            <a:ext cx="9692640" cy="923330"/>
          </a:xfrm>
          <a:prstGeom prst="rect">
            <a:avLst/>
          </a:prstGeom>
          <a:noFill/>
        </p:spPr>
        <p:txBody>
          <a:bodyPr wrap="square" rtlCol="0">
            <a:spAutoFit/>
          </a:bodyPr>
          <a:lstStyle/>
          <a:p>
            <a:pPr algn="ctr"/>
            <a:r>
              <a:rPr lang="en-US" sz="1800" kern="0" dirty="0">
                <a:effectLst/>
                <a:latin typeface="Calibri" panose="020F0502020204030204" pitchFamily="34" charset="0"/>
                <a:ea typeface="Times New Roman" panose="02020603050405020304" pitchFamily="18" charset="0"/>
              </a:rPr>
              <a:t>This publication does not contain information which falls under the purview of the U.S. Munitions List (USML), as defined in the International Traffic in Arms Regulations (ITAR), 22 CFR 120-130, nor the Export Administration Regulation (EAR), 15 CFR 730-774, and is not export controlled.</a:t>
            </a:r>
            <a:endParaRPr lang="en-US" dirty="0"/>
          </a:p>
        </p:txBody>
      </p:sp>
    </p:spTree>
    <p:extLst>
      <p:ext uri="{BB962C8B-B14F-4D97-AF65-F5344CB8AC3E}">
        <p14:creationId xmlns:p14="http://schemas.microsoft.com/office/powerpoint/2010/main" val="3126803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Chart 30">
            <a:extLst>
              <a:ext uri="{FF2B5EF4-FFF2-40B4-BE49-F238E27FC236}">
                <a16:creationId xmlns="" xmlns:a16="http://schemas.microsoft.com/office/drawing/2014/main" id="{5FFED00E-451B-20B7-A60F-43127BF8B2E4}"/>
              </a:ext>
            </a:extLst>
          </p:cNvPr>
          <p:cNvGraphicFramePr>
            <a:graphicFrameLocks/>
          </p:cNvGraphicFramePr>
          <p:nvPr>
            <p:extLst>
              <p:ext uri="{D42A27DB-BD31-4B8C-83A1-F6EECF244321}">
                <p14:modId xmlns:p14="http://schemas.microsoft.com/office/powerpoint/2010/main" val="1090010476"/>
              </p:ext>
            </p:extLst>
          </p:nvPr>
        </p:nvGraphicFramePr>
        <p:xfrm>
          <a:off x="5695122" y="985483"/>
          <a:ext cx="5741544" cy="4652816"/>
        </p:xfrm>
        <a:graphic>
          <a:graphicData uri="http://schemas.openxmlformats.org/drawingml/2006/chart">
            <c:chart xmlns:c="http://schemas.openxmlformats.org/drawingml/2006/chart" xmlns:r="http://schemas.openxmlformats.org/officeDocument/2006/relationships" r:id="rId3"/>
          </a:graphicData>
        </a:graphic>
      </p:graphicFrame>
      <p:sp>
        <p:nvSpPr>
          <p:cNvPr id="4" name="Date Placeholder 3">
            <a:extLst>
              <a:ext uri="{FF2B5EF4-FFF2-40B4-BE49-F238E27FC236}">
                <a16:creationId xmlns="" xmlns:a16="http://schemas.microsoft.com/office/drawing/2014/main" id="{A3EC8777-9086-707C-C95C-04D8AEDD831E}"/>
              </a:ext>
            </a:extLst>
          </p:cNvPr>
          <p:cNvSpPr>
            <a:spLocks noGrp="1"/>
          </p:cNvSpPr>
          <p:nvPr>
            <p:ph type="dt" sz="half" idx="10"/>
          </p:nvPr>
        </p:nvSpPr>
        <p:spPr/>
        <p:txBody>
          <a:bodyPr/>
          <a:lstStyle/>
          <a:p>
            <a:fld id="{7F16CF9F-7169-4CBB-93F1-D84689664397}" type="datetime1">
              <a:rPr lang="en-US" smtClean="0"/>
              <a:t>10/27/2025</a:t>
            </a:fld>
            <a:endParaRPr lang="en-US"/>
          </a:p>
        </p:txBody>
      </p:sp>
      <p:sp>
        <p:nvSpPr>
          <p:cNvPr id="5" name="Footer Placeholder 4">
            <a:extLst>
              <a:ext uri="{FF2B5EF4-FFF2-40B4-BE49-F238E27FC236}">
                <a16:creationId xmlns="" xmlns:a16="http://schemas.microsoft.com/office/drawing/2014/main" id="{9087F0D1-8626-1F6C-7D6C-F7C39557A327}"/>
              </a:ext>
            </a:extLst>
          </p:cNvPr>
          <p:cNvSpPr>
            <a:spLocks noGrp="1"/>
          </p:cNvSpPr>
          <p:nvPr>
            <p:ph type="ftr" sz="quarter" idx="11"/>
          </p:nvPr>
        </p:nvSpPr>
        <p:spPr/>
        <p:txBody>
          <a:bodyPr/>
          <a:lstStyle/>
          <a:p>
            <a:r>
              <a:rPr lang="en-US" dirty="0"/>
              <a:t>History of Moon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4C308BD3-D2A2-3495-8B4E-4D2662E7DB32}"/>
              </a:ext>
            </a:extLst>
          </p:cNvPr>
          <p:cNvSpPr>
            <a:spLocks noGrp="1"/>
          </p:cNvSpPr>
          <p:nvPr>
            <p:ph type="sldNum" sz="quarter" idx="12"/>
          </p:nvPr>
        </p:nvSpPr>
        <p:spPr/>
        <p:txBody>
          <a:bodyPr/>
          <a:lstStyle/>
          <a:p>
            <a:fld id="{0CB24E8A-A8CD-4BDB-9CC6-92411BC477CB}" type="slidenum">
              <a:rPr lang="en-US" smtClean="0"/>
              <a:t>10</a:t>
            </a:fld>
            <a:endParaRPr lang="en-US"/>
          </a:p>
        </p:txBody>
      </p:sp>
      <p:sp>
        <p:nvSpPr>
          <p:cNvPr id="11" name="TextBox 10">
            <a:extLst>
              <a:ext uri="{FF2B5EF4-FFF2-40B4-BE49-F238E27FC236}">
                <a16:creationId xmlns="" xmlns:a16="http://schemas.microsoft.com/office/drawing/2014/main" id="{C7E8D443-F6B4-5680-27C8-D469AE5B4D11}"/>
              </a:ext>
            </a:extLst>
          </p:cNvPr>
          <p:cNvSpPr txBox="1"/>
          <p:nvPr/>
        </p:nvSpPr>
        <p:spPr>
          <a:xfrm>
            <a:off x="6748675" y="5638299"/>
            <a:ext cx="4383148" cy="369332"/>
          </a:xfrm>
          <a:prstGeom prst="rect">
            <a:avLst/>
          </a:prstGeom>
          <a:noFill/>
        </p:spPr>
        <p:txBody>
          <a:bodyPr wrap="square" rtlCol="0">
            <a:spAutoFit/>
          </a:bodyPr>
          <a:lstStyle/>
          <a:p>
            <a:r>
              <a:rPr lang="en-US" dirty="0"/>
              <a:t>Flyby   Orbit  Impact  Land    Rove  Return</a:t>
            </a:r>
          </a:p>
        </p:txBody>
      </p:sp>
      <p:cxnSp>
        <p:nvCxnSpPr>
          <p:cNvPr id="15" name="Straight Connector 14">
            <a:extLst>
              <a:ext uri="{FF2B5EF4-FFF2-40B4-BE49-F238E27FC236}">
                <a16:creationId xmlns="" xmlns:a16="http://schemas.microsoft.com/office/drawing/2014/main" id="{ADF460BB-BE1A-E35B-5BF7-3388AB31CC18}"/>
              </a:ext>
            </a:extLst>
          </p:cNvPr>
          <p:cNvCxnSpPr>
            <a:cxnSpLocks/>
          </p:cNvCxnSpPr>
          <p:nvPr/>
        </p:nvCxnSpPr>
        <p:spPr>
          <a:xfrm>
            <a:off x="7076661" y="4057650"/>
            <a:ext cx="0" cy="2459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9E4B6034-F4A2-F9C7-9317-D3A68F4A743B}"/>
              </a:ext>
            </a:extLst>
          </p:cNvPr>
          <p:cNvCxnSpPr>
            <a:cxnSpLocks/>
          </p:cNvCxnSpPr>
          <p:nvPr/>
        </p:nvCxnSpPr>
        <p:spPr>
          <a:xfrm>
            <a:off x="7076661" y="4607508"/>
            <a:ext cx="0" cy="6304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8C3F1BAF-EA31-36F3-1B10-67D77B2D6413}"/>
              </a:ext>
            </a:extLst>
          </p:cNvPr>
          <p:cNvCxnSpPr>
            <a:cxnSpLocks/>
            <a:stCxn id="47" idx="2"/>
          </p:cNvCxnSpPr>
          <p:nvPr/>
        </p:nvCxnSpPr>
        <p:spPr>
          <a:xfrm>
            <a:off x="7775713" y="4193448"/>
            <a:ext cx="0" cy="4928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B207B74D-7951-D3CE-E88C-6F89889EE070}"/>
              </a:ext>
            </a:extLst>
          </p:cNvPr>
          <p:cNvCxnSpPr>
            <a:cxnSpLocks/>
          </p:cNvCxnSpPr>
          <p:nvPr/>
        </p:nvCxnSpPr>
        <p:spPr>
          <a:xfrm>
            <a:off x="7766326" y="3674339"/>
            <a:ext cx="0" cy="1822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FFF0BA1B-B86D-56B9-D30D-D9EC8736EFAB}"/>
              </a:ext>
            </a:extLst>
          </p:cNvPr>
          <p:cNvCxnSpPr>
            <a:cxnSpLocks/>
          </p:cNvCxnSpPr>
          <p:nvPr/>
        </p:nvCxnSpPr>
        <p:spPr>
          <a:xfrm>
            <a:off x="9173817" y="3568146"/>
            <a:ext cx="0" cy="6849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88A9839B-7DF4-4184-8BFE-5B312DCF4B73}"/>
              </a:ext>
            </a:extLst>
          </p:cNvPr>
          <p:cNvCxnSpPr>
            <a:cxnSpLocks/>
          </p:cNvCxnSpPr>
          <p:nvPr/>
        </p:nvCxnSpPr>
        <p:spPr>
          <a:xfrm>
            <a:off x="9173817" y="2900158"/>
            <a:ext cx="0" cy="993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24462F7B-7967-73FB-94B3-9D16CB9087DB}"/>
              </a:ext>
            </a:extLst>
          </p:cNvPr>
          <p:cNvCxnSpPr>
            <a:cxnSpLocks/>
          </p:cNvCxnSpPr>
          <p:nvPr/>
        </p:nvCxnSpPr>
        <p:spPr>
          <a:xfrm>
            <a:off x="9876176" y="2618162"/>
            <a:ext cx="8319" cy="4382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BBAF2802-B61C-D7CF-A50B-5FC9E8BBA7B1}"/>
              </a:ext>
            </a:extLst>
          </p:cNvPr>
          <p:cNvCxnSpPr>
            <a:cxnSpLocks/>
          </p:cNvCxnSpPr>
          <p:nvPr/>
        </p:nvCxnSpPr>
        <p:spPr>
          <a:xfrm>
            <a:off x="9884495" y="3801638"/>
            <a:ext cx="0" cy="6455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43C6920D-2DB8-3334-EB80-798FD97589D4}"/>
              </a:ext>
            </a:extLst>
          </p:cNvPr>
          <p:cNvCxnSpPr>
            <a:cxnSpLocks/>
          </p:cNvCxnSpPr>
          <p:nvPr/>
        </p:nvCxnSpPr>
        <p:spPr>
          <a:xfrm>
            <a:off x="10576463" y="3759420"/>
            <a:ext cx="12024" cy="3363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85303CB9-4774-AB07-44F7-2B43E5A818FE}"/>
              </a:ext>
            </a:extLst>
          </p:cNvPr>
          <p:cNvCxnSpPr>
            <a:cxnSpLocks/>
          </p:cNvCxnSpPr>
          <p:nvPr/>
        </p:nvCxnSpPr>
        <p:spPr>
          <a:xfrm>
            <a:off x="10588487" y="3229477"/>
            <a:ext cx="0" cy="5299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D6D47C8F-A832-B1EE-571F-94911AA7AAED}"/>
              </a:ext>
            </a:extLst>
          </p:cNvPr>
          <p:cNvCxnSpPr>
            <a:cxnSpLocks/>
          </p:cNvCxnSpPr>
          <p:nvPr/>
        </p:nvCxnSpPr>
        <p:spPr>
          <a:xfrm>
            <a:off x="10447681" y="3759420"/>
            <a:ext cx="2418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57CD9B72-AA9D-40ED-7CE6-7C869C1CE1F0}"/>
              </a:ext>
            </a:extLst>
          </p:cNvPr>
          <p:cNvCxnSpPr>
            <a:cxnSpLocks/>
          </p:cNvCxnSpPr>
          <p:nvPr/>
        </p:nvCxnSpPr>
        <p:spPr>
          <a:xfrm>
            <a:off x="9748632" y="3424306"/>
            <a:ext cx="2418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EAFFDE5F-F468-194A-DD95-601FEF5D773D}"/>
              </a:ext>
            </a:extLst>
          </p:cNvPr>
          <p:cNvCxnSpPr>
            <a:cxnSpLocks/>
          </p:cNvCxnSpPr>
          <p:nvPr/>
        </p:nvCxnSpPr>
        <p:spPr>
          <a:xfrm>
            <a:off x="9064484" y="3286944"/>
            <a:ext cx="2418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CC660363-F432-12FD-BC7D-9E52BFD748A3}"/>
              </a:ext>
            </a:extLst>
          </p:cNvPr>
          <p:cNvCxnSpPr>
            <a:cxnSpLocks/>
          </p:cNvCxnSpPr>
          <p:nvPr/>
        </p:nvCxnSpPr>
        <p:spPr>
          <a:xfrm>
            <a:off x="7661690" y="4009610"/>
            <a:ext cx="2418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39969C2A-CE12-9B59-EA56-2AEFC54C8607}"/>
              </a:ext>
            </a:extLst>
          </p:cNvPr>
          <p:cNvCxnSpPr>
            <a:cxnSpLocks/>
          </p:cNvCxnSpPr>
          <p:nvPr/>
        </p:nvCxnSpPr>
        <p:spPr>
          <a:xfrm>
            <a:off x="6954075" y="4447151"/>
            <a:ext cx="2418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 xmlns:a16="http://schemas.microsoft.com/office/drawing/2014/main" id="{14CF9025-9A83-85BE-3407-ECA007210C6D}"/>
              </a:ext>
            </a:extLst>
          </p:cNvPr>
          <p:cNvSpPr txBox="1"/>
          <p:nvPr/>
        </p:nvSpPr>
        <p:spPr>
          <a:xfrm>
            <a:off x="4378188" y="265302"/>
            <a:ext cx="7128014" cy="646331"/>
          </a:xfrm>
          <a:prstGeom prst="rect">
            <a:avLst/>
          </a:prstGeom>
          <a:noFill/>
        </p:spPr>
        <p:txBody>
          <a:bodyPr wrap="square" rtlCol="0">
            <a:spAutoFit/>
          </a:bodyPr>
          <a:lstStyle/>
          <a:p>
            <a:pPr algn="r"/>
            <a:r>
              <a:rPr lang="en-US" dirty="0"/>
              <a:t>These are conservative extrapolations, only based on demonstrated capability. They do not account for Reliability Growth.</a:t>
            </a:r>
          </a:p>
        </p:txBody>
      </p:sp>
      <p:sp>
        <p:nvSpPr>
          <p:cNvPr id="7" name="TextBox 6">
            <a:extLst>
              <a:ext uri="{FF2B5EF4-FFF2-40B4-BE49-F238E27FC236}">
                <a16:creationId xmlns="" xmlns:a16="http://schemas.microsoft.com/office/drawing/2014/main" id="{DB0940E6-D194-3688-F97F-9F25F2B0125D}"/>
              </a:ext>
            </a:extLst>
          </p:cNvPr>
          <p:cNvSpPr txBox="1"/>
          <p:nvPr/>
        </p:nvSpPr>
        <p:spPr>
          <a:xfrm>
            <a:off x="-11187" y="5095893"/>
            <a:ext cx="820281" cy="369332"/>
          </a:xfrm>
          <a:prstGeom prst="rect">
            <a:avLst/>
          </a:prstGeom>
          <a:noFill/>
        </p:spPr>
        <p:txBody>
          <a:bodyPr wrap="square" rtlCol="0">
            <a:spAutoFit/>
          </a:bodyPr>
          <a:lstStyle/>
          <a:p>
            <a:pPr algn="r"/>
            <a:r>
              <a:rPr lang="en-US" dirty="0"/>
              <a:t>Flyby</a:t>
            </a:r>
          </a:p>
        </p:txBody>
      </p:sp>
      <p:sp>
        <p:nvSpPr>
          <p:cNvPr id="10" name="TextBox 9">
            <a:extLst>
              <a:ext uri="{FF2B5EF4-FFF2-40B4-BE49-F238E27FC236}">
                <a16:creationId xmlns="" xmlns:a16="http://schemas.microsoft.com/office/drawing/2014/main" id="{CF5BE340-AE7B-069A-016B-EE1E38257B95}"/>
              </a:ext>
            </a:extLst>
          </p:cNvPr>
          <p:cNvSpPr txBox="1"/>
          <p:nvPr/>
        </p:nvSpPr>
        <p:spPr>
          <a:xfrm>
            <a:off x="-13574" y="4460005"/>
            <a:ext cx="822668" cy="369332"/>
          </a:xfrm>
          <a:prstGeom prst="rect">
            <a:avLst/>
          </a:prstGeom>
          <a:noFill/>
        </p:spPr>
        <p:txBody>
          <a:bodyPr wrap="square" rtlCol="0">
            <a:spAutoFit/>
          </a:bodyPr>
          <a:lstStyle/>
          <a:p>
            <a:pPr algn="r"/>
            <a:r>
              <a:rPr lang="en-US" dirty="0"/>
              <a:t>Orbit</a:t>
            </a:r>
          </a:p>
        </p:txBody>
      </p:sp>
      <p:sp>
        <p:nvSpPr>
          <p:cNvPr id="12" name="TextBox 11">
            <a:extLst>
              <a:ext uri="{FF2B5EF4-FFF2-40B4-BE49-F238E27FC236}">
                <a16:creationId xmlns="" xmlns:a16="http://schemas.microsoft.com/office/drawing/2014/main" id="{F57CA62D-2E95-78DF-7C2B-9E2D0C7BEDF6}"/>
              </a:ext>
            </a:extLst>
          </p:cNvPr>
          <p:cNvSpPr txBox="1"/>
          <p:nvPr/>
        </p:nvSpPr>
        <p:spPr>
          <a:xfrm>
            <a:off x="-40002" y="3824117"/>
            <a:ext cx="899605" cy="369332"/>
          </a:xfrm>
          <a:prstGeom prst="rect">
            <a:avLst/>
          </a:prstGeom>
          <a:noFill/>
        </p:spPr>
        <p:txBody>
          <a:bodyPr wrap="none" rtlCol="0">
            <a:spAutoFit/>
          </a:bodyPr>
          <a:lstStyle/>
          <a:p>
            <a:pPr algn="r"/>
            <a:r>
              <a:rPr lang="en-US" dirty="0"/>
              <a:t>Impact</a:t>
            </a:r>
          </a:p>
        </p:txBody>
      </p:sp>
      <p:sp>
        <p:nvSpPr>
          <p:cNvPr id="13" name="TextBox 12">
            <a:extLst>
              <a:ext uri="{FF2B5EF4-FFF2-40B4-BE49-F238E27FC236}">
                <a16:creationId xmlns="" xmlns:a16="http://schemas.microsoft.com/office/drawing/2014/main" id="{43EA73F2-113E-013D-8CAD-A860D4783ED4}"/>
              </a:ext>
            </a:extLst>
          </p:cNvPr>
          <p:cNvSpPr txBox="1"/>
          <p:nvPr/>
        </p:nvSpPr>
        <p:spPr>
          <a:xfrm>
            <a:off x="-19987" y="3199824"/>
            <a:ext cx="829081" cy="369332"/>
          </a:xfrm>
          <a:prstGeom prst="rect">
            <a:avLst/>
          </a:prstGeom>
          <a:noFill/>
        </p:spPr>
        <p:txBody>
          <a:bodyPr wrap="square" rtlCol="0">
            <a:spAutoFit/>
          </a:bodyPr>
          <a:lstStyle/>
          <a:p>
            <a:pPr algn="r"/>
            <a:r>
              <a:rPr lang="en-US" dirty="0"/>
              <a:t>Land</a:t>
            </a:r>
          </a:p>
        </p:txBody>
      </p:sp>
      <p:sp>
        <p:nvSpPr>
          <p:cNvPr id="14" name="TextBox 13">
            <a:extLst>
              <a:ext uri="{FF2B5EF4-FFF2-40B4-BE49-F238E27FC236}">
                <a16:creationId xmlns="" xmlns:a16="http://schemas.microsoft.com/office/drawing/2014/main" id="{733B9384-3834-515F-BABC-647F3C7FB68D}"/>
              </a:ext>
            </a:extLst>
          </p:cNvPr>
          <p:cNvSpPr txBox="1"/>
          <p:nvPr/>
        </p:nvSpPr>
        <p:spPr>
          <a:xfrm>
            <a:off x="-47230" y="2530826"/>
            <a:ext cx="856325" cy="369332"/>
          </a:xfrm>
          <a:prstGeom prst="rect">
            <a:avLst/>
          </a:prstGeom>
          <a:noFill/>
        </p:spPr>
        <p:txBody>
          <a:bodyPr wrap="square" rtlCol="0">
            <a:spAutoFit/>
          </a:bodyPr>
          <a:lstStyle/>
          <a:p>
            <a:pPr algn="r"/>
            <a:r>
              <a:rPr lang="en-US" dirty="0"/>
              <a:t>Rove</a:t>
            </a:r>
          </a:p>
        </p:txBody>
      </p:sp>
      <p:sp>
        <p:nvSpPr>
          <p:cNvPr id="16" name="TextBox 15">
            <a:extLst>
              <a:ext uri="{FF2B5EF4-FFF2-40B4-BE49-F238E27FC236}">
                <a16:creationId xmlns="" xmlns:a16="http://schemas.microsoft.com/office/drawing/2014/main" id="{6278F06B-5722-39F8-B281-5441A8BEE46F}"/>
              </a:ext>
            </a:extLst>
          </p:cNvPr>
          <p:cNvSpPr txBox="1"/>
          <p:nvPr/>
        </p:nvSpPr>
        <p:spPr>
          <a:xfrm>
            <a:off x="-18363" y="1890941"/>
            <a:ext cx="856325" cy="369332"/>
          </a:xfrm>
          <a:prstGeom prst="rect">
            <a:avLst/>
          </a:prstGeom>
          <a:noFill/>
        </p:spPr>
        <p:txBody>
          <a:bodyPr wrap="none" rtlCol="0">
            <a:spAutoFit/>
          </a:bodyPr>
          <a:lstStyle/>
          <a:p>
            <a:pPr algn="r"/>
            <a:r>
              <a:rPr lang="en-US" dirty="0"/>
              <a:t>Return</a:t>
            </a:r>
          </a:p>
        </p:txBody>
      </p:sp>
      <p:cxnSp>
        <p:nvCxnSpPr>
          <p:cNvPr id="35" name="Straight Connector 34">
            <a:extLst>
              <a:ext uri="{FF2B5EF4-FFF2-40B4-BE49-F238E27FC236}">
                <a16:creationId xmlns="" xmlns:a16="http://schemas.microsoft.com/office/drawing/2014/main" id="{1E473B89-53B7-92CC-AEC2-F4867D0A3FEA}"/>
              </a:ext>
            </a:extLst>
          </p:cNvPr>
          <p:cNvCxnSpPr>
            <a:cxnSpLocks/>
          </p:cNvCxnSpPr>
          <p:nvPr/>
        </p:nvCxnSpPr>
        <p:spPr>
          <a:xfrm>
            <a:off x="8481391" y="4310773"/>
            <a:ext cx="0" cy="751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6C9B1402-5A1A-6E94-47B0-4E52375B1874}"/>
              </a:ext>
            </a:extLst>
          </p:cNvPr>
          <p:cNvCxnSpPr>
            <a:cxnSpLocks/>
          </p:cNvCxnSpPr>
          <p:nvPr/>
        </p:nvCxnSpPr>
        <p:spPr>
          <a:xfrm>
            <a:off x="8481391" y="3105503"/>
            <a:ext cx="0" cy="751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F35ACCB6-5613-C8DD-EA05-E6054D12E7F9}"/>
              </a:ext>
            </a:extLst>
          </p:cNvPr>
          <p:cNvCxnSpPr>
            <a:cxnSpLocks/>
          </p:cNvCxnSpPr>
          <p:nvPr/>
        </p:nvCxnSpPr>
        <p:spPr>
          <a:xfrm>
            <a:off x="8360466" y="4085787"/>
            <a:ext cx="2418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 xmlns:a16="http://schemas.microsoft.com/office/drawing/2014/main" id="{EF82FFD5-F1ED-0A7A-A509-C9CC71C35CF4}"/>
              </a:ext>
            </a:extLst>
          </p:cNvPr>
          <p:cNvSpPr/>
          <p:nvPr/>
        </p:nvSpPr>
        <p:spPr>
          <a:xfrm>
            <a:off x="6954080" y="4303643"/>
            <a:ext cx="241845" cy="30386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 xmlns:a16="http://schemas.microsoft.com/office/drawing/2014/main" id="{41F33B6D-9675-EEA2-698F-4348EE74C40C}"/>
              </a:ext>
            </a:extLst>
          </p:cNvPr>
          <p:cNvSpPr/>
          <p:nvPr/>
        </p:nvSpPr>
        <p:spPr>
          <a:xfrm>
            <a:off x="7654790" y="3856557"/>
            <a:ext cx="241845" cy="33689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7B6A4408-27B5-F00D-AC87-2646429C5468}"/>
              </a:ext>
            </a:extLst>
          </p:cNvPr>
          <p:cNvSpPr/>
          <p:nvPr/>
        </p:nvSpPr>
        <p:spPr>
          <a:xfrm>
            <a:off x="8353844" y="3863261"/>
            <a:ext cx="255100" cy="44038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 xmlns:a16="http://schemas.microsoft.com/office/drawing/2014/main" id="{A4AAD917-764A-650E-C895-C8D046B0FEBB}"/>
              </a:ext>
            </a:extLst>
          </p:cNvPr>
          <p:cNvSpPr/>
          <p:nvPr/>
        </p:nvSpPr>
        <p:spPr>
          <a:xfrm>
            <a:off x="9051234" y="3024384"/>
            <a:ext cx="255100" cy="50855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 xmlns:a16="http://schemas.microsoft.com/office/drawing/2014/main" id="{4E888F3C-3E68-C583-1215-A06CF276C2B4}"/>
              </a:ext>
            </a:extLst>
          </p:cNvPr>
          <p:cNvSpPr/>
          <p:nvPr/>
        </p:nvSpPr>
        <p:spPr>
          <a:xfrm>
            <a:off x="9748632" y="3078386"/>
            <a:ext cx="246804" cy="72325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 xmlns:a16="http://schemas.microsoft.com/office/drawing/2014/main" id="{122B18E9-61C0-4030-FE4F-6531A3C22689}"/>
              </a:ext>
            </a:extLst>
          </p:cNvPr>
          <p:cNvSpPr/>
          <p:nvPr/>
        </p:nvSpPr>
        <p:spPr>
          <a:xfrm>
            <a:off x="10447681" y="3229477"/>
            <a:ext cx="257565" cy="90437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078B1463-A31E-9589-6590-6B5E1C328116}"/>
              </a:ext>
            </a:extLst>
          </p:cNvPr>
          <p:cNvSpPr/>
          <p:nvPr/>
        </p:nvSpPr>
        <p:spPr>
          <a:xfrm>
            <a:off x="11506200" y="0"/>
            <a:ext cx="685800" cy="2980944"/>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F8166B38-7222-F9A3-FA21-8040EE0332F0}"/>
              </a:ext>
            </a:extLst>
          </p:cNvPr>
          <p:cNvSpPr txBox="1"/>
          <p:nvPr/>
        </p:nvSpPr>
        <p:spPr>
          <a:xfrm>
            <a:off x="11506200" y="-49179"/>
            <a:ext cx="712054" cy="400110"/>
          </a:xfrm>
          <a:prstGeom prst="rect">
            <a:avLst/>
          </a:prstGeom>
          <a:noFill/>
        </p:spPr>
        <p:txBody>
          <a:bodyPr wrap="none" rtlCol="0">
            <a:spAutoFit/>
          </a:bodyPr>
          <a:lstStyle/>
          <a:p>
            <a:pPr algn="ctr"/>
            <a:r>
              <a:rPr lang="en-US" sz="2000" dirty="0"/>
              <a:t>Intro</a:t>
            </a:r>
          </a:p>
        </p:txBody>
      </p:sp>
      <p:sp>
        <p:nvSpPr>
          <p:cNvPr id="19" name="TextBox 18">
            <a:extLst>
              <a:ext uri="{FF2B5EF4-FFF2-40B4-BE49-F238E27FC236}">
                <a16:creationId xmlns="" xmlns:a16="http://schemas.microsoft.com/office/drawing/2014/main" id="{B4D031E6-3D26-5B2E-1D2D-03B24A33BE91}"/>
              </a:ext>
            </a:extLst>
          </p:cNvPr>
          <p:cNvSpPr txBox="1"/>
          <p:nvPr/>
        </p:nvSpPr>
        <p:spPr>
          <a:xfrm>
            <a:off x="11471432" y="585373"/>
            <a:ext cx="755335" cy="400110"/>
          </a:xfrm>
          <a:prstGeom prst="rect">
            <a:avLst/>
          </a:prstGeom>
          <a:noFill/>
        </p:spPr>
        <p:txBody>
          <a:bodyPr wrap="none" rtlCol="0">
            <a:spAutoFit/>
          </a:bodyPr>
          <a:lstStyle/>
          <a:p>
            <a:pPr algn="ctr"/>
            <a:r>
              <a:rPr lang="en-US" sz="2000" dirty="0"/>
              <a:t>Tries</a:t>
            </a:r>
          </a:p>
        </p:txBody>
      </p:sp>
      <p:sp>
        <p:nvSpPr>
          <p:cNvPr id="21" name="TextBox 20">
            <a:extLst>
              <a:ext uri="{FF2B5EF4-FFF2-40B4-BE49-F238E27FC236}">
                <a16:creationId xmlns="" xmlns:a16="http://schemas.microsoft.com/office/drawing/2014/main" id="{8E3B9B1C-FCA5-B222-D277-F0D9C12A35FD}"/>
              </a:ext>
            </a:extLst>
          </p:cNvPr>
          <p:cNvSpPr txBox="1"/>
          <p:nvPr/>
        </p:nvSpPr>
        <p:spPr>
          <a:xfrm>
            <a:off x="11487461" y="2678275"/>
            <a:ext cx="723276" cy="400110"/>
          </a:xfrm>
          <a:prstGeom prst="rect">
            <a:avLst/>
          </a:prstGeom>
          <a:noFill/>
        </p:spPr>
        <p:txBody>
          <a:bodyPr wrap="none" rtlCol="0">
            <a:spAutoFit/>
          </a:bodyPr>
          <a:lstStyle/>
          <a:p>
            <a:pPr algn="ctr"/>
            <a:r>
              <a:rPr lang="en-US" sz="2000" dirty="0"/>
              <a:t>Fails</a:t>
            </a:r>
          </a:p>
        </p:txBody>
      </p:sp>
      <p:sp>
        <p:nvSpPr>
          <p:cNvPr id="23" name="TextBox 22">
            <a:extLst>
              <a:ext uri="{FF2B5EF4-FFF2-40B4-BE49-F238E27FC236}">
                <a16:creationId xmlns="" xmlns:a16="http://schemas.microsoft.com/office/drawing/2014/main" id="{595433D8-4985-92AA-6F00-8D238FFEEECE}"/>
              </a:ext>
            </a:extLst>
          </p:cNvPr>
          <p:cNvSpPr txBox="1"/>
          <p:nvPr/>
        </p:nvSpPr>
        <p:spPr>
          <a:xfrm>
            <a:off x="11402502" y="5025884"/>
            <a:ext cx="893194" cy="400110"/>
          </a:xfrm>
          <a:prstGeom prst="rect">
            <a:avLst/>
          </a:prstGeom>
          <a:noFill/>
        </p:spPr>
        <p:txBody>
          <a:bodyPr wrap="none" rtlCol="0">
            <a:spAutoFit/>
          </a:bodyPr>
          <a:lstStyle/>
          <a:p>
            <a:pPr algn="ctr"/>
            <a:r>
              <a:rPr lang="en-US" sz="2000" dirty="0"/>
              <a:t>Cases</a:t>
            </a:r>
          </a:p>
        </p:txBody>
      </p:sp>
      <p:sp>
        <p:nvSpPr>
          <p:cNvPr id="25" name="TextBox 24">
            <a:extLst>
              <a:ext uri="{FF2B5EF4-FFF2-40B4-BE49-F238E27FC236}">
                <a16:creationId xmlns="" xmlns:a16="http://schemas.microsoft.com/office/drawing/2014/main" id="{898CDF12-FDD1-DB13-5292-C416D6C4865D}"/>
              </a:ext>
            </a:extLst>
          </p:cNvPr>
          <p:cNvSpPr txBox="1"/>
          <p:nvPr/>
        </p:nvSpPr>
        <p:spPr>
          <a:xfrm>
            <a:off x="11440172" y="6538151"/>
            <a:ext cx="817853" cy="400110"/>
          </a:xfrm>
          <a:prstGeom prst="rect">
            <a:avLst/>
          </a:prstGeom>
          <a:noFill/>
        </p:spPr>
        <p:txBody>
          <a:bodyPr wrap="none" rtlCol="0">
            <a:spAutoFit/>
          </a:bodyPr>
          <a:lstStyle/>
          <a:p>
            <a:pPr algn="ctr"/>
            <a:r>
              <a:rPr lang="en-US" sz="2000" dirty="0"/>
              <a:t>Outro</a:t>
            </a:r>
          </a:p>
        </p:txBody>
      </p:sp>
      <p:graphicFrame>
        <p:nvGraphicFramePr>
          <p:cNvPr id="26" name="Chart 25">
            <a:extLst>
              <a:ext uri="{FF2B5EF4-FFF2-40B4-BE49-F238E27FC236}">
                <a16:creationId xmlns="" xmlns:a16="http://schemas.microsoft.com/office/drawing/2014/main" id="{C176BB2A-0B2A-57FC-14DC-6CB26D3D7DBC}"/>
              </a:ext>
            </a:extLst>
          </p:cNvPr>
          <p:cNvGraphicFramePr>
            <a:graphicFrameLocks/>
          </p:cNvGraphicFramePr>
          <p:nvPr>
            <p:extLst>
              <p:ext uri="{D42A27DB-BD31-4B8C-83A1-F6EECF244321}">
                <p14:modId xmlns:p14="http://schemas.microsoft.com/office/powerpoint/2010/main" val="129577102"/>
              </p:ext>
            </p:extLst>
          </p:nvPr>
        </p:nvGraphicFramePr>
        <p:xfrm>
          <a:off x="546653" y="911633"/>
          <a:ext cx="5282647" cy="509599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39031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87C1D6BF-C835-7DB6-8DDB-CEF200A48F83}"/>
              </a:ext>
            </a:extLst>
          </p:cNvPr>
          <p:cNvSpPr>
            <a:spLocks noGrp="1"/>
          </p:cNvSpPr>
          <p:nvPr>
            <p:ph type="dt" sz="half" idx="10"/>
          </p:nvPr>
        </p:nvSpPr>
        <p:spPr/>
        <p:txBody>
          <a:bodyPr/>
          <a:lstStyle/>
          <a:p>
            <a:fld id="{9860275A-BA9D-4D97-829E-0B714AB0161D}" type="datetime1">
              <a:rPr lang="en-US" smtClean="0"/>
              <a:t>10/27/2025</a:t>
            </a:fld>
            <a:endParaRPr lang="en-US"/>
          </a:p>
        </p:txBody>
      </p:sp>
      <p:sp>
        <p:nvSpPr>
          <p:cNvPr id="5" name="Footer Placeholder 4">
            <a:extLst>
              <a:ext uri="{FF2B5EF4-FFF2-40B4-BE49-F238E27FC236}">
                <a16:creationId xmlns="" xmlns:a16="http://schemas.microsoft.com/office/drawing/2014/main" id="{804D908D-4B57-4907-5EA9-07886BE4E90E}"/>
              </a:ext>
            </a:extLst>
          </p:cNvPr>
          <p:cNvSpPr>
            <a:spLocks noGrp="1"/>
          </p:cNvSpPr>
          <p:nvPr>
            <p:ph type="ftr" sz="quarter" idx="11"/>
          </p:nvPr>
        </p:nvSpPr>
        <p:spPr/>
        <p:txBody>
          <a:bodyPr/>
          <a:lstStyle/>
          <a:p>
            <a:r>
              <a:rPr lang="en-US" dirty="0"/>
              <a:t>History of Moon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4E6AAB4D-6B96-A12B-C805-DFD07E74483E}"/>
              </a:ext>
            </a:extLst>
          </p:cNvPr>
          <p:cNvSpPr>
            <a:spLocks noGrp="1"/>
          </p:cNvSpPr>
          <p:nvPr>
            <p:ph type="sldNum" sz="quarter" idx="12"/>
          </p:nvPr>
        </p:nvSpPr>
        <p:spPr/>
        <p:txBody>
          <a:bodyPr/>
          <a:lstStyle/>
          <a:p>
            <a:fld id="{0CB24E8A-A8CD-4BDB-9CC6-92411BC477CB}" type="slidenum">
              <a:rPr lang="en-US" smtClean="0"/>
              <a:t>11</a:t>
            </a:fld>
            <a:endParaRPr lang="en-US"/>
          </a:p>
        </p:txBody>
      </p:sp>
      <p:sp>
        <p:nvSpPr>
          <p:cNvPr id="2" name="Rectangle 1">
            <a:extLst>
              <a:ext uri="{FF2B5EF4-FFF2-40B4-BE49-F238E27FC236}">
                <a16:creationId xmlns="" xmlns:a16="http://schemas.microsoft.com/office/drawing/2014/main" id="{EB51E13E-A6C9-94CF-A943-5692D7ED074D}"/>
              </a:ext>
            </a:extLst>
          </p:cNvPr>
          <p:cNvSpPr/>
          <p:nvPr/>
        </p:nvSpPr>
        <p:spPr>
          <a:xfrm>
            <a:off x="11506200" y="0"/>
            <a:ext cx="685800" cy="3282696"/>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FB896148-B9C5-4BB4-D764-05254DCE3CBD}"/>
              </a:ext>
            </a:extLst>
          </p:cNvPr>
          <p:cNvSpPr txBox="1"/>
          <p:nvPr/>
        </p:nvSpPr>
        <p:spPr>
          <a:xfrm>
            <a:off x="11506200" y="-49179"/>
            <a:ext cx="712054" cy="400110"/>
          </a:xfrm>
          <a:prstGeom prst="rect">
            <a:avLst/>
          </a:prstGeom>
          <a:noFill/>
        </p:spPr>
        <p:txBody>
          <a:bodyPr wrap="none" rtlCol="0">
            <a:spAutoFit/>
          </a:bodyPr>
          <a:lstStyle/>
          <a:p>
            <a:pPr algn="ctr"/>
            <a:r>
              <a:rPr lang="en-US" sz="2000" dirty="0"/>
              <a:t>Intro</a:t>
            </a:r>
          </a:p>
        </p:txBody>
      </p:sp>
      <p:sp>
        <p:nvSpPr>
          <p:cNvPr id="7" name="TextBox 6">
            <a:extLst>
              <a:ext uri="{FF2B5EF4-FFF2-40B4-BE49-F238E27FC236}">
                <a16:creationId xmlns="" xmlns:a16="http://schemas.microsoft.com/office/drawing/2014/main" id="{C3D99BD2-8A0A-C598-76D0-818B42628D82}"/>
              </a:ext>
            </a:extLst>
          </p:cNvPr>
          <p:cNvSpPr txBox="1"/>
          <p:nvPr/>
        </p:nvSpPr>
        <p:spPr>
          <a:xfrm>
            <a:off x="11471432" y="585373"/>
            <a:ext cx="755335" cy="400110"/>
          </a:xfrm>
          <a:prstGeom prst="rect">
            <a:avLst/>
          </a:prstGeom>
          <a:noFill/>
        </p:spPr>
        <p:txBody>
          <a:bodyPr wrap="none" rtlCol="0">
            <a:spAutoFit/>
          </a:bodyPr>
          <a:lstStyle/>
          <a:p>
            <a:pPr algn="ctr"/>
            <a:r>
              <a:rPr lang="en-US" sz="2000" dirty="0"/>
              <a:t>Tries</a:t>
            </a:r>
          </a:p>
        </p:txBody>
      </p:sp>
      <p:sp>
        <p:nvSpPr>
          <p:cNvPr id="8" name="TextBox 7">
            <a:extLst>
              <a:ext uri="{FF2B5EF4-FFF2-40B4-BE49-F238E27FC236}">
                <a16:creationId xmlns="" xmlns:a16="http://schemas.microsoft.com/office/drawing/2014/main" id="{2FEB8C8A-B062-4A85-E605-8BA3377E2BB9}"/>
              </a:ext>
            </a:extLst>
          </p:cNvPr>
          <p:cNvSpPr txBox="1"/>
          <p:nvPr/>
        </p:nvSpPr>
        <p:spPr>
          <a:xfrm>
            <a:off x="11487461" y="2678275"/>
            <a:ext cx="723276" cy="400110"/>
          </a:xfrm>
          <a:prstGeom prst="rect">
            <a:avLst/>
          </a:prstGeom>
          <a:noFill/>
        </p:spPr>
        <p:txBody>
          <a:bodyPr wrap="none" rtlCol="0">
            <a:spAutoFit/>
          </a:bodyPr>
          <a:lstStyle/>
          <a:p>
            <a:pPr algn="ctr"/>
            <a:r>
              <a:rPr lang="en-US" sz="2000" dirty="0"/>
              <a:t>Fails</a:t>
            </a:r>
          </a:p>
        </p:txBody>
      </p:sp>
      <p:sp>
        <p:nvSpPr>
          <p:cNvPr id="9" name="TextBox 8">
            <a:extLst>
              <a:ext uri="{FF2B5EF4-FFF2-40B4-BE49-F238E27FC236}">
                <a16:creationId xmlns="" xmlns:a16="http://schemas.microsoft.com/office/drawing/2014/main" id="{C6191091-FB22-4C7D-F682-8477B4C9B1E2}"/>
              </a:ext>
            </a:extLst>
          </p:cNvPr>
          <p:cNvSpPr txBox="1"/>
          <p:nvPr/>
        </p:nvSpPr>
        <p:spPr>
          <a:xfrm>
            <a:off x="11402502" y="5025884"/>
            <a:ext cx="893194" cy="400110"/>
          </a:xfrm>
          <a:prstGeom prst="rect">
            <a:avLst/>
          </a:prstGeom>
          <a:noFill/>
        </p:spPr>
        <p:txBody>
          <a:bodyPr wrap="none" rtlCol="0">
            <a:spAutoFit/>
          </a:bodyPr>
          <a:lstStyle/>
          <a:p>
            <a:pPr algn="ctr"/>
            <a:r>
              <a:rPr lang="en-US" sz="2000" dirty="0"/>
              <a:t>Cases</a:t>
            </a:r>
          </a:p>
        </p:txBody>
      </p:sp>
      <p:sp>
        <p:nvSpPr>
          <p:cNvPr id="10" name="TextBox 9">
            <a:extLst>
              <a:ext uri="{FF2B5EF4-FFF2-40B4-BE49-F238E27FC236}">
                <a16:creationId xmlns="" xmlns:a16="http://schemas.microsoft.com/office/drawing/2014/main" id="{B3CB50A0-12DD-3631-900B-9012CFA87E08}"/>
              </a:ext>
            </a:extLst>
          </p:cNvPr>
          <p:cNvSpPr txBox="1"/>
          <p:nvPr/>
        </p:nvSpPr>
        <p:spPr>
          <a:xfrm>
            <a:off x="11440172" y="6538151"/>
            <a:ext cx="817853" cy="400110"/>
          </a:xfrm>
          <a:prstGeom prst="rect">
            <a:avLst/>
          </a:prstGeom>
          <a:noFill/>
        </p:spPr>
        <p:txBody>
          <a:bodyPr wrap="none" rtlCol="0">
            <a:spAutoFit/>
          </a:bodyPr>
          <a:lstStyle/>
          <a:p>
            <a:pPr algn="ctr"/>
            <a:r>
              <a:rPr lang="en-US" sz="2000" dirty="0"/>
              <a:t>Outro</a:t>
            </a:r>
          </a:p>
        </p:txBody>
      </p:sp>
      <p:graphicFrame>
        <p:nvGraphicFramePr>
          <p:cNvPr id="11" name="Chart 10">
            <a:extLst>
              <a:ext uri="{FF2B5EF4-FFF2-40B4-BE49-F238E27FC236}">
                <a16:creationId xmlns="" xmlns:a16="http://schemas.microsoft.com/office/drawing/2014/main" id="{6BE0F4D0-6DFD-B0EE-BABE-1CC51713B32F}"/>
              </a:ext>
            </a:extLst>
          </p:cNvPr>
          <p:cNvGraphicFramePr>
            <a:graphicFrameLocks/>
          </p:cNvGraphicFramePr>
          <p:nvPr>
            <p:extLst>
              <p:ext uri="{D42A27DB-BD31-4B8C-83A1-F6EECF244321}">
                <p14:modId xmlns:p14="http://schemas.microsoft.com/office/powerpoint/2010/main" val="658064218"/>
              </p:ext>
            </p:extLst>
          </p:nvPr>
        </p:nvGraphicFramePr>
        <p:xfrm>
          <a:off x="283029" y="350931"/>
          <a:ext cx="11093219" cy="61042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40571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33D68902-9861-BA1A-FE46-D7BF3B2CC571}"/>
              </a:ext>
            </a:extLst>
          </p:cNvPr>
          <p:cNvSpPr>
            <a:spLocks noGrp="1"/>
          </p:cNvSpPr>
          <p:nvPr>
            <p:ph type="dt" sz="half" idx="10"/>
          </p:nvPr>
        </p:nvSpPr>
        <p:spPr/>
        <p:txBody>
          <a:bodyPr/>
          <a:lstStyle/>
          <a:p>
            <a:fld id="{A444AE83-0931-47D2-9B59-7FDB5F55F77A}" type="datetime1">
              <a:rPr lang="en-US" smtClean="0"/>
              <a:t>10/27/2025</a:t>
            </a:fld>
            <a:endParaRPr lang="en-US"/>
          </a:p>
        </p:txBody>
      </p:sp>
      <p:sp>
        <p:nvSpPr>
          <p:cNvPr id="5" name="Footer Placeholder 4">
            <a:extLst>
              <a:ext uri="{FF2B5EF4-FFF2-40B4-BE49-F238E27FC236}">
                <a16:creationId xmlns="" xmlns:a16="http://schemas.microsoft.com/office/drawing/2014/main" id="{11F5EB4F-683E-9FC9-6A58-D19F5F2562F6}"/>
              </a:ext>
            </a:extLst>
          </p:cNvPr>
          <p:cNvSpPr>
            <a:spLocks noGrp="1"/>
          </p:cNvSpPr>
          <p:nvPr>
            <p:ph type="ftr" sz="quarter" idx="11"/>
          </p:nvPr>
        </p:nvSpPr>
        <p:spPr/>
        <p:txBody>
          <a:bodyPr/>
          <a:lstStyle/>
          <a:p>
            <a:r>
              <a:rPr lang="en-US" dirty="0"/>
              <a:t>History of Moon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2465E0A1-0664-8D82-8CAA-6C49CD8DCD69}"/>
              </a:ext>
            </a:extLst>
          </p:cNvPr>
          <p:cNvSpPr>
            <a:spLocks noGrp="1"/>
          </p:cNvSpPr>
          <p:nvPr>
            <p:ph type="sldNum" sz="quarter" idx="12"/>
          </p:nvPr>
        </p:nvSpPr>
        <p:spPr/>
        <p:txBody>
          <a:bodyPr/>
          <a:lstStyle/>
          <a:p>
            <a:fld id="{0CB24E8A-A8CD-4BDB-9CC6-92411BC477CB}" type="slidenum">
              <a:rPr lang="en-US" smtClean="0"/>
              <a:t>12</a:t>
            </a:fld>
            <a:endParaRPr lang="en-US"/>
          </a:p>
        </p:txBody>
      </p:sp>
      <p:sp>
        <p:nvSpPr>
          <p:cNvPr id="2" name="Rectangle 1">
            <a:extLst>
              <a:ext uri="{FF2B5EF4-FFF2-40B4-BE49-F238E27FC236}">
                <a16:creationId xmlns="" xmlns:a16="http://schemas.microsoft.com/office/drawing/2014/main" id="{C3F4158B-3AB9-0A6C-A59C-7A0C7D1B422D}"/>
              </a:ext>
            </a:extLst>
          </p:cNvPr>
          <p:cNvSpPr/>
          <p:nvPr/>
        </p:nvSpPr>
        <p:spPr>
          <a:xfrm>
            <a:off x="11506200" y="0"/>
            <a:ext cx="685800" cy="3575304"/>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BE2818D8-6DEF-9C6F-26E2-9432ADA7CAAD}"/>
              </a:ext>
            </a:extLst>
          </p:cNvPr>
          <p:cNvSpPr txBox="1"/>
          <p:nvPr/>
        </p:nvSpPr>
        <p:spPr>
          <a:xfrm>
            <a:off x="11506200" y="-49179"/>
            <a:ext cx="712054" cy="400110"/>
          </a:xfrm>
          <a:prstGeom prst="rect">
            <a:avLst/>
          </a:prstGeom>
          <a:noFill/>
        </p:spPr>
        <p:txBody>
          <a:bodyPr wrap="none" rtlCol="0">
            <a:spAutoFit/>
          </a:bodyPr>
          <a:lstStyle/>
          <a:p>
            <a:pPr algn="ctr"/>
            <a:r>
              <a:rPr lang="en-US" sz="2000" dirty="0"/>
              <a:t>Intro</a:t>
            </a:r>
          </a:p>
        </p:txBody>
      </p:sp>
      <p:sp>
        <p:nvSpPr>
          <p:cNvPr id="7" name="TextBox 6">
            <a:extLst>
              <a:ext uri="{FF2B5EF4-FFF2-40B4-BE49-F238E27FC236}">
                <a16:creationId xmlns="" xmlns:a16="http://schemas.microsoft.com/office/drawing/2014/main" id="{64A7AC94-A7A7-FE56-2972-791D76ED9FAB}"/>
              </a:ext>
            </a:extLst>
          </p:cNvPr>
          <p:cNvSpPr txBox="1"/>
          <p:nvPr/>
        </p:nvSpPr>
        <p:spPr>
          <a:xfrm>
            <a:off x="11471432" y="585373"/>
            <a:ext cx="755335" cy="400110"/>
          </a:xfrm>
          <a:prstGeom prst="rect">
            <a:avLst/>
          </a:prstGeom>
          <a:noFill/>
        </p:spPr>
        <p:txBody>
          <a:bodyPr wrap="none" rtlCol="0">
            <a:spAutoFit/>
          </a:bodyPr>
          <a:lstStyle/>
          <a:p>
            <a:pPr algn="ctr"/>
            <a:r>
              <a:rPr lang="en-US" sz="2000" dirty="0"/>
              <a:t>Tries</a:t>
            </a:r>
          </a:p>
        </p:txBody>
      </p:sp>
      <p:sp>
        <p:nvSpPr>
          <p:cNvPr id="8" name="TextBox 7">
            <a:extLst>
              <a:ext uri="{FF2B5EF4-FFF2-40B4-BE49-F238E27FC236}">
                <a16:creationId xmlns="" xmlns:a16="http://schemas.microsoft.com/office/drawing/2014/main" id="{2E7DF254-0A20-BE9D-8091-A9B2E06C11D0}"/>
              </a:ext>
            </a:extLst>
          </p:cNvPr>
          <p:cNvSpPr txBox="1"/>
          <p:nvPr/>
        </p:nvSpPr>
        <p:spPr>
          <a:xfrm>
            <a:off x="11487461" y="2678275"/>
            <a:ext cx="723276" cy="400110"/>
          </a:xfrm>
          <a:prstGeom prst="rect">
            <a:avLst/>
          </a:prstGeom>
          <a:noFill/>
        </p:spPr>
        <p:txBody>
          <a:bodyPr wrap="none" rtlCol="0">
            <a:spAutoFit/>
          </a:bodyPr>
          <a:lstStyle/>
          <a:p>
            <a:pPr algn="ctr"/>
            <a:r>
              <a:rPr lang="en-US" sz="2000" dirty="0"/>
              <a:t>Fails</a:t>
            </a:r>
          </a:p>
        </p:txBody>
      </p:sp>
      <p:sp>
        <p:nvSpPr>
          <p:cNvPr id="9" name="TextBox 8">
            <a:extLst>
              <a:ext uri="{FF2B5EF4-FFF2-40B4-BE49-F238E27FC236}">
                <a16:creationId xmlns="" xmlns:a16="http://schemas.microsoft.com/office/drawing/2014/main" id="{94C83E0F-975C-FD4F-0F27-3D9541704B3B}"/>
              </a:ext>
            </a:extLst>
          </p:cNvPr>
          <p:cNvSpPr txBox="1"/>
          <p:nvPr/>
        </p:nvSpPr>
        <p:spPr>
          <a:xfrm>
            <a:off x="11402502" y="5025884"/>
            <a:ext cx="893194" cy="400110"/>
          </a:xfrm>
          <a:prstGeom prst="rect">
            <a:avLst/>
          </a:prstGeom>
          <a:noFill/>
        </p:spPr>
        <p:txBody>
          <a:bodyPr wrap="none" rtlCol="0">
            <a:spAutoFit/>
          </a:bodyPr>
          <a:lstStyle/>
          <a:p>
            <a:pPr algn="ctr"/>
            <a:r>
              <a:rPr lang="en-US" sz="2000" dirty="0"/>
              <a:t>Cases</a:t>
            </a:r>
          </a:p>
        </p:txBody>
      </p:sp>
      <p:sp>
        <p:nvSpPr>
          <p:cNvPr id="10" name="TextBox 9">
            <a:extLst>
              <a:ext uri="{FF2B5EF4-FFF2-40B4-BE49-F238E27FC236}">
                <a16:creationId xmlns="" xmlns:a16="http://schemas.microsoft.com/office/drawing/2014/main" id="{7FC8E734-D83C-4011-CF77-2ECB1184598E}"/>
              </a:ext>
            </a:extLst>
          </p:cNvPr>
          <p:cNvSpPr txBox="1"/>
          <p:nvPr/>
        </p:nvSpPr>
        <p:spPr>
          <a:xfrm>
            <a:off x="11440172" y="6538151"/>
            <a:ext cx="817853" cy="400110"/>
          </a:xfrm>
          <a:prstGeom prst="rect">
            <a:avLst/>
          </a:prstGeom>
          <a:noFill/>
        </p:spPr>
        <p:txBody>
          <a:bodyPr wrap="none" rtlCol="0">
            <a:spAutoFit/>
          </a:bodyPr>
          <a:lstStyle/>
          <a:p>
            <a:pPr algn="ctr"/>
            <a:r>
              <a:rPr lang="en-US" sz="2000" dirty="0"/>
              <a:t>Outro</a:t>
            </a:r>
          </a:p>
        </p:txBody>
      </p:sp>
      <p:graphicFrame>
        <p:nvGraphicFramePr>
          <p:cNvPr id="11" name="Chart 10">
            <a:extLst>
              <a:ext uri="{FF2B5EF4-FFF2-40B4-BE49-F238E27FC236}">
                <a16:creationId xmlns="" xmlns:a16="http://schemas.microsoft.com/office/drawing/2014/main" id="{49124F3D-2654-43F5-AD4F-E1BD6F51AE62}"/>
              </a:ext>
            </a:extLst>
          </p:cNvPr>
          <p:cNvGraphicFramePr>
            <a:graphicFrameLocks/>
          </p:cNvGraphicFramePr>
          <p:nvPr>
            <p:extLst>
              <p:ext uri="{D42A27DB-BD31-4B8C-83A1-F6EECF244321}">
                <p14:modId xmlns:p14="http://schemas.microsoft.com/office/powerpoint/2010/main" val="3341541453"/>
              </p:ext>
            </p:extLst>
          </p:nvPr>
        </p:nvGraphicFramePr>
        <p:xfrm>
          <a:off x="298397" y="350931"/>
          <a:ext cx="11104105" cy="59192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96233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59AD8AD7-88D8-BC27-FAE2-454510272C5F}"/>
              </a:ext>
            </a:extLst>
          </p:cNvPr>
          <p:cNvSpPr>
            <a:spLocks noGrp="1"/>
          </p:cNvSpPr>
          <p:nvPr>
            <p:ph type="dt" sz="half" idx="10"/>
          </p:nvPr>
        </p:nvSpPr>
        <p:spPr/>
        <p:txBody>
          <a:bodyPr/>
          <a:lstStyle/>
          <a:p>
            <a:fld id="{FFE5D1C5-DAE6-41F5-B4C6-8230E97154F5}" type="datetime1">
              <a:rPr lang="en-US" smtClean="0"/>
              <a:t>10/27/2025</a:t>
            </a:fld>
            <a:endParaRPr lang="en-US"/>
          </a:p>
        </p:txBody>
      </p:sp>
      <p:sp>
        <p:nvSpPr>
          <p:cNvPr id="5" name="Footer Placeholder 4">
            <a:extLst>
              <a:ext uri="{FF2B5EF4-FFF2-40B4-BE49-F238E27FC236}">
                <a16:creationId xmlns="" xmlns:a16="http://schemas.microsoft.com/office/drawing/2014/main" id="{4D536752-AF78-4F1E-1DD0-BF36DD1FC3CD}"/>
              </a:ext>
            </a:extLst>
          </p:cNvPr>
          <p:cNvSpPr>
            <a:spLocks noGrp="1"/>
          </p:cNvSpPr>
          <p:nvPr>
            <p:ph type="ftr" sz="quarter" idx="11"/>
          </p:nvPr>
        </p:nvSpPr>
        <p:spPr/>
        <p:txBody>
          <a:bodyPr/>
          <a:lstStyle/>
          <a:p>
            <a:r>
              <a:rPr lang="en-US" dirty="0"/>
              <a:t>History of Moon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C8FFD54F-FE58-1057-58AF-B2FD67B9E41A}"/>
              </a:ext>
            </a:extLst>
          </p:cNvPr>
          <p:cNvSpPr>
            <a:spLocks noGrp="1"/>
          </p:cNvSpPr>
          <p:nvPr>
            <p:ph type="sldNum" sz="quarter" idx="12"/>
          </p:nvPr>
        </p:nvSpPr>
        <p:spPr/>
        <p:txBody>
          <a:bodyPr/>
          <a:lstStyle/>
          <a:p>
            <a:fld id="{0CB24E8A-A8CD-4BDB-9CC6-92411BC477CB}" type="slidenum">
              <a:rPr lang="en-US" smtClean="0"/>
              <a:t>13</a:t>
            </a:fld>
            <a:endParaRPr lang="en-US"/>
          </a:p>
        </p:txBody>
      </p:sp>
      <p:sp>
        <p:nvSpPr>
          <p:cNvPr id="8" name="TextBox 7">
            <a:extLst>
              <a:ext uri="{FF2B5EF4-FFF2-40B4-BE49-F238E27FC236}">
                <a16:creationId xmlns="" xmlns:a16="http://schemas.microsoft.com/office/drawing/2014/main" id="{64673135-856C-4636-AC55-73660E96CD87}"/>
              </a:ext>
            </a:extLst>
          </p:cNvPr>
          <p:cNvSpPr txBox="1"/>
          <p:nvPr/>
        </p:nvSpPr>
        <p:spPr>
          <a:xfrm>
            <a:off x="5148872" y="5377070"/>
            <a:ext cx="716863" cy="369332"/>
          </a:xfrm>
          <a:prstGeom prst="rect">
            <a:avLst/>
          </a:prstGeom>
          <a:noFill/>
        </p:spPr>
        <p:txBody>
          <a:bodyPr wrap="none" rtlCol="0">
            <a:spAutoFit/>
          </a:bodyPr>
          <a:lstStyle/>
          <a:p>
            <a:r>
              <a:rPr lang="en-US" dirty="0"/>
              <a:t>Flyby</a:t>
            </a:r>
          </a:p>
        </p:txBody>
      </p:sp>
      <p:sp>
        <p:nvSpPr>
          <p:cNvPr id="9" name="TextBox 8">
            <a:extLst>
              <a:ext uri="{FF2B5EF4-FFF2-40B4-BE49-F238E27FC236}">
                <a16:creationId xmlns="" xmlns:a16="http://schemas.microsoft.com/office/drawing/2014/main" id="{5E7308C1-6F55-10D1-73E9-C8A2BF9FD042}"/>
              </a:ext>
            </a:extLst>
          </p:cNvPr>
          <p:cNvSpPr txBox="1"/>
          <p:nvPr/>
        </p:nvSpPr>
        <p:spPr>
          <a:xfrm>
            <a:off x="5412800" y="5184800"/>
            <a:ext cx="683200" cy="369332"/>
          </a:xfrm>
          <a:prstGeom prst="rect">
            <a:avLst/>
          </a:prstGeom>
          <a:noFill/>
        </p:spPr>
        <p:txBody>
          <a:bodyPr wrap="none" rtlCol="0">
            <a:spAutoFit/>
          </a:bodyPr>
          <a:lstStyle/>
          <a:p>
            <a:r>
              <a:rPr lang="en-US" dirty="0"/>
              <a:t>Orbit</a:t>
            </a:r>
          </a:p>
        </p:txBody>
      </p:sp>
      <p:sp>
        <p:nvSpPr>
          <p:cNvPr id="10" name="TextBox 9">
            <a:extLst>
              <a:ext uri="{FF2B5EF4-FFF2-40B4-BE49-F238E27FC236}">
                <a16:creationId xmlns="" xmlns:a16="http://schemas.microsoft.com/office/drawing/2014/main" id="{6713DE3C-5591-9372-7BFC-A76DECF89ED7}"/>
              </a:ext>
            </a:extLst>
          </p:cNvPr>
          <p:cNvSpPr txBox="1"/>
          <p:nvPr/>
        </p:nvSpPr>
        <p:spPr>
          <a:xfrm>
            <a:off x="5646198" y="4944183"/>
            <a:ext cx="899605" cy="369332"/>
          </a:xfrm>
          <a:prstGeom prst="rect">
            <a:avLst/>
          </a:prstGeom>
          <a:noFill/>
        </p:spPr>
        <p:txBody>
          <a:bodyPr wrap="none" rtlCol="0">
            <a:spAutoFit/>
          </a:bodyPr>
          <a:lstStyle/>
          <a:p>
            <a:r>
              <a:rPr lang="en-US" dirty="0"/>
              <a:t>Impact</a:t>
            </a:r>
          </a:p>
        </p:txBody>
      </p:sp>
      <p:sp>
        <p:nvSpPr>
          <p:cNvPr id="11" name="TextBox 10">
            <a:extLst>
              <a:ext uri="{FF2B5EF4-FFF2-40B4-BE49-F238E27FC236}">
                <a16:creationId xmlns="" xmlns:a16="http://schemas.microsoft.com/office/drawing/2014/main" id="{F8BFE441-52FD-5261-7973-28C12A996C73}"/>
              </a:ext>
            </a:extLst>
          </p:cNvPr>
          <p:cNvSpPr txBox="1"/>
          <p:nvPr/>
        </p:nvSpPr>
        <p:spPr>
          <a:xfrm>
            <a:off x="5975338" y="4693515"/>
            <a:ext cx="689612" cy="369332"/>
          </a:xfrm>
          <a:prstGeom prst="rect">
            <a:avLst/>
          </a:prstGeom>
          <a:noFill/>
        </p:spPr>
        <p:txBody>
          <a:bodyPr wrap="none" rtlCol="0">
            <a:spAutoFit/>
          </a:bodyPr>
          <a:lstStyle/>
          <a:p>
            <a:r>
              <a:rPr lang="en-US" dirty="0"/>
              <a:t>Land</a:t>
            </a:r>
          </a:p>
        </p:txBody>
      </p:sp>
      <p:sp>
        <p:nvSpPr>
          <p:cNvPr id="12" name="TextBox 11">
            <a:extLst>
              <a:ext uri="{FF2B5EF4-FFF2-40B4-BE49-F238E27FC236}">
                <a16:creationId xmlns="" xmlns:a16="http://schemas.microsoft.com/office/drawing/2014/main" id="{3E1C7D2F-F454-7094-87D5-72437BDC948E}"/>
              </a:ext>
            </a:extLst>
          </p:cNvPr>
          <p:cNvSpPr txBox="1"/>
          <p:nvPr/>
        </p:nvSpPr>
        <p:spPr>
          <a:xfrm>
            <a:off x="6275070" y="4452898"/>
            <a:ext cx="692818" cy="369332"/>
          </a:xfrm>
          <a:prstGeom prst="rect">
            <a:avLst/>
          </a:prstGeom>
          <a:noFill/>
        </p:spPr>
        <p:txBody>
          <a:bodyPr wrap="none" rtlCol="0">
            <a:spAutoFit/>
          </a:bodyPr>
          <a:lstStyle/>
          <a:p>
            <a:r>
              <a:rPr lang="en-US" dirty="0"/>
              <a:t>Rove</a:t>
            </a:r>
          </a:p>
        </p:txBody>
      </p:sp>
      <p:sp>
        <p:nvSpPr>
          <p:cNvPr id="13" name="TextBox 12">
            <a:extLst>
              <a:ext uri="{FF2B5EF4-FFF2-40B4-BE49-F238E27FC236}">
                <a16:creationId xmlns="" xmlns:a16="http://schemas.microsoft.com/office/drawing/2014/main" id="{30BCB969-DAE2-86E8-39FD-DC678AD1030C}"/>
              </a:ext>
            </a:extLst>
          </p:cNvPr>
          <p:cNvSpPr txBox="1"/>
          <p:nvPr/>
        </p:nvSpPr>
        <p:spPr>
          <a:xfrm>
            <a:off x="6486535" y="4227931"/>
            <a:ext cx="856325" cy="369332"/>
          </a:xfrm>
          <a:prstGeom prst="rect">
            <a:avLst/>
          </a:prstGeom>
          <a:noFill/>
        </p:spPr>
        <p:txBody>
          <a:bodyPr wrap="none" rtlCol="0">
            <a:spAutoFit/>
          </a:bodyPr>
          <a:lstStyle/>
          <a:p>
            <a:r>
              <a:rPr lang="en-US" dirty="0"/>
              <a:t>Return</a:t>
            </a:r>
          </a:p>
        </p:txBody>
      </p:sp>
      <p:sp>
        <p:nvSpPr>
          <p:cNvPr id="2" name="Rectangle 1">
            <a:extLst>
              <a:ext uri="{FF2B5EF4-FFF2-40B4-BE49-F238E27FC236}">
                <a16:creationId xmlns="" xmlns:a16="http://schemas.microsoft.com/office/drawing/2014/main" id="{C47889AA-BAC6-E314-FFFA-29333B4AF7A3}"/>
              </a:ext>
            </a:extLst>
          </p:cNvPr>
          <p:cNvSpPr/>
          <p:nvPr/>
        </p:nvSpPr>
        <p:spPr>
          <a:xfrm>
            <a:off x="11506200" y="0"/>
            <a:ext cx="685800" cy="3877056"/>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5E1E541E-B939-F840-D322-14874E48988F}"/>
              </a:ext>
            </a:extLst>
          </p:cNvPr>
          <p:cNvSpPr txBox="1"/>
          <p:nvPr/>
        </p:nvSpPr>
        <p:spPr>
          <a:xfrm>
            <a:off x="11506200" y="-49179"/>
            <a:ext cx="712054" cy="400110"/>
          </a:xfrm>
          <a:prstGeom prst="rect">
            <a:avLst/>
          </a:prstGeom>
          <a:noFill/>
        </p:spPr>
        <p:txBody>
          <a:bodyPr wrap="none" rtlCol="0">
            <a:spAutoFit/>
          </a:bodyPr>
          <a:lstStyle/>
          <a:p>
            <a:pPr algn="ctr"/>
            <a:r>
              <a:rPr lang="en-US" sz="2000" dirty="0"/>
              <a:t>Intro</a:t>
            </a:r>
          </a:p>
        </p:txBody>
      </p:sp>
      <p:sp>
        <p:nvSpPr>
          <p:cNvPr id="15" name="TextBox 14">
            <a:extLst>
              <a:ext uri="{FF2B5EF4-FFF2-40B4-BE49-F238E27FC236}">
                <a16:creationId xmlns="" xmlns:a16="http://schemas.microsoft.com/office/drawing/2014/main" id="{EFF301B5-7DDC-F202-E57E-FF5C415EDD99}"/>
              </a:ext>
            </a:extLst>
          </p:cNvPr>
          <p:cNvSpPr txBox="1"/>
          <p:nvPr/>
        </p:nvSpPr>
        <p:spPr>
          <a:xfrm>
            <a:off x="11471432" y="585373"/>
            <a:ext cx="755335" cy="400110"/>
          </a:xfrm>
          <a:prstGeom prst="rect">
            <a:avLst/>
          </a:prstGeom>
          <a:noFill/>
        </p:spPr>
        <p:txBody>
          <a:bodyPr wrap="none" rtlCol="0">
            <a:spAutoFit/>
          </a:bodyPr>
          <a:lstStyle/>
          <a:p>
            <a:pPr algn="ctr"/>
            <a:r>
              <a:rPr lang="en-US" sz="2000" dirty="0"/>
              <a:t>Tries</a:t>
            </a:r>
          </a:p>
        </p:txBody>
      </p:sp>
      <p:sp>
        <p:nvSpPr>
          <p:cNvPr id="16" name="TextBox 15">
            <a:extLst>
              <a:ext uri="{FF2B5EF4-FFF2-40B4-BE49-F238E27FC236}">
                <a16:creationId xmlns="" xmlns:a16="http://schemas.microsoft.com/office/drawing/2014/main" id="{90365323-81A9-12A3-F8E6-F2AD03D26697}"/>
              </a:ext>
            </a:extLst>
          </p:cNvPr>
          <p:cNvSpPr txBox="1"/>
          <p:nvPr/>
        </p:nvSpPr>
        <p:spPr>
          <a:xfrm>
            <a:off x="11487461" y="2678275"/>
            <a:ext cx="723276" cy="400110"/>
          </a:xfrm>
          <a:prstGeom prst="rect">
            <a:avLst/>
          </a:prstGeom>
          <a:noFill/>
        </p:spPr>
        <p:txBody>
          <a:bodyPr wrap="none" rtlCol="0">
            <a:spAutoFit/>
          </a:bodyPr>
          <a:lstStyle/>
          <a:p>
            <a:pPr algn="ctr"/>
            <a:r>
              <a:rPr lang="en-US" sz="2000" dirty="0"/>
              <a:t>Fails</a:t>
            </a:r>
          </a:p>
        </p:txBody>
      </p:sp>
      <p:sp>
        <p:nvSpPr>
          <p:cNvPr id="17" name="TextBox 16">
            <a:extLst>
              <a:ext uri="{FF2B5EF4-FFF2-40B4-BE49-F238E27FC236}">
                <a16:creationId xmlns="" xmlns:a16="http://schemas.microsoft.com/office/drawing/2014/main" id="{11951BEA-B0AF-D8CD-3F7F-6F994D452C13}"/>
              </a:ext>
            </a:extLst>
          </p:cNvPr>
          <p:cNvSpPr txBox="1"/>
          <p:nvPr/>
        </p:nvSpPr>
        <p:spPr>
          <a:xfrm>
            <a:off x="11402502" y="5025884"/>
            <a:ext cx="893194" cy="400110"/>
          </a:xfrm>
          <a:prstGeom prst="rect">
            <a:avLst/>
          </a:prstGeom>
          <a:noFill/>
        </p:spPr>
        <p:txBody>
          <a:bodyPr wrap="none" rtlCol="0">
            <a:spAutoFit/>
          </a:bodyPr>
          <a:lstStyle/>
          <a:p>
            <a:pPr algn="ctr"/>
            <a:r>
              <a:rPr lang="en-US" sz="2000" dirty="0"/>
              <a:t>Cases</a:t>
            </a:r>
          </a:p>
        </p:txBody>
      </p:sp>
      <p:sp>
        <p:nvSpPr>
          <p:cNvPr id="18" name="TextBox 17">
            <a:extLst>
              <a:ext uri="{FF2B5EF4-FFF2-40B4-BE49-F238E27FC236}">
                <a16:creationId xmlns="" xmlns:a16="http://schemas.microsoft.com/office/drawing/2014/main" id="{B90F888C-2E1D-CE58-40BA-1AAECEAAD5AD}"/>
              </a:ext>
            </a:extLst>
          </p:cNvPr>
          <p:cNvSpPr txBox="1"/>
          <p:nvPr/>
        </p:nvSpPr>
        <p:spPr>
          <a:xfrm>
            <a:off x="11440172" y="6538151"/>
            <a:ext cx="817853" cy="400110"/>
          </a:xfrm>
          <a:prstGeom prst="rect">
            <a:avLst/>
          </a:prstGeom>
          <a:noFill/>
        </p:spPr>
        <p:txBody>
          <a:bodyPr wrap="none" rtlCol="0">
            <a:spAutoFit/>
          </a:bodyPr>
          <a:lstStyle/>
          <a:p>
            <a:pPr algn="ctr"/>
            <a:r>
              <a:rPr lang="en-US" sz="2000" dirty="0"/>
              <a:t>Outro</a:t>
            </a:r>
          </a:p>
        </p:txBody>
      </p:sp>
      <p:graphicFrame>
        <p:nvGraphicFramePr>
          <p:cNvPr id="19" name="Chart 18">
            <a:extLst>
              <a:ext uri="{FF2B5EF4-FFF2-40B4-BE49-F238E27FC236}">
                <a16:creationId xmlns="" xmlns:a16="http://schemas.microsoft.com/office/drawing/2014/main" id="{1C0F6031-6E5B-3F60-66EC-E651334B31DE}"/>
              </a:ext>
            </a:extLst>
          </p:cNvPr>
          <p:cNvGraphicFramePr>
            <a:graphicFrameLocks/>
          </p:cNvGraphicFramePr>
          <p:nvPr>
            <p:extLst>
              <p:ext uri="{D42A27DB-BD31-4B8C-83A1-F6EECF244321}">
                <p14:modId xmlns:p14="http://schemas.microsoft.com/office/powerpoint/2010/main" val="3020694899"/>
              </p:ext>
            </p:extLst>
          </p:nvPr>
        </p:nvGraphicFramePr>
        <p:xfrm>
          <a:off x="283028" y="350934"/>
          <a:ext cx="6803572" cy="57232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Chart 19">
            <a:extLst>
              <a:ext uri="{FF2B5EF4-FFF2-40B4-BE49-F238E27FC236}">
                <a16:creationId xmlns="" xmlns:a16="http://schemas.microsoft.com/office/drawing/2014/main" id="{23BDD837-74D5-B4B5-C2DA-45FE7214F130}"/>
              </a:ext>
            </a:extLst>
          </p:cNvPr>
          <p:cNvGraphicFramePr>
            <a:graphicFrameLocks/>
          </p:cNvGraphicFramePr>
          <p:nvPr>
            <p:extLst>
              <p:ext uri="{D42A27DB-BD31-4B8C-83A1-F6EECF244321}">
                <p14:modId xmlns:p14="http://schemas.microsoft.com/office/powerpoint/2010/main" val="380031098"/>
              </p:ext>
            </p:extLst>
          </p:nvPr>
        </p:nvGraphicFramePr>
        <p:xfrm>
          <a:off x="6880694" y="337721"/>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41551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A61FEB-1255-22EB-1820-BE65B4B3B640}"/>
              </a:ext>
            </a:extLst>
          </p:cNvPr>
          <p:cNvSpPr>
            <a:spLocks noGrp="1"/>
          </p:cNvSpPr>
          <p:nvPr>
            <p:ph type="title"/>
          </p:nvPr>
        </p:nvSpPr>
        <p:spPr/>
        <p:txBody>
          <a:bodyPr/>
          <a:lstStyle/>
          <a:p>
            <a:r>
              <a:rPr lang="en-US" dirty="0"/>
              <a:t>What Went Wrong?</a:t>
            </a:r>
          </a:p>
        </p:txBody>
      </p:sp>
      <p:sp>
        <p:nvSpPr>
          <p:cNvPr id="4" name="Date Placeholder 3">
            <a:extLst>
              <a:ext uri="{FF2B5EF4-FFF2-40B4-BE49-F238E27FC236}">
                <a16:creationId xmlns="" xmlns:a16="http://schemas.microsoft.com/office/drawing/2014/main" id="{03F010BA-A4DF-239E-47B6-B07C7F1BA567}"/>
              </a:ext>
            </a:extLst>
          </p:cNvPr>
          <p:cNvSpPr>
            <a:spLocks noGrp="1"/>
          </p:cNvSpPr>
          <p:nvPr>
            <p:ph type="dt" sz="half" idx="10"/>
          </p:nvPr>
        </p:nvSpPr>
        <p:spPr/>
        <p:txBody>
          <a:bodyPr/>
          <a:lstStyle/>
          <a:p>
            <a:fld id="{BE4B73A5-47B2-4293-9803-EBCE6D479484}" type="datetime1">
              <a:rPr lang="en-US" smtClean="0"/>
              <a:t>10/27/2025</a:t>
            </a:fld>
            <a:endParaRPr lang="en-US"/>
          </a:p>
        </p:txBody>
      </p:sp>
      <p:sp>
        <p:nvSpPr>
          <p:cNvPr id="5" name="Footer Placeholder 4">
            <a:extLst>
              <a:ext uri="{FF2B5EF4-FFF2-40B4-BE49-F238E27FC236}">
                <a16:creationId xmlns="" xmlns:a16="http://schemas.microsoft.com/office/drawing/2014/main" id="{A6FC29C6-A7C0-E6A8-3A79-4F5376478A62}"/>
              </a:ext>
            </a:extLst>
          </p:cNvPr>
          <p:cNvSpPr>
            <a:spLocks noGrp="1"/>
          </p:cNvSpPr>
          <p:nvPr>
            <p:ph type="ftr" sz="quarter" idx="11"/>
          </p:nvPr>
        </p:nvSpPr>
        <p:spPr/>
        <p:txBody>
          <a:bodyPr/>
          <a:lstStyle/>
          <a:p>
            <a:r>
              <a:rPr lang="en-US" dirty="0"/>
              <a:t>History of Moon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8988BF04-9530-2DB6-3390-A6E9B0F54660}"/>
              </a:ext>
            </a:extLst>
          </p:cNvPr>
          <p:cNvSpPr>
            <a:spLocks noGrp="1"/>
          </p:cNvSpPr>
          <p:nvPr>
            <p:ph type="sldNum" sz="quarter" idx="12"/>
          </p:nvPr>
        </p:nvSpPr>
        <p:spPr/>
        <p:txBody>
          <a:bodyPr/>
          <a:lstStyle/>
          <a:p>
            <a:fld id="{0CB24E8A-A8CD-4BDB-9CC6-92411BC477CB}" type="slidenum">
              <a:rPr lang="en-US" smtClean="0"/>
              <a:t>14</a:t>
            </a:fld>
            <a:endParaRPr lang="en-US"/>
          </a:p>
        </p:txBody>
      </p:sp>
      <p:sp>
        <p:nvSpPr>
          <p:cNvPr id="7" name="TextBox 6">
            <a:extLst>
              <a:ext uri="{FF2B5EF4-FFF2-40B4-BE49-F238E27FC236}">
                <a16:creationId xmlns="" xmlns:a16="http://schemas.microsoft.com/office/drawing/2014/main" id="{AD5F4302-6C0A-4121-6BAB-7498ED06E247}"/>
              </a:ext>
            </a:extLst>
          </p:cNvPr>
          <p:cNvSpPr txBox="1"/>
          <p:nvPr/>
        </p:nvSpPr>
        <p:spPr>
          <a:xfrm>
            <a:off x="2209800" y="1319253"/>
            <a:ext cx="5816016" cy="369332"/>
          </a:xfrm>
          <a:prstGeom prst="rect">
            <a:avLst/>
          </a:prstGeom>
          <a:noFill/>
        </p:spPr>
        <p:txBody>
          <a:bodyPr wrap="none" rtlCol="0">
            <a:spAutoFit/>
          </a:bodyPr>
          <a:lstStyle/>
          <a:p>
            <a:r>
              <a:rPr lang="en-US" dirty="0"/>
              <a:t>Total Non-Launch Failures: 40, 57% of 70 Total Failures</a:t>
            </a:r>
          </a:p>
        </p:txBody>
      </p:sp>
      <p:sp>
        <p:nvSpPr>
          <p:cNvPr id="8" name="TextBox 7">
            <a:extLst>
              <a:ext uri="{FF2B5EF4-FFF2-40B4-BE49-F238E27FC236}">
                <a16:creationId xmlns="" xmlns:a16="http://schemas.microsoft.com/office/drawing/2014/main" id="{212DD9A4-9FE0-5733-4A90-7C4D16D7043A}"/>
              </a:ext>
            </a:extLst>
          </p:cNvPr>
          <p:cNvSpPr txBox="1"/>
          <p:nvPr/>
        </p:nvSpPr>
        <p:spPr>
          <a:xfrm>
            <a:off x="7855226" y="1688585"/>
            <a:ext cx="3625574" cy="2308324"/>
          </a:xfrm>
          <a:prstGeom prst="rect">
            <a:avLst/>
          </a:prstGeom>
          <a:noFill/>
        </p:spPr>
        <p:txBody>
          <a:bodyPr wrap="square" rtlCol="0">
            <a:spAutoFit/>
          </a:bodyPr>
          <a:lstStyle/>
          <a:p>
            <a:r>
              <a:rPr lang="en-US" dirty="0"/>
              <a:t>Launch, EPS, and GNC failures are more likely to end a mission earlier.</a:t>
            </a:r>
          </a:p>
          <a:p>
            <a:endParaRPr lang="en-US" dirty="0"/>
          </a:p>
          <a:p>
            <a:r>
              <a:rPr lang="en-US" dirty="0"/>
              <a:t>Mechanical, propulsion, and communication failures are more likely to end a mission at a later stage.</a:t>
            </a:r>
          </a:p>
        </p:txBody>
      </p:sp>
      <p:sp>
        <p:nvSpPr>
          <p:cNvPr id="3" name="Rectangle 2">
            <a:extLst>
              <a:ext uri="{FF2B5EF4-FFF2-40B4-BE49-F238E27FC236}">
                <a16:creationId xmlns="" xmlns:a16="http://schemas.microsoft.com/office/drawing/2014/main" id="{B7AC03CE-B679-62F3-F5AD-AADDCD8DD289}"/>
              </a:ext>
            </a:extLst>
          </p:cNvPr>
          <p:cNvSpPr/>
          <p:nvPr/>
        </p:nvSpPr>
        <p:spPr>
          <a:xfrm>
            <a:off x="11506200" y="0"/>
            <a:ext cx="685800" cy="4178808"/>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2A691E93-2CFC-DF2B-60CB-9F636D10DDBF}"/>
              </a:ext>
            </a:extLst>
          </p:cNvPr>
          <p:cNvSpPr txBox="1"/>
          <p:nvPr/>
        </p:nvSpPr>
        <p:spPr>
          <a:xfrm>
            <a:off x="11506200" y="-49179"/>
            <a:ext cx="712054" cy="400110"/>
          </a:xfrm>
          <a:prstGeom prst="rect">
            <a:avLst/>
          </a:prstGeom>
          <a:noFill/>
        </p:spPr>
        <p:txBody>
          <a:bodyPr wrap="none" rtlCol="0">
            <a:spAutoFit/>
          </a:bodyPr>
          <a:lstStyle/>
          <a:p>
            <a:pPr algn="ctr"/>
            <a:r>
              <a:rPr lang="en-US" sz="2000" dirty="0"/>
              <a:t>Intro</a:t>
            </a:r>
          </a:p>
        </p:txBody>
      </p:sp>
      <p:sp>
        <p:nvSpPr>
          <p:cNvPr id="11" name="TextBox 10">
            <a:extLst>
              <a:ext uri="{FF2B5EF4-FFF2-40B4-BE49-F238E27FC236}">
                <a16:creationId xmlns="" xmlns:a16="http://schemas.microsoft.com/office/drawing/2014/main" id="{1849FB25-8073-F1C1-22E4-199AFFAA69F7}"/>
              </a:ext>
            </a:extLst>
          </p:cNvPr>
          <p:cNvSpPr txBox="1"/>
          <p:nvPr/>
        </p:nvSpPr>
        <p:spPr>
          <a:xfrm>
            <a:off x="11471432" y="585373"/>
            <a:ext cx="755335" cy="400110"/>
          </a:xfrm>
          <a:prstGeom prst="rect">
            <a:avLst/>
          </a:prstGeom>
          <a:noFill/>
        </p:spPr>
        <p:txBody>
          <a:bodyPr wrap="none" rtlCol="0">
            <a:spAutoFit/>
          </a:bodyPr>
          <a:lstStyle/>
          <a:p>
            <a:pPr algn="ctr"/>
            <a:r>
              <a:rPr lang="en-US" sz="2000" dirty="0"/>
              <a:t>Tries</a:t>
            </a:r>
          </a:p>
        </p:txBody>
      </p:sp>
      <p:sp>
        <p:nvSpPr>
          <p:cNvPr id="12" name="TextBox 11">
            <a:extLst>
              <a:ext uri="{FF2B5EF4-FFF2-40B4-BE49-F238E27FC236}">
                <a16:creationId xmlns="" xmlns:a16="http://schemas.microsoft.com/office/drawing/2014/main" id="{07849221-64A2-2715-CF69-8FD6EA829979}"/>
              </a:ext>
            </a:extLst>
          </p:cNvPr>
          <p:cNvSpPr txBox="1"/>
          <p:nvPr/>
        </p:nvSpPr>
        <p:spPr>
          <a:xfrm>
            <a:off x="11487461" y="2678275"/>
            <a:ext cx="723276" cy="400110"/>
          </a:xfrm>
          <a:prstGeom prst="rect">
            <a:avLst/>
          </a:prstGeom>
          <a:noFill/>
        </p:spPr>
        <p:txBody>
          <a:bodyPr wrap="none" rtlCol="0">
            <a:spAutoFit/>
          </a:bodyPr>
          <a:lstStyle/>
          <a:p>
            <a:pPr algn="ctr"/>
            <a:r>
              <a:rPr lang="en-US" sz="2000" dirty="0"/>
              <a:t>Fails</a:t>
            </a:r>
          </a:p>
        </p:txBody>
      </p:sp>
      <p:sp>
        <p:nvSpPr>
          <p:cNvPr id="13" name="TextBox 12">
            <a:extLst>
              <a:ext uri="{FF2B5EF4-FFF2-40B4-BE49-F238E27FC236}">
                <a16:creationId xmlns="" xmlns:a16="http://schemas.microsoft.com/office/drawing/2014/main" id="{15C203C3-2A19-C323-3DB6-DA96D5ACBE47}"/>
              </a:ext>
            </a:extLst>
          </p:cNvPr>
          <p:cNvSpPr txBox="1"/>
          <p:nvPr/>
        </p:nvSpPr>
        <p:spPr>
          <a:xfrm>
            <a:off x="11402502" y="5025884"/>
            <a:ext cx="893194" cy="400110"/>
          </a:xfrm>
          <a:prstGeom prst="rect">
            <a:avLst/>
          </a:prstGeom>
          <a:noFill/>
        </p:spPr>
        <p:txBody>
          <a:bodyPr wrap="none" rtlCol="0">
            <a:spAutoFit/>
          </a:bodyPr>
          <a:lstStyle/>
          <a:p>
            <a:pPr algn="ctr"/>
            <a:r>
              <a:rPr lang="en-US" sz="2000" dirty="0"/>
              <a:t>Cases</a:t>
            </a:r>
          </a:p>
        </p:txBody>
      </p:sp>
      <p:sp>
        <p:nvSpPr>
          <p:cNvPr id="14" name="TextBox 13">
            <a:extLst>
              <a:ext uri="{FF2B5EF4-FFF2-40B4-BE49-F238E27FC236}">
                <a16:creationId xmlns="" xmlns:a16="http://schemas.microsoft.com/office/drawing/2014/main" id="{BE572C6A-5F29-A324-B485-3F2DB042FF57}"/>
              </a:ext>
            </a:extLst>
          </p:cNvPr>
          <p:cNvSpPr txBox="1"/>
          <p:nvPr/>
        </p:nvSpPr>
        <p:spPr>
          <a:xfrm>
            <a:off x="11440172" y="6538151"/>
            <a:ext cx="817853" cy="400110"/>
          </a:xfrm>
          <a:prstGeom prst="rect">
            <a:avLst/>
          </a:prstGeom>
          <a:noFill/>
        </p:spPr>
        <p:txBody>
          <a:bodyPr wrap="none" rtlCol="0">
            <a:spAutoFit/>
          </a:bodyPr>
          <a:lstStyle/>
          <a:p>
            <a:pPr algn="ctr"/>
            <a:r>
              <a:rPr lang="en-US" sz="2000" dirty="0"/>
              <a:t>Outro</a:t>
            </a:r>
          </a:p>
        </p:txBody>
      </p:sp>
      <p:graphicFrame>
        <p:nvGraphicFramePr>
          <p:cNvPr id="15" name="Chart 14">
            <a:extLst>
              <a:ext uri="{FF2B5EF4-FFF2-40B4-BE49-F238E27FC236}">
                <a16:creationId xmlns="" xmlns:a16="http://schemas.microsoft.com/office/drawing/2014/main" id="{45087425-4BC3-241B-5D99-E52B188BE284}"/>
              </a:ext>
            </a:extLst>
          </p:cNvPr>
          <p:cNvGraphicFramePr>
            <a:graphicFrameLocks/>
          </p:cNvGraphicFramePr>
          <p:nvPr>
            <p:extLst>
              <p:ext uri="{D42A27DB-BD31-4B8C-83A1-F6EECF244321}">
                <p14:modId xmlns:p14="http://schemas.microsoft.com/office/powerpoint/2010/main" val="562646857"/>
              </p:ext>
            </p:extLst>
          </p:nvPr>
        </p:nvGraphicFramePr>
        <p:xfrm>
          <a:off x="210094" y="1600199"/>
          <a:ext cx="7645132" cy="47540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3300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FEF5CC10-81B0-BA5D-BB5E-A7C5094DA9CA}"/>
              </a:ext>
            </a:extLst>
          </p:cNvPr>
          <p:cNvSpPr>
            <a:spLocks noGrp="1"/>
          </p:cNvSpPr>
          <p:nvPr>
            <p:ph type="dt" sz="half" idx="10"/>
          </p:nvPr>
        </p:nvSpPr>
        <p:spPr/>
        <p:txBody>
          <a:bodyPr/>
          <a:lstStyle/>
          <a:p>
            <a:fld id="{3CC81C34-F21A-4399-BA8B-F544FF452669}" type="datetime1">
              <a:rPr lang="en-US" smtClean="0"/>
              <a:t>10/27/2025</a:t>
            </a:fld>
            <a:endParaRPr lang="en-US"/>
          </a:p>
        </p:txBody>
      </p:sp>
      <p:sp>
        <p:nvSpPr>
          <p:cNvPr id="5" name="Footer Placeholder 4">
            <a:extLst>
              <a:ext uri="{FF2B5EF4-FFF2-40B4-BE49-F238E27FC236}">
                <a16:creationId xmlns="" xmlns:a16="http://schemas.microsoft.com/office/drawing/2014/main" id="{6D8B835A-4DEC-7471-4A1B-7A739D4B791C}"/>
              </a:ext>
            </a:extLst>
          </p:cNvPr>
          <p:cNvSpPr>
            <a:spLocks noGrp="1"/>
          </p:cNvSpPr>
          <p:nvPr>
            <p:ph type="ftr" sz="quarter" idx="11"/>
          </p:nvPr>
        </p:nvSpPr>
        <p:spPr/>
        <p:txBody>
          <a:bodyPr/>
          <a:lstStyle/>
          <a:p>
            <a:r>
              <a:rPr lang="en-US" dirty="0"/>
              <a:t>History of Moon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4216EAB4-71A0-E720-3603-8A02B1065D72}"/>
              </a:ext>
            </a:extLst>
          </p:cNvPr>
          <p:cNvSpPr>
            <a:spLocks noGrp="1"/>
          </p:cNvSpPr>
          <p:nvPr>
            <p:ph type="sldNum" sz="quarter" idx="12"/>
          </p:nvPr>
        </p:nvSpPr>
        <p:spPr/>
        <p:txBody>
          <a:bodyPr/>
          <a:lstStyle/>
          <a:p>
            <a:fld id="{0CB24E8A-A8CD-4BDB-9CC6-92411BC477CB}" type="slidenum">
              <a:rPr lang="en-US" smtClean="0"/>
              <a:t>15</a:t>
            </a:fld>
            <a:endParaRPr lang="en-US"/>
          </a:p>
        </p:txBody>
      </p:sp>
      <p:sp>
        <p:nvSpPr>
          <p:cNvPr id="8" name="TextBox 7">
            <a:extLst>
              <a:ext uri="{FF2B5EF4-FFF2-40B4-BE49-F238E27FC236}">
                <a16:creationId xmlns="" xmlns:a16="http://schemas.microsoft.com/office/drawing/2014/main" id="{8B1422EC-2C54-FA62-4734-B2132A035407}"/>
              </a:ext>
            </a:extLst>
          </p:cNvPr>
          <p:cNvSpPr txBox="1"/>
          <p:nvPr/>
        </p:nvSpPr>
        <p:spPr>
          <a:xfrm>
            <a:off x="838200" y="5872442"/>
            <a:ext cx="716863" cy="369332"/>
          </a:xfrm>
          <a:prstGeom prst="rect">
            <a:avLst/>
          </a:prstGeom>
          <a:noFill/>
        </p:spPr>
        <p:txBody>
          <a:bodyPr wrap="none" rtlCol="0">
            <a:spAutoFit/>
          </a:bodyPr>
          <a:lstStyle/>
          <a:p>
            <a:r>
              <a:rPr lang="en-US" dirty="0"/>
              <a:t>Flyby</a:t>
            </a:r>
          </a:p>
        </p:txBody>
      </p:sp>
      <p:sp>
        <p:nvSpPr>
          <p:cNvPr id="9" name="TextBox 8">
            <a:extLst>
              <a:ext uri="{FF2B5EF4-FFF2-40B4-BE49-F238E27FC236}">
                <a16:creationId xmlns="" xmlns:a16="http://schemas.microsoft.com/office/drawing/2014/main" id="{F167A6AE-86A4-20E0-782C-35EF6C816ED6}"/>
              </a:ext>
            </a:extLst>
          </p:cNvPr>
          <p:cNvSpPr txBox="1"/>
          <p:nvPr/>
        </p:nvSpPr>
        <p:spPr>
          <a:xfrm>
            <a:off x="2122852" y="5872442"/>
            <a:ext cx="683200" cy="369332"/>
          </a:xfrm>
          <a:prstGeom prst="rect">
            <a:avLst/>
          </a:prstGeom>
          <a:noFill/>
        </p:spPr>
        <p:txBody>
          <a:bodyPr wrap="none" rtlCol="0">
            <a:spAutoFit/>
          </a:bodyPr>
          <a:lstStyle/>
          <a:p>
            <a:r>
              <a:rPr lang="en-US" dirty="0"/>
              <a:t>Orbit</a:t>
            </a:r>
          </a:p>
        </p:txBody>
      </p:sp>
      <p:sp>
        <p:nvSpPr>
          <p:cNvPr id="10" name="TextBox 9">
            <a:extLst>
              <a:ext uri="{FF2B5EF4-FFF2-40B4-BE49-F238E27FC236}">
                <a16:creationId xmlns="" xmlns:a16="http://schemas.microsoft.com/office/drawing/2014/main" id="{2AC00FBE-0AC0-42B2-9CF2-A23C1CB4FE08}"/>
              </a:ext>
            </a:extLst>
          </p:cNvPr>
          <p:cNvSpPr txBox="1"/>
          <p:nvPr/>
        </p:nvSpPr>
        <p:spPr>
          <a:xfrm>
            <a:off x="3168885" y="5884975"/>
            <a:ext cx="899605" cy="369332"/>
          </a:xfrm>
          <a:prstGeom prst="rect">
            <a:avLst/>
          </a:prstGeom>
          <a:noFill/>
        </p:spPr>
        <p:txBody>
          <a:bodyPr wrap="none" rtlCol="0">
            <a:spAutoFit/>
          </a:bodyPr>
          <a:lstStyle/>
          <a:p>
            <a:r>
              <a:rPr lang="en-US" dirty="0"/>
              <a:t>Impact</a:t>
            </a:r>
          </a:p>
        </p:txBody>
      </p:sp>
      <p:sp>
        <p:nvSpPr>
          <p:cNvPr id="11" name="TextBox 10">
            <a:extLst>
              <a:ext uri="{FF2B5EF4-FFF2-40B4-BE49-F238E27FC236}">
                <a16:creationId xmlns="" xmlns:a16="http://schemas.microsoft.com/office/drawing/2014/main" id="{BA91FC4C-834B-3C8F-E16B-9D26CB062B77}"/>
              </a:ext>
            </a:extLst>
          </p:cNvPr>
          <p:cNvSpPr txBox="1"/>
          <p:nvPr/>
        </p:nvSpPr>
        <p:spPr>
          <a:xfrm>
            <a:off x="4497394" y="5884975"/>
            <a:ext cx="689612" cy="369332"/>
          </a:xfrm>
          <a:prstGeom prst="rect">
            <a:avLst/>
          </a:prstGeom>
          <a:noFill/>
        </p:spPr>
        <p:txBody>
          <a:bodyPr wrap="none" rtlCol="0">
            <a:spAutoFit/>
          </a:bodyPr>
          <a:lstStyle/>
          <a:p>
            <a:r>
              <a:rPr lang="en-US" dirty="0"/>
              <a:t>Land</a:t>
            </a:r>
          </a:p>
        </p:txBody>
      </p:sp>
      <p:sp>
        <p:nvSpPr>
          <p:cNvPr id="12" name="TextBox 11">
            <a:extLst>
              <a:ext uri="{FF2B5EF4-FFF2-40B4-BE49-F238E27FC236}">
                <a16:creationId xmlns="" xmlns:a16="http://schemas.microsoft.com/office/drawing/2014/main" id="{D1B8B0AC-8D02-CF8E-D945-17C4A97D128E}"/>
              </a:ext>
            </a:extLst>
          </p:cNvPr>
          <p:cNvSpPr txBox="1"/>
          <p:nvPr/>
        </p:nvSpPr>
        <p:spPr>
          <a:xfrm>
            <a:off x="5744110" y="5886559"/>
            <a:ext cx="692818" cy="369332"/>
          </a:xfrm>
          <a:prstGeom prst="rect">
            <a:avLst/>
          </a:prstGeom>
          <a:noFill/>
        </p:spPr>
        <p:txBody>
          <a:bodyPr wrap="none" rtlCol="0">
            <a:spAutoFit/>
          </a:bodyPr>
          <a:lstStyle/>
          <a:p>
            <a:r>
              <a:rPr lang="en-US" dirty="0"/>
              <a:t>Rove</a:t>
            </a:r>
          </a:p>
        </p:txBody>
      </p:sp>
      <p:sp>
        <p:nvSpPr>
          <p:cNvPr id="13" name="TextBox 12">
            <a:extLst>
              <a:ext uri="{FF2B5EF4-FFF2-40B4-BE49-F238E27FC236}">
                <a16:creationId xmlns="" xmlns:a16="http://schemas.microsoft.com/office/drawing/2014/main" id="{CA702762-B638-0F16-E994-D4CBBB14722B}"/>
              </a:ext>
            </a:extLst>
          </p:cNvPr>
          <p:cNvSpPr txBox="1"/>
          <p:nvPr/>
        </p:nvSpPr>
        <p:spPr>
          <a:xfrm>
            <a:off x="6822268" y="5886559"/>
            <a:ext cx="856325" cy="369332"/>
          </a:xfrm>
          <a:prstGeom prst="rect">
            <a:avLst/>
          </a:prstGeom>
          <a:noFill/>
        </p:spPr>
        <p:txBody>
          <a:bodyPr wrap="none" rtlCol="0">
            <a:spAutoFit/>
          </a:bodyPr>
          <a:lstStyle/>
          <a:p>
            <a:r>
              <a:rPr lang="en-US" dirty="0"/>
              <a:t>Return</a:t>
            </a:r>
          </a:p>
        </p:txBody>
      </p:sp>
      <p:sp>
        <p:nvSpPr>
          <p:cNvPr id="2" name="Rectangle 1">
            <a:extLst>
              <a:ext uri="{FF2B5EF4-FFF2-40B4-BE49-F238E27FC236}">
                <a16:creationId xmlns="" xmlns:a16="http://schemas.microsoft.com/office/drawing/2014/main" id="{DE0938C9-6617-AB21-DEE7-9F0AEB7FC21A}"/>
              </a:ext>
            </a:extLst>
          </p:cNvPr>
          <p:cNvSpPr/>
          <p:nvPr/>
        </p:nvSpPr>
        <p:spPr>
          <a:xfrm>
            <a:off x="11506200" y="0"/>
            <a:ext cx="685800" cy="4471416"/>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0A47EBC8-881E-AA99-6EF6-154F2815BECC}"/>
              </a:ext>
            </a:extLst>
          </p:cNvPr>
          <p:cNvSpPr txBox="1"/>
          <p:nvPr/>
        </p:nvSpPr>
        <p:spPr>
          <a:xfrm>
            <a:off x="11506200" y="-49179"/>
            <a:ext cx="712054" cy="400110"/>
          </a:xfrm>
          <a:prstGeom prst="rect">
            <a:avLst/>
          </a:prstGeom>
          <a:noFill/>
        </p:spPr>
        <p:txBody>
          <a:bodyPr wrap="none" rtlCol="0">
            <a:spAutoFit/>
          </a:bodyPr>
          <a:lstStyle/>
          <a:p>
            <a:pPr algn="ctr"/>
            <a:r>
              <a:rPr lang="en-US" sz="2000" dirty="0"/>
              <a:t>Intro</a:t>
            </a:r>
          </a:p>
        </p:txBody>
      </p:sp>
      <p:sp>
        <p:nvSpPr>
          <p:cNvPr id="7" name="TextBox 6">
            <a:extLst>
              <a:ext uri="{FF2B5EF4-FFF2-40B4-BE49-F238E27FC236}">
                <a16:creationId xmlns="" xmlns:a16="http://schemas.microsoft.com/office/drawing/2014/main" id="{590CBF04-EF64-6D16-CBAF-8870274A20FD}"/>
              </a:ext>
            </a:extLst>
          </p:cNvPr>
          <p:cNvSpPr txBox="1"/>
          <p:nvPr/>
        </p:nvSpPr>
        <p:spPr>
          <a:xfrm>
            <a:off x="11471432" y="585373"/>
            <a:ext cx="755335" cy="400110"/>
          </a:xfrm>
          <a:prstGeom prst="rect">
            <a:avLst/>
          </a:prstGeom>
          <a:noFill/>
        </p:spPr>
        <p:txBody>
          <a:bodyPr wrap="none" rtlCol="0">
            <a:spAutoFit/>
          </a:bodyPr>
          <a:lstStyle/>
          <a:p>
            <a:pPr algn="ctr"/>
            <a:r>
              <a:rPr lang="en-US" sz="2000" dirty="0"/>
              <a:t>Tries</a:t>
            </a:r>
          </a:p>
        </p:txBody>
      </p:sp>
      <p:sp>
        <p:nvSpPr>
          <p:cNvPr id="15" name="TextBox 14">
            <a:extLst>
              <a:ext uri="{FF2B5EF4-FFF2-40B4-BE49-F238E27FC236}">
                <a16:creationId xmlns="" xmlns:a16="http://schemas.microsoft.com/office/drawing/2014/main" id="{93A415B2-8F5E-A467-2A7C-12E1BAA13835}"/>
              </a:ext>
            </a:extLst>
          </p:cNvPr>
          <p:cNvSpPr txBox="1"/>
          <p:nvPr/>
        </p:nvSpPr>
        <p:spPr>
          <a:xfrm>
            <a:off x="11487461" y="2678275"/>
            <a:ext cx="723276" cy="400110"/>
          </a:xfrm>
          <a:prstGeom prst="rect">
            <a:avLst/>
          </a:prstGeom>
          <a:noFill/>
        </p:spPr>
        <p:txBody>
          <a:bodyPr wrap="none" rtlCol="0">
            <a:spAutoFit/>
          </a:bodyPr>
          <a:lstStyle/>
          <a:p>
            <a:pPr algn="ctr"/>
            <a:r>
              <a:rPr lang="en-US" sz="2000" dirty="0"/>
              <a:t>Fails</a:t>
            </a:r>
          </a:p>
        </p:txBody>
      </p:sp>
      <p:sp>
        <p:nvSpPr>
          <p:cNvPr id="16" name="TextBox 15">
            <a:extLst>
              <a:ext uri="{FF2B5EF4-FFF2-40B4-BE49-F238E27FC236}">
                <a16:creationId xmlns="" xmlns:a16="http://schemas.microsoft.com/office/drawing/2014/main" id="{E218B3D0-25ED-1380-777A-FF2C5ECE9E56}"/>
              </a:ext>
            </a:extLst>
          </p:cNvPr>
          <p:cNvSpPr txBox="1"/>
          <p:nvPr/>
        </p:nvSpPr>
        <p:spPr>
          <a:xfrm>
            <a:off x="11402502" y="5025884"/>
            <a:ext cx="893194" cy="400110"/>
          </a:xfrm>
          <a:prstGeom prst="rect">
            <a:avLst/>
          </a:prstGeom>
          <a:noFill/>
        </p:spPr>
        <p:txBody>
          <a:bodyPr wrap="none" rtlCol="0">
            <a:spAutoFit/>
          </a:bodyPr>
          <a:lstStyle/>
          <a:p>
            <a:pPr algn="ctr"/>
            <a:r>
              <a:rPr lang="en-US" sz="2000" dirty="0"/>
              <a:t>Cases</a:t>
            </a:r>
          </a:p>
        </p:txBody>
      </p:sp>
      <p:sp>
        <p:nvSpPr>
          <p:cNvPr id="17" name="TextBox 16">
            <a:extLst>
              <a:ext uri="{FF2B5EF4-FFF2-40B4-BE49-F238E27FC236}">
                <a16:creationId xmlns="" xmlns:a16="http://schemas.microsoft.com/office/drawing/2014/main" id="{E10B4CC8-44D1-BDB6-3C11-4411B0054F18}"/>
              </a:ext>
            </a:extLst>
          </p:cNvPr>
          <p:cNvSpPr txBox="1"/>
          <p:nvPr/>
        </p:nvSpPr>
        <p:spPr>
          <a:xfrm>
            <a:off x="11440172" y="6538151"/>
            <a:ext cx="817853" cy="400110"/>
          </a:xfrm>
          <a:prstGeom prst="rect">
            <a:avLst/>
          </a:prstGeom>
          <a:noFill/>
        </p:spPr>
        <p:txBody>
          <a:bodyPr wrap="none" rtlCol="0">
            <a:spAutoFit/>
          </a:bodyPr>
          <a:lstStyle/>
          <a:p>
            <a:pPr algn="ctr"/>
            <a:r>
              <a:rPr lang="en-US" sz="2000" dirty="0"/>
              <a:t>Outro</a:t>
            </a:r>
          </a:p>
        </p:txBody>
      </p:sp>
      <p:graphicFrame>
        <p:nvGraphicFramePr>
          <p:cNvPr id="18" name="Chart 17">
            <a:extLst>
              <a:ext uri="{FF2B5EF4-FFF2-40B4-BE49-F238E27FC236}">
                <a16:creationId xmlns="" xmlns:a16="http://schemas.microsoft.com/office/drawing/2014/main" id="{7F4CE520-8D6F-9021-2EFE-472D7BBA07C3}"/>
              </a:ext>
            </a:extLst>
          </p:cNvPr>
          <p:cNvGraphicFramePr>
            <a:graphicFrameLocks/>
          </p:cNvGraphicFramePr>
          <p:nvPr>
            <p:extLst>
              <p:ext uri="{D42A27DB-BD31-4B8C-83A1-F6EECF244321}">
                <p14:modId xmlns:p14="http://schemas.microsoft.com/office/powerpoint/2010/main" val="3032634594"/>
              </p:ext>
            </p:extLst>
          </p:nvPr>
        </p:nvGraphicFramePr>
        <p:xfrm>
          <a:off x="283029" y="350930"/>
          <a:ext cx="11153636" cy="5890843"/>
        </p:xfrm>
        <a:graphic>
          <a:graphicData uri="http://schemas.openxmlformats.org/drawingml/2006/chart">
            <c:chart xmlns:c="http://schemas.openxmlformats.org/drawingml/2006/chart" xmlns:r="http://schemas.openxmlformats.org/officeDocument/2006/relationships" r:id="rId3"/>
          </a:graphicData>
        </a:graphic>
      </p:graphicFrame>
      <p:sp>
        <p:nvSpPr>
          <p:cNvPr id="14" name="Callout: Line 13">
            <a:extLst>
              <a:ext uri="{FF2B5EF4-FFF2-40B4-BE49-F238E27FC236}">
                <a16:creationId xmlns="" xmlns:a16="http://schemas.microsoft.com/office/drawing/2014/main" id="{D5315EED-F2C4-CAF7-D328-475AD3B0354C}"/>
              </a:ext>
            </a:extLst>
          </p:cNvPr>
          <p:cNvSpPr/>
          <p:nvPr/>
        </p:nvSpPr>
        <p:spPr>
          <a:xfrm>
            <a:off x="6336030" y="1123121"/>
            <a:ext cx="3602297" cy="2107096"/>
          </a:xfrm>
          <a:prstGeom prst="borderCallout1">
            <a:avLst>
              <a:gd name="adj1" fmla="val 14505"/>
              <a:gd name="adj2" fmla="val 496"/>
              <a:gd name="adj3" fmla="val 31840"/>
              <a:gd name="adj4" fmla="val -115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t>9 GNC Failures During Landing</a:t>
            </a:r>
          </a:p>
          <a:p>
            <a:r>
              <a:rPr lang="en-US" sz="1400" dirty="0"/>
              <a:t>6 in the last decade</a:t>
            </a:r>
          </a:p>
          <a:p>
            <a:r>
              <a:rPr lang="en-US" sz="1400" b="1" dirty="0"/>
              <a:t>4 traced to lunar environment interfering with altimeters and range-finders, both radar and laser</a:t>
            </a:r>
          </a:p>
          <a:p>
            <a:endParaRPr lang="en-US" sz="1400" b="1" dirty="0"/>
          </a:p>
          <a:p>
            <a:r>
              <a:rPr lang="en-US" sz="1200" dirty="0"/>
              <a:t>(Others due to failed IMU, and/or software incorrectly commanding main engines in response to GNC sensor data)</a:t>
            </a:r>
          </a:p>
        </p:txBody>
      </p:sp>
    </p:spTree>
    <p:extLst>
      <p:ext uri="{BB962C8B-B14F-4D97-AF65-F5344CB8AC3E}">
        <p14:creationId xmlns:p14="http://schemas.microsoft.com/office/powerpoint/2010/main" val="836816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15BC14C4-0981-07EA-451A-510B3910EC37}"/>
              </a:ext>
            </a:extLst>
          </p:cNvPr>
          <p:cNvSpPr>
            <a:spLocks noGrp="1"/>
          </p:cNvSpPr>
          <p:nvPr>
            <p:ph type="dt" sz="half" idx="10"/>
          </p:nvPr>
        </p:nvSpPr>
        <p:spPr/>
        <p:txBody>
          <a:bodyPr/>
          <a:lstStyle/>
          <a:p>
            <a:fld id="{299FB6A3-4232-4079-AAE7-A8692F90366F}" type="datetime1">
              <a:rPr lang="en-US" smtClean="0"/>
              <a:t>10/27/2025</a:t>
            </a:fld>
            <a:endParaRPr lang="en-US"/>
          </a:p>
        </p:txBody>
      </p:sp>
      <p:sp>
        <p:nvSpPr>
          <p:cNvPr id="5" name="Footer Placeholder 4">
            <a:extLst>
              <a:ext uri="{FF2B5EF4-FFF2-40B4-BE49-F238E27FC236}">
                <a16:creationId xmlns="" xmlns:a16="http://schemas.microsoft.com/office/drawing/2014/main" id="{9552385E-6AE4-4B16-A9C6-D7BAF029665C}"/>
              </a:ext>
            </a:extLst>
          </p:cNvPr>
          <p:cNvSpPr>
            <a:spLocks noGrp="1"/>
          </p:cNvSpPr>
          <p:nvPr>
            <p:ph type="ftr" sz="quarter" idx="11"/>
          </p:nvPr>
        </p:nvSpPr>
        <p:spPr/>
        <p:txBody>
          <a:bodyPr/>
          <a:lstStyle/>
          <a:p>
            <a:r>
              <a:rPr lang="en-US" dirty="0"/>
              <a:t>History of Moon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71F5B793-9F3C-85FC-8DB3-648B4F76740C}"/>
              </a:ext>
            </a:extLst>
          </p:cNvPr>
          <p:cNvSpPr>
            <a:spLocks noGrp="1"/>
          </p:cNvSpPr>
          <p:nvPr>
            <p:ph type="sldNum" sz="quarter" idx="12"/>
          </p:nvPr>
        </p:nvSpPr>
        <p:spPr/>
        <p:txBody>
          <a:bodyPr/>
          <a:lstStyle/>
          <a:p>
            <a:fld id="{0CB24E8A-A8CD-4BDB-9CC6-92411BC477CB}" type="slidenum">
              <a:rPr lang="en-US" smtClean="0"/>
              <a:t>16</a:t>
            </a:fld>
            <a:endParaRPr lang="en-US"/>
          </a:p>
        </p:txBody>
      </p:sp>
      <p:pic>
        <p:nvPicPr>
          <p:cNvPr id="3" name="Picture 2">
            <a:extLst>
              <a:ext uri="{FF2B5EF4-FFF2-40B4-BE49-F238E27FC236}">
                <a16:creationId xmlns="" xmlns:a16="http://schemas.microsoft.com/office/drawing/2014/main" id="{E5AA4E84-A709-F4FC-C77B-520C9DFACC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0647" y="305424"/>
            <a:ext cx="11027367" cy="5955927"/>
          </a:xfrm>
          <a:prstGeom prst="rect">
            <a:avLst/>
          </a:prstGeom>
        </p:spPr>
      </p:pic>
      <p:sp>
        <p:nvSpPr>
          <p:cNvPr id="7" name="Rectangle 6">
            <a:extLst>
              <a:ext uri="{FF2B5EF4-FFF2-40B4-BE49-F238E27FC236}">
                <a16:creationId xmlns="" xmlns:a16="http://schemas.microsoft.com/office/drawing/2014/main" id="{8FDFFE20-1FFF-B938-68EA-A8BDD3520A1B}"/>
              </a:ext>
            </a:extLst>
          </p:cNvPr>
          <p:cNvSpPr/>
          <p:nvPr/>
        </p:nvSpPr>
        <p:spPr>
          <a:xfrm>
            <a:off x="11506200" y="0"/>
            <a:ext cx="685800" cy="4773168"/>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21540263-5F69-32CE-0333-151C7757166C}"/>
              </a:ext>
            </a:extLst>
          </p:cNvPr>
          <p:cNvSpPr txBox="1"/>
          <p:nvPr/>
        </p:nvSpPr>
        <p:spPr>
          <a:xfrm>
            <a:off x="11506200" y="-49179"/>
            <a:ext cx="712054" cy="400110"/>
          </a:xfrm>
          <a:prstGeom prst="rect">
            <a:avLst/>
          </a:prstGeom>
          <a:noFill/>
        </p:spPr>
        <p:txBody>
          <a:bodyPr wrap="none" rtlCol="0">
            <a:spAutoFit/>
          </a:bodyPr>
          <a:lstStyle/>
          <a:p>
            <a:pPr algn="ctr"/>
            <a:r>
              <a:rPr lang="en-US" sz="2000" dirty="0"/>
              <a:t>Intro</a:t>
            </a:r>
          </a:p>
        </p:txBody>
      </p:sp>
      <p:sp>
        <p:nvSpPr>
          <p:cNvPr id="9" name="TextBox 8">
            <a:extLst>
              <a:ext uri="{FF2B5EF4-FFF2-40B4-BE49-F238E27FC236}">
                <a16:creationId xmlns="" xmlns:a16="http://schemas.microsoft.com/office/drawing/2014/main" id="{B66DCDB4-A62E-75F8-67BE-A9ED9153CC1E}"/>
              </a:ext>
            </a:extLst>
          </p:cNvPr>
          <p:cNvSpPr txBox="1"/>
          <p:nvPr/>
        </p:nvSpPr>
        <p:spPr>
          <a:xfrm>
            <a:off x="11471432" y="585373"/>
            <a:ext cx="755335" cy="400110"/>
          </a:xfrm>
          <a:prstGeom prst="rect">
            <a:avLst/>
          </a:prstGeom>
          <a:noFill/>
        </p:spPr>
        <p:txBody>
          <a:bodyPr wrap="none" rtlCol="0">
            <a:spAutoFit/>
          </a:bodyPr>
          <a:lstStyle/>
          <a:p>
            <a:pPr algn="ctr"/>
            <a:r>
              <a:rPr lang="en-US" sz="2000" dirty="0"/>
              <a:t>Tries</a:t>
            </a:r>
          </a:p>
        </p:txBody>
      </p:sp>
      <p:sp>
        <p:nvSpPr>
          <p:cNvPr id="10" name="TextBox 9">
            <a:extLst>
              <a:ext uri="{FF2B5EF4-FFF2-40B4-BE49-F238E27FC236}">
                <a16:creationId xmlns="" xmlns:a16="http://schemas.microsoft.com/office/drawing/2014/main" id="{AB410A51-C155-8A80-1F96-5C788FE499FB}"/>
              </a:ext>
            </a:extLst>
          </p:cNvPr>
          <p:cNvSpPr txBox="1"/>
          <p:nvPr/>
        </p:nvSpPr>
        <p:spPr>
          <a:xfrm>
            <a:off x="11487461" y="2678275"/>
            <a:ext cx="723276" cy="400110"/>
          </a:xfrm>
          <a:prstGeom prst="rect">
            <a:avLst/>
          </a:prstGeom>
          <a:noFill/>
        </p:spPr>
        <p:txBody>
          <a:bodyPr wrap="none" rtlCol="0">
            <a:spAutoFit/>
          </a:bodyPr>
          <a:lstStyle/>
          <a:p>
            <a:pPr algn="ctr"/>
            <a:r>
              <a:rPr lang="en-US" sz="2000" dirty="0"/>
              <a:t>Fails</a:t>
            </a:r>
          </a:p>
        </p:txBody>
      </p:sp>
      <p:sp>
        <p:nvSpPr>
          <p:cNvPr id="11" name="TextBox 10">
            <a:extLst>
              <a:ext uri="{FF2B5EF4-FFF2-40B4-BE49-F238E27FC236}">
                <a16:creationId xmlns="" xmlns:a16="http://schemas.microsoft.com/office/drawing/2014/main" id="{34E62C66-EC07-9395-4B4A-93412661C5DE}"/>
              </a:ext>
            </a:extLst>
          </p:cNvPr>
          <p:cNvSpPr txBox="1"/>
          <p:nvPr/>
        </p:nvSpPr>
        <p:spPr>
          <a:xfrm>
            <a:off x="11402502" y="5025884"/>
            <a:ext cx="893194" cy="400110"/>
          </a:xfrm>
          <a:prstGeom prst="rect">
            <a:avLst/>
          </a:prstGeom>
          <a:noFill/>
        </p:spPr>
        <p:txBody>
          <a:bodyPr wrap="none" rtlCol="0">
            <a:spAutoFit/>
          </a:bodyPr>
          <a:lstStyle/>
          <a:p>
            <a:pPr algn="ctr"/>
            <a:r>
              <a:rPr lang="en-US" sz="2000" dirty="0"/>
              <a:t>Cases</a:t>
            </a:r>
          </a:p>
        </p:txBody>
      </p:sp>
      <p:sp>
        <p:nvSpPr>
          <p:cNvPr id="12" name="TextBox 11">
            <a:extLst>
              <a:ext uri="{FF2B5EF4-FFF2-40B4-BE49-F238E27FC236}">
                <a16:creationId xmlns="" xmlns:a16="http://schemas.microsoft.com/office/drawing/2014/main" id="{77187D52-B855-14BA-C8CB-22C15F5F88C5}"/>
              </a:ext>
            </a:extLst>
          </p:cNvPr>
          <p:cNvSpPr txBox="1"/>
          <p:nvPr/>
        </p:nvSpPr>
        <p:spPr>
          <a:xfrm>
            <a:off x="11440172" y="6538151"/>
            <a:ext cx="817853" cy="400110"/>
          </a:xfrm>
          <a:prstGeom prst="rect">
            <a:avLst/>
          </a:prstGeom>
          <a:noFill/>
        </p:spPr>
        <p:txBody>
          <a:bodyPr wrap="none" rtlCol="0">
            <a:spAutoFit/>
          </a:bodyPr>
          <a:lstStyle/>
          <a:p>
            <a:pPr algn="ctr"/>
            <a:r>
              <a:rPr lang="en-US" sz="2000" dirty="0"/>
              <a:t>Outro</a:t>
            </a:r>
          </a:p>
        </p:txBody>
      </p:sp>
    </p:spTree>
    <p:extLst>
      <p:ext uri="{BB962C8B-B14F-4D97-AF65-F5344CB8AC3E}">
        <p14:creationId xmlns:p14="http://schemas.microsoft.com/office/powerpoint/2010/main" val="170619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84E3EE14-4D21-51EC-7E0F-C1FAFF4EF054}"/>
              </a:ext>
            </a:extLst>
          </p:cNvPr>
          <p:cNvSpPr>
            <a:spLocks noGrp="1"/>
          </p:cNvSpPr>
          <p:nvPr>
            <p:ph type="dt" sz="half" idx="10"/>
          </p:nvPr>
        </p:nvSpPr>
        <p:spPr/>
        <p:txBody>
          <a:bodyPr/>
          <a:lstStyle/>
          <a:p>
            <a:fld id="{636B42E4-64C9-4A1C-8FC8-45B2C8F71AEB}" type="datetime1">
              <a:rPr lang="en-US" smtClean="0"/>
              <a:t>10/27/2025</a:t>
            </a:fld>
            <a:endParaRPr lang="en-US"/>
          </a:p>
        </p:txBody>
      </p:sp>
      <p:sp>
        <p:nvSpPr>
          <p:cNvPr id="5" name="Footer Placeholder 4">
            <a:extLst>
              <a:ext uri="{FF2B5EF4-FFF2-40B4-BE49-F238E27FC236}">
                <a16:creationId xmlns="" xmlns:a16="http://schemas.microsoft.com/office/drawing/2014/main" id="{A46D0097-314C-79B8-C4D7-D7465CF14588}"/>
              </a:ext>
            </a:extLst>
          </p:cNvPr>
          <p:cNvSpPr>
            <a:spLocks noGrp="1"/>
          </p:cNvSpPr>
          <p:nvPr>
            <p:ph type="ftr" sz="quarter" idx="11"/>
          </p:nvPr>
        </p:nvSpPr>
        <p:spPr/>
        <p:txBody>
          <a:bodyPr/>
          <a:lstStyle/>
          <a:p>
            <a:r>
              <a:rPr lang="en-US" dirty="0"/>
              <a:t>History of Moon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639B9A15-1323-6AB7-6FCE-7920258A25E2}"/>
              </a:ext>
            </a:extLst>
          </p:cNvPr>
          <p:cNvSpPr>
            <a:spLocks noGrp="1"/>
          </p:cNvSpPr>
          <p:nvPr>
            <p:ph type="sldNum" sz="quarter" idx="12"/>
          </p:nvPr>
        </p:nvSpPr>
        <p:spPr/>
        <p:txBody>
          <a:bodyPr/>
          <a:lstStyle/>
          <a:p>
            <a:fld id="{0CB24E8A-A8CD-4BDB-9CC6-92411BC477CB}" type="slidenum">
              <a:rPr lang="en-US" smtClean="0"/>
              <a:t>17</a:t>
            </a:fld>
            <a:endParaRPr lang="en-US"/>
          </a:p>
        </p:txBody>
      </p:sp>
      <p:pic>
        <p:nvPicPr>
          <p:cNvPr id="3" name="Picture 2">
            <a:extLst>
              <a:ext uri="{FF2B5EF4-FFF2-40B4-BE49-F238E27FC236}">
                <a16:creationId xmlns="" xmlns:a16="http://schemas.microsoft.com/office/drawing/2014/main" id="{059922DA-9745-F5D6-B709-5A08D97D39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3793" y="323876"/>
            <a:ext cx="10980952" cy="5930858"/>
          </a:xfrm>
          <a:prstGeom prst="rect">
            <a:avLst/>
          </a:prstGeom>
        </p:spPr>
      </p:pic>
      <p:sp>
        <p:nvSpPr>
          <p:cNvPr id="7" name="Rectangle 6">
            <a:extLst>
              <a:ext uri="{FF2B5EF4-FFF2-40B4-BE49-F238E27FC236}">
                <a16:creationId xmlns="" xmlns:a16="http://schemas.microsoft.com/office/drawing/2014/main" id="{0DE66E0A-6C2C-2817-2086-20FA485AA88F}"/>
              </a:ext>
            </a:extLst>
          </p:cNvPr>
          <p:cNvSpPr/>
          <p:nvPr/>
        </p:nvSpPr>
        <p:spPr>
          <a:xfrm>
            <a:off x="11506200" y="0"/>
            <a:ext cx="685800" cy="5065776"/>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2CCF37B2-C55F-C40B-53C3-86E73683F688}"/>
              </a:ext>
            </a:extLst>
          </p:cNvPr>
          <p:cNvSpPr txBox="1"/>
          <p:nvPr/>
        </p:nvSpPr>
        <p:spPr>
          <a:xfrm>
            <a:off x="11506200" y="-49179"/>
            <a:ext cx="712054" cy="400110"/>
          </a:xfrm>
          <a:prstGeom prst="rect">
            <a:avLst/>
          </a:prstGeom>
          <a:noFill/>
        </p:spPr>
        <p:txBody>
          <a:bodyPr wrap="none" rtlCol="0">
            <a:spAutoFit/>
          </a:bodyPr>
          <a:lstStyle/>
          <a:p>
            <a:pPr algn="ctr"/>
            <a:r>
              <a:rPr lang="en-US" sz="2000" dirty="0"/>
              <a:t>Intro</a:t>
            </a:r>
          </a:p>
        </p:txBody>
      </p:sp>
      <p:sp>
        <p:nvSpPr>
          <p:cNvPr id="9" name="TextBox 8">
            <a:extLst>
              <a:ext uri="{FF2B5EF4-FFF2-40B4-BE49-F238E27FC236}">
                <a16:creationId xmlns="" xmlns:a16="http://schemas.microsoft.com/office/drawing/2014/main" id="{2386FDB5-8E0B-D0B9-89C6-0187EA8D81C5}"/>
              </a:ext>
            </a:extLst>
          </p:cNvPr>
          <p:cNvSpPr txBox="1"/>
          <p:nvPr/>
        </p:nvSpPr>
        <p:spPr>
          <a:xfrm>
            <a:off x="11471432" y="585373"/>
            <a:ext cx="755335" cy="400110"/>
          </a:xfrm>
          <a:prstGeom prst="rect">
            <a:avLst/>
          </a:prstGeom>
          <a:noFill/>
        </p:spPr>
        <p:txBody>
          <a:bodyPr wrap="none" rtlCol="0">
            <a:spAutoFit/>
          </a:bodyPr>
          <a:lstStyle/>
          <a:p>
            <a:pPr algn="ctr"/>
            <a:r>
              <a:rPr lang="en-US" sz="2000" dirty="0"/>
              <a:t>Tries</a:t>
            </a:r>
          </a:p>
        </p:txBody>
      </p:sp>
      <p:sp>
        <p:nvSpPr>
          <p:cNvPr id="10" name="TextBox 9">
            <a:extLst>
              <a:ext uri="{FF2B5EF4-FFF2-40B4-BE49-F238E27FC236}">
                <a16:creationId xmlns="" xmlns:a16="http://schemas.microsoft.com/office/drawing/2014/main" id="{DB70025F-BF44-2E78-86E1-C59A02435B30}"/>
              </a:ext>
            </a:extLst>
          </p:cNvPr>
          <p:cNvSpPr txBox="1"/>
          <p:nvPr/>
        </p:nvSpPr>
        <p:spPr>
          <a:xfrm>
            <a:off x="11487461" y="2678275"/>
            <a:ext cx="723276" cy="400110"/>
          </a:xfrm>
          <a:prstGeom prst="rect">
            <a:avLst/>
          </a:prstGeom>
          <a:noFill/>
        </p:spPr>
        <p:txBody>
          <a:bodyPr wrap="none" rtlCol="0">
            <a:spAutoFit/>
          </a:bodyPr>
          <a:lstStyle/>
          <a:p>
            <a:pPr algn="ctr"/>
            <a:r>
              <a:rPr lang="en-US" sz="2000" dirty="0"/>
              <a:t>Fails</a:t>
            </a:r>
          </a:p>
        </p:txBody>
      </p:sp>
      <p:sp>
        <p:nvSpPr>
          <p:cNvPr id="11" name="TextBox 10">
            <a:extLst>
              <a:ext uri="{FF2B5EF4-FFF2-40B4-BE49-F238E27FC236}">
                <a16:creationId xmlns="" xmlns:a16="http://schemas.microsoft.com/office/drawing/2014/main" id="{2D8F6518-50DB-4B2B-608B-3634E802AC75}"/>
              </a:ext>
            </a:extLst>
          </p:cNvPr>
          <p:cNvSpPr txBox="1"/>
          <p:nvPr/>
        </p:nvSpPr>
        <p:spPr>
          <a:xfrm>
            <a:off x="11402502" y="5025884"/>
            <a:ext cx="893194" cy="400110"/>
          </a:xfrm>
          <a:prstGeom prst="rect">
            <a:avLst/>
          </a:prstGeom>
          <a:noFill/>
        </p:spPr>
        <p:txBody>
          <a:bodyPr wrap="none" rtlCol="0">
            <a:spAutoFit/>
          </a:bodyPr>
          <a:lstStyle/>
          <a:p>
            <a:pPr algn="ctr"/>
            <a:r>
              <a:rPr lang="en-US" sz="2000" dirty="0"/>
              <a:t>Cases</a:t>
            </a:r>
          </a:p>
        </p:txBody>
      </p:sp>
      <p:sp>
        <p:nvSpPr>
          <p:cNvPr id="12" name="TextBox 11">
            <a:extLst>
              <a:ext uri="{FF2B5EF4-FFF2-40B4-BE49-F238E27FC236}">
                <a16:creationId xmlns="" xmlns:a16="http://schemas.microsoft.com/office/drawing/2014/main" id="{8859F11E-5AE9-4D6A-7386-6C5A35B7A73E}"/>
              </a:ext>
            </a:extLst>
          </p:cNvPr>
          <p:cNvSpPr txBox="1"/>
          <p:nvPr/>
        </p:nvSpPr>
        <p:spPr>
          <a:xfrm>
            <a:off x="11440172" y="6538151"/>
            <a:ext cx="817853" cy="400110"/>
          </a:xfrm>
          <a:prstGeom prst="rect">
            <a:avLst/>
          </a:prstGeom>
          <a:noFill/>
        </p:spPr>
        <p:txBody>
          <a:bodyPr wrap="none" rtlCol="0">
            <a:spAutoFit/>
          </a:bodyPr>
          <a:lstStyle/>
          <a:p>
            <a:pPr algn="ctr"/>
            <a:r>
              <a:rPr lang="en-US" sz="2000" dirty="0"/>
              <a:t>Outro</a:t>
            </a:r>
          </a:p>
        </p:txBody>
      </p:sp>
    </p:spTree>
    <p:extLst>
      <p:ext uri="{BB962C8B-B14F-4D97-AF65-F5344CB8AC3E}">
        <p14:creationId xmlns:p14="http://schemas.microsoft.com/office/powerpoint/2010/main" val="3057366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991310-65BB-5E7C-F1FB-377CEFB92B48}"/>
              </a:ext>
            </a:extLst>
          </p:cNvPr>
          <p:cNvSpPr>
            <a:spLocks noGrp="1"/>
          </p:cNvSpPr>
          <p:nvPr>
            <p:ph type="title"/>
          </p:nvPr>
        </p:nvSpPr>
        <p:spPr/>
        <p:txBody>
          <a:bodyPr/>
          <a:lstStyle/>
          <a:p>
            <a:r>
              <a:rPr lang="en-US" dirty="0"/>
              <a:t>Notable Cases</a:t>
            </a:r>
          </a:p>
        </p:txBody>
      </p:sp>
      <p:sp>
        <p:nvSpPr>
          <p:cNvPr id="3" name="Content Placeholder 2">
            <a:extLst>
              <a:ext uri="{FF2B5EF4-FFF2-40B4-BE49-F238E27FC236}">
                <a16:creationId xmlns="" xmlns:a16="http://schemas.microsoft.com/office/drawing/2014/main" id="{79694B5F-01BA-4FFE-5940-7F12D04F9851}"/>
              </a:ext>
            </a:extLst>
          </p:cNvPr>
          <p:cNvSpPr>
            <a:spLocks noGrp="1"/>
          </p:cNvSpPr>
          <p:nvPr>
            <p:ph idx="1"/>
          </p:nvPr>
        </p:nvSpPr>
        <p:spPr/>
        <p:txBody>
          <a:bodyPr/>
          <a:lstStyle/>
          <a:p>
            <a:r>
              <a:rPr lang="en-US" dirty="0" err="1"/>
              <a:t>Hakuto</a:t>
            </a:r>
            <a:r>
              <a:rPr lang="en-US" dirty="0"/>
              <a:t>-R Mission 1: Communication lost during landing descent</a:t>
            </a:r>
          </a:p>
          <a:p>
            <a:r>
              <a:rPr lang="en-US" dirty="0" err="1"/>
              <a:t>Beresheet</a:t>
            </a:r>
            <a:r>
              <a:rPr lang="en-US" dirty="0"/>
              <a:t>: Gyroscopes failed, triggering main engine shut off and crash landing</a:t>
            </a:r>
          </a:p>
          <a:p>
            <a:r>
              <a:rPr lang="en-US" dirty="0"/>
              <a:t>IM-2: Communication lost during landing, sideways when re-connected, thus power lost</a:t>
            </a:r>
          </a:p>
          <a:p>
            <a:r>
              <a:rPr lang="en-US" dirty="0"/>
              <a:t>Apollo/Artemis Con-ops comparison</a:t>
            </a:r>
          </a:p>
        </p:txBody>
      </p:sp>
      <p:sp>
        <p:nvSpPr>
          <p:cNvPr id="4" name="Date Placeholder 3">
            <a:extLst>
              <a:ext uri="{FF2B5EF4-FFF2-40B4-BE49-F238E27FC236}">
                <a16:creationId xmlns="" xmlns:a16="http://schemas.microsoft.com/office/drawing/2014/main" id="{C4289809-9885-CE03-E769-DA99220FA5D9}"/>
              </a:ext>
            </a:extLst>
          </p:cNvPr>
          <p:cNvSpPr>
            <a:spLocks noGrp="1"/>
          </p:cNvSpPr>
          <p:nvPr>
            <p:ph type="dt" sz="half" idx="10"/>
          </p:nvPr>
        </p:nvSpPr>
        <p:spPr/>
        <p:txBody>
          <a:bodyPr/>
          <a:lstStyle/>
          <a:p>
            <a:fld id="{FC94566B-D945-4154-B3B9-8BE02187EB79}" type="datetime1">
              <a:rPr lang="en-US" smtClean="0"/>
              <a:t>10/27/2025</a:t>
            </a:fld>
            <a:endParaRPr lang="en-US"/>
          </a:p>
        </p:txBody>
      </p:sp>
      <p:sp>
        <p:nvSpPr>
          <p:cNvPr id="5" name="Footer Placeholder 4">
            <a:extLst>
              <a:ext uri="{FF2B5EF4-FFF2-40B4-BE49-F238E27FC236}">
                <a16:creationId xmlns="" xmlns:a16="http://schemas.microsoft.com/office/drawing/2014/main" id="{34C58126-1896-F0D1-56E8-70AA79753A5E}"/>
              </a:ext>
            </a:extLst>
          </p:cNvPr>
          <p:cNvSpPr>
            <a:spLocks noGrp="1"/>
          </p:cNvSpPr>
          <p:nvPr>
            <p:ph type="ftr" sz="quarter" idx="11"/>
          </p:nvPr>
        </p:nvSpPr>
        <p:spPr/>
        <p:txBody>
          <a:bodyPr/>
          <a:lstStyle/>
          <a:p>
            <a:r>
              <a:rPr lang="en-US" dirty="0"/>
              <a:t>History of Moon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1B2BE589-12A7-DD48-DFED-70FD3344AB20}"/>
              </a:ext>
            </a:extLst>
          </p:cNvPr>
          <p:cNvSpPr>
            <a:spLocks noGrp="1"/>
          </p:cNvSpPr>
          <p:nvPr>
            <p:ph type="sldNum" sz="quarter" idx="12"/>
          </p:nvPr>
        </p:nvSpPr>
        <p:spPr/>
        <p:txBody>
          <a:bodyPr/>
          <a:lstStyle/>
          <a:p>
            <a:fld id="{0CB24E8A-A8CD-4BDB-9CC6-92411BC477CB}" type="slidenum">
              <a:rPr lang="en-US" smtClean="0"/>
              <a:t>18</a:t>
            </a:fld>
            <a:endParaRPr lang="en-US"/>
          </a:p>
        </p:txBody>
      </p:sp>
      <p:sp>
        <p:nvSpPr>
          <p:cNvPr id="7" name="Rectangle 6">
            <a:extLst>
              <a:ext uri="{FF2B5EF4-FFF2-40B4-BE49-F238E27FC236}">
                <a16:creationId xmlns="" xmlns:a16="http://schemas.microsoft.com/office/drawing/2014/main" id="{3B8353A3-C530-D9E5-7F3F-6CC2D0F22B30}"/>
              </a:ext>
            </a:extLst>
          </p:cNvPr>
          <p:cNvSpPr/>
          <p:nvPr/>
        </p:nvSpPr>
        <p:spPr>
          <a:xfrm>
            <a:off x="11506200" y="0"/>
            <a:ext cx="685800" cy="5367528"/>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FD8E29E9-829B-2677-F441-DC5F44D12F74}"/>
              </a:ext>
            </a:extLst>
          </p:cNvPr>
          <p:cNvSpPr txBox="1"/>
          <p:nvPr/>
        </p:nvSpPr>
        <p:spPr>
          <a:xfrm>
            <a:off x="11506200" y="-49179"/>
            <a:ext cx="712054" cy="400110"/>
          </a:xfrm>
          <a:prstGeom prst="rect">
            <a:avLst/>
          </a:prstGeom>
          <a:noFill/>
        </p:spPr>
        <p:txBody>
          <a:bodyPr wrap="none" rtlCol="0">
            <a:spAutoFit/>
          </a:bodyPr>
          <a:lstStyle/>
          <a:p>
            <a:pPr algn="ctr"/>
            <a:r>
              <a:rPr lang="en-US" sz="2000" dirty="0"/>
              <a:t>Intro</a:t>
            </a:r>
          </a:p>
        </p:txBody>
      </p:sp>
      <p:sp>
        <p:nvSpPr>
          <p:cNvPr id="9" name="TextBox 8">
            <a:extLst>
              <a:ext uri="{FF2B5EF4-FFF2-40B4-BE49-F238E27FC236}">
                <a16:creationId xmlns="" xmlns:a16="http://schemas.microsoft.com/office/drawing/2014/main" id="{67EEA99C-9364-0B75-F548-2B42A1B00CAE}"/>
              </a:ext>
            </a:extLst>
          </p:cNvPr>
          <p:cNvSpPr txBox="1"/>
          <p:nvPr/>
        </p:nvSpPr>
        <p:spPr>
          <a:xfrm>
            <a:off x="11471432" y="585373"/>
            <a:ext cx="755335" cy="400110"/>
          </a:xfrm>
          <a:prstGeom prst="rect">
            <a:avLst/>
          </a:prstGeom>
          <a:noFill/>
        </p:spPr>
        <p:txBody>
          <a:bodyPr wrap="none" rtlCol="0">
            <a:spAutoFit/>
          </a:bodyPr>
          <a:lstStyle/>
          <a:p>
            <a:pPr algn="ctr"/>
            <a:r>
              <a:rPr lang="en-US" sz="2000" dirty="0"/>
              <a:t>Tries</a:t>
            </a:r>
          </a:p>
        </p:txBody>
      </p:sp>
      <p:sp>
        <p:nvSpPr>
          <p:cNvPr id="10" name="TextBox 9">
            <a:extLst>
              <a:ext uri="{FF2B5EF4-FFF2-40B4-BE49-F238E27FC236}">
                <a16:creationId xmlns="" xmlns:a16="http://schemas.microsoft.com/office/drawing/2014/main" id="{5A3655E4-6249-0D31-31EF-3A361E1233BD}"/>
              </a:ext>
            </a:extLst>
          </p:cNvPr>
          <p:cNvSpPr txBox="1"/>
          <p:nvPr/>
        </p:nvSpPr>
        <p:spPr>
          <a:xfrm>
            <a:off x="11487461" y="2678275"/>
            <a:ext cx="723276" cy="400110"/>
          </a:xfrm>
          <a:prstGeom prst="rect">
            <a:avLst/>
          </a:prstGeom>
          <a:noFill/>
        </p:spPr>
        <p:txBody>
          <a:bodyPr wrap="none" rtlCol="0">
            <a:spAutoFit/>
          </a:bodyPr>
          <a:lstStyle/>
          <a:p>
            <a:pPr algn="ctr"/>
            <a:r>
              <a:rPr lang="en-US" sz="2000" dirty="0"/>
              <a:t>Fails</a:t>
            </a:r>
          </a:p>
        </p:txBody>
      </p:sp>
      <p:sp>
        <p:nvSpPr>
          <p:cNvPr id="11" name="TextBox 10">
            <a:extLst>
              <a:ext uri="{FF2B5EF4-FFF2-40B4-BE49-F238E27FC236}">
                <a16:creationId xmlns="" xmlns:a16="http://schemas.microsoft.com/office/drawing/2014/main" id="{26E5645D-251E-4CD4-6F4A-724123F49A52}"/>
              </a:ext>
            </a:extLst>
          </p:cNvPr>
          <p:cNvSpPr txBox="1"/>
          <p:nvPr/>
        </p:nvSpPr>
        <p:spPr>
          <a:xfrm>
            <a:off x="11402502" y="5025884"/>
            <a:ext cx="893194" cy="400110"/>
          </a:xfrm>
          <a:prstGeom prst="rect">
            <a:avLst/>
          </a:prstGeom>
          <a:noFill/>
        </p:spPr>
        <p:txBody>
          <a:bodyPr wrap="none" rtlCol="0">
            <a:spAutoFit/>
          </a:bodyPr>
          <a:lstStyle/>
          <a:p>
            <a:pPr algn="ctr"/>
            <a:r>
              <a:rPr lang="en-US" sz="2000" dirty="0"/>
              <a:t>Cases</a:t>
            </a:r>
          </a:p>
        </p:txBody>
      </p:sp>
      <p:sp>
        <p:nvSpPr>
          <p:cNvPr id="12" name="TextBox 11">
            <a:extLst>
              <a:ext uri="{FF2B5EF4-FFF2-40B4-BE49-F238E27FC236}">
                <a16:creationId xmlns="" xmlns:a16="http://schemas.microsoft.com/office/drawing/2014/main" id="{64E4F875-CC22-807D-4ADF-BBBBFE32AC95}"/>
              </a:ext>
            </a:extLst>
          </p:cNvPr>
          <p:cNvSpPr txBox="1"/>
          <p:nvPr/>
        </p:nvSpPr>
        <p:spPr>
          <a:xfrm>
            <a:off x="11440172" y="6538151"/>
            <a:ext cx="817853" cy="400110"/>
          </a:xfrm>
          <a:prstGeom prst="rect">
            <a:avLst/>
          </a:prstGeom>
          <a:noFill/>
        </p:spPr>
        <p:txBody>
          <a:bodyPr wrap="none" rtlCol="0">
            <a:spAutoFit/>
          </a:bodyPr>
          <a:lstStyle/>
          <a:p>
            <a:pPr algn="ctr"/>
            <a:r>
              <a:rPr lang="en-US" sz="2000" dirty="0"/>
              <a:t>Outro</a:t>
            </a:r>
          </a:p>
        </p:txBody>
      </p:sp>
    </p:spTree>
    <p:extLst>
      <p:ext uri="{BB962C8B-B14F-4D97-AF65-F5344CB8AC3E}">
        <p14:creationId xmlns:p14="http://schemas.microsoft.com/office/powerpoint/2010/main" val="2995587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6637C2-33A8-1531-D625-B09EB399B512}"/>
              </a:ext>
            </a:extLst>
          </p:cNvPr>
          <p:cNvSpPr>
            <a:spLocks noGrp="1"/>
          </p:cNvSpPr>
          <p:nvPr>
            <p:ph type="title"/>
          </p:nvPr>
        </p:nvSpPr>
        <p:spPr/>
        <p:txBody>
          <a:bodyPr/>
          <a:lstStyle/>
          <a:p>
            <a:r>
              <a:rPr lang="en-US" dirty="0" err="1"/>
              <a:t>Hakuto</a:t>
            </a:r>
            <a:r>
              <a:rPr lang="en-US" dirty="0"/>
              <a:t>-R Mission 1</a:t>
            </a:r>
          </a:p>
        </p:txBody>
      </p:sp>
      <p:sp>
        <p:nvSpPr>
          <p:cNvPr id="7" name="Text Placeholder 6">
            <a:extLst>
              <a:ext uri="{FF2B5EF4-FFF2-40B4-BE49-F238E27FC236}">
                <a16:creationId xmlns="" xmlns:a16="http://schemas.microsoft.com/office/drawing/2014/main" id="{E951701E-8528-98D7-34C0-4AA464500F63}"/>
              </a:ext>
            </a:extLst>
          </p:cNvPr>
          <p:cNvSpPr>
            <a:spLocks noGrp="1"/>
          </p:cNvSpPr>
          <p:nvPr>
            <p:ph type="body" idx="1"/>
          </p:nvPr>
        </p:nvSpPr>
        <p:spPr/>
        <p:txBody>
          <a:bodyPr/>
          <a:lstStyle/>
          <a:p>
            <a:r>
              <a:rPr lang="en-US" dirty="0"/>
              <a:t>Mission Objective: Rove</a:t>
            </a:r>
          </a:p>
        </p:txBody>
      </p:sp>
      <p:sp>
        <p:nvSpPr>
          <p:cNvPr id="8" name="Content Placeholder 7">
            <a:extLst>
              <a:ext uri="{FF2B5EF4-FFF2-40B4-BE49-F238E27FC236}">
                <a16:creationId xmlns="" xmlns:a16="http://schemas.microsoft.com/office/drawing/2014/main" id="{01D2E9E4-654C-8D6E-3F58-6FC458D75DE3}"/>
              </a:ext>
            </a:extLst>
          </p:cNvPr>
          <p:cNvSpPr>
            <a:spLocks noGrp="1"/>
          </p:cNvSpPr>
          <p:nvPr>
            <p:ph sz="half" idx="2"/>
          </p:nvPr>
        </p:nvSpPr>
        <p:spPr/>
        <p:txBody>
          <a:bodyPr>
            <a:normAutofit fontScale="92500" lnSpcReduction="10000"/>
          </a:bodyPr>
          <a:lstStyle/>
          <a:p>
            <a:r>
              <a:rPr lang="en-US" dirty="0"/>
              <a:t>Started as a Google Lunar-X Prize project</a:t>
            </a:r>
          </a:p>
          <a:p>
            <a:r>
              <a:rPr lang="en-US" dirty="0"/>
              <a:t>Dec 22 Falcon 9 launch</a:t>
            </a:r>
          </a:p>
          <a:p>
            <a:r>
              <a:rPr lang="en-US" dirty="0"/>
              <a:t>Slow long travel to conserve fuel</a:t>
            </a:r>
          </a:p>
          <a:p>
            <a:endParaRPr lang="en-US" dirty="0"/>
          </a:p>
        </p:txBody>
      </p:sp>
      <p:sp>
        <p:nvSpPr>
          <p:cNvPr id="10" name="Content Placeholder 9">
            <a:extLst>
              <a:ext uri="{FF2B5EF4-FFF2-40B4-BE49-F238E27FC236}">
                <a16:creationId xmlns="" xmlns:a16="http://schemas.microsoft.com/office/drawing/2014/main" id="{6AC727A2-4408-4E64-E9FD-8F54A84686E0}"/>
              </a:ext>
            </a:extLst>
          </p:cNvPr>
          <p:cNvSpPr>
            <a:spLocks noGrp="1"/>
          </p:cNvSpPr>
          <p:nvPr>
            <p:ph sz="quarter" idx="4"/>
          </p:nvPr>
        </p:nvSpPr>
        <p:spPr/>
        <p:txBody>
          <a:bodyPr>
            <a:normAutofit fontScale="92500" lnSpcReduction="10000"/>
          </a:bodyPr>
          <a:lstStyle/>
          <a:p>
            <a:r>
              <a:rPr lang="en-US" dirty="0"/>
              <a:t>Unreliable telemetry identified incorrect landing site</a:t>
            </a:r>
          </a:p>
          <a:p>
            <a:r>
              <a:rPr lang="en-US" dirty="0"/>
              <a:t>Communication lost during descent</a:t>
            </a:r>
          </a:p>
          <a:p>
            <a:r>
              <a:rPr lang="en-US" dirty="0"/>
              <a:t>Lander was hovering 5km above surface because the flight computer software assumed radar data was faulty</a:t>
            </a:r>
          </a:p>
          <a:p>
            <a:r>
              <a:rPr lang="en-US" dirty="0"/>
              <a:t>Crashed when propellant ran out</a:t>
            </a:r>
          </a:p>
        </p:txBody>
      </p:sp>
      <p:sp>
        <p:nvSpPr>
          <p:cNvPr id="4" name="Date Placeholder 3">
            <a:extLst>
              <a:ext uri="{FF2B5EF4-FFF2-40B4-BE49-F238E27FC236}">
                <a16:creationId xmlns="" xmlns:a16="http://schemas.microsoft.com/office/drawing/2014/main" id="{20675151-A90D-859B-D4CA-F88A836EC6FA}"/>
              </a:ext>
            </a:extLst>
          </p:cNvPr>
          <p:cNvSpPr>
            <a:spLocks noGrp="1"/>
          </p:cNvSpPr>
          <p:nvPr>
            <p:ph type="dt" sz="half" idx="10"/>
          </p:nvPr>
        </p:nvSpPr>
        <p:spPr/>
        <p:txBody>
          <a:bodyPr/>
          <a:lstStyle/>
          <a:p>
            <a:fld id="{102846BF-9F76-4615-9D8C-0A7DF84E03FF}" type="datetime1">
              <a:rPr lang="en-US" smtClean="0"/>
              <a:t>10/27/2025</a:t>
            </a:fld>
            <a:endParaRPr lang="en-US"/>
          </a:p>
        </p:txBody>
      </p:sp>
      <p:sp>
        <p:nvSpPr>
          <p:cNvPr id="5" name="Footer Placeholder 4">
            <a:extLst>
              <a:ext uri="{FF2B5EF4-FFF2-40B4-BE49-F238E27FC236}">
                <a16:creationId xmlns="" xmlns:a16="http://schemas.microsoft.com/office/drawing/2014/main" id="{D3B13438-46B4-EC77-7B8B-AE8EBF42F569}"/>
              </a:ext>
            </a:extLst>
          </p:cNvPr>
          <p:cNvSpPr>
            <a:spLocks noGrp="1"/>
          </p:cNvSpPr>
          <p:nvPr>
            <p:ph type="ftr" sz="quarter" idx="11"/>
          </p:nvPr>
        </p:nvSpPr>
        <p:spPr/>
        <p:txBody>
          <a:bodyPr/>
          <a:lstStyle/>
          <a:p>
            <a:r>
              <a:rPr lang="en-US" dirty="0"/>
              <a:t>History of Moon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C1DD61D9-EED0-71F6-795B-884FD989D7CF}"/>
              </a:ext>
            </a:extLst>
          </p:cNvPr>
          <p:cNvSpPr>
            <a:spLocks noGrp="1"/>
          </p:cNvSpPr>
          <p:nvPr>
            <p:ph type="sldNum" sz="quarter" idx="12"/>
          </p:nvPr>
        </p:nvSpPr>
        <p:spPr/>
        <p:txBody>
          <a:bodyPr/>
          <a:lstStyle/>
          <a:p>
            <a:fld id="{0CB24E8A-A8CD-4BDB-9CC6-92411BC477CB}" type="slidenum">
              <a:rPr lang="en-US" smtClean="0"/>
              <a:t>19</a:t>
            </a:fld>
            <a:endParaRPr lang="en-US"/>
          </a:p>
        </p:txBody>
      </p:sp>
      <p:pic>
        <p:nvPicPr>
          <p:cNvPr id="3074" name="Picture 2">
            <a:extLst>
              <a:ext uri="{FF2B5EF4-FFF2-40B4-BE49-F238E27FC236}">
                <a16:creationId xmlns="" xmlns:a16="http://schemas.microsoft.com/office/drawing/2014/main" id="{B3A4409E-D81A-4632-7567-F201A52CB7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5841" y="4098202"/>
            <a:ext cx="2351117" cy="23511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ndefined">
            <a:extLst>
              <a:ext uri="{FF2B5EF4-FFF2-40B4-BE49-F238E27FC236}">
                <a16:creationId xmlns="" xmlns:a16="http://schemas.microsoft.com/office/drawing/2014/main" id="{B9C3A070-68A3-494C-F28D-9B578F7702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35106" y="169050"/>
            <a:ext cx="1687075" cy="22501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A68F35A4-D8D5-0804-8496-B96022D4DDB9}"/>
              </a:ext>
            </a:extLst>
          </p:cNvPr>
          <p:cNvSpPr/>
          <p:nvPr/>
        </p:nvSpPr>
        <p:spPr>
          <a:xfrm>
            <a:off x="11506200" y="0"/>
            <a:ext cx="685800" cy="566928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BEB8AAAF-0225-3D00-E1A8-83FF1A9D7A61}"/>
              </a:ext>
            </a:extLst>
          </p:cNvPr>
          <p:cNvSpPr txBox="1"/>
          <p:nvPr/>
        </p:nvSpPr>
        <p:spPr>
          <a:xfrm>
            <a:off x="11506200" y="-49179"/>
            <a:ext cx="712054" cy="400110"/>
          </a:xfrm>
          <a:prstGeom prst="rect">
            <a:avLst/>
          </a:prstGeom>
          <a:noFill/>
        </p:spPr>
        <p:txBody>
          <a:bodyPr wrap="none" rtlCol="0">
            <a:spAutoFit/>
          </a:bodyPr>
          <a:lstStyle/>
          <a:p>
            <a:pPr algn="ctr"/>
            <a:r>
              <a:rPr lang="en-US" sz="2000" dirty="0"/>
              <a:t>Intro</a:t>
            </a:r>
          </a:p>
        </p:txBody>
      </p:sp>
      <p:sp>
        <p:nvSpPr>
          <p:cNvPr id="11" name="TextBox 10">
            <a:extLst>
              <a:ext uri="{FF2B5EF4-FFF2-40B4-BE49-F238E27FC236}">
                <a16:creationId xmlns="" xmlns:a16="http://schemas.microsoft.com/office/drawing/2014/main" id="{FC867F03-E927-9BE3-6F0A-E533F8A99DEB}"/>
              </a:ext>
            </a:extLst>
          </p:cNvPr>
          <p:cNvSpPr txBox="1"/>
          <p:nvPr/>
        </p:nvSpPr>
        <p:spPr>
          <a:xfrm>
            <a:off x="11471432" y="585373"/>
            <a:ext cx="755335" cy="400110"/>
          </a:xfrm>
          <a:prstGeom prst="rect">
            <a:avLst/>
          </a:prstGeom>
          <a:noFill/>
        </p:spPr>
        <p:txBody>
          <a:bodyPr wrap="none" rtlCol="0">
            <a:spAutoFit/>
          </a:bodyPr>
          <a:lstStyle/>
          <a:p>
            <a:pPr algn="ctr"/>
            <a:r>
              <a:rPr lang="en-US" sz="2000" dirty="0"/>
              <a:t>Tries</a:t>
            </a:r>
          </a:p>
        </p:txBody>
      </p:sp>
      <p:sp>
        <p:nvSpPr>
          <p:cNvPr id="12" name="TextBox 11">
            <a:extLst>
              <a:ext uri="{FF2B5EF4-FFF2-40B4-BE49-F238E27FC236}">
                <a16:creationId xmlns="" xmlns:a16="http://schemas.microsoft.com/office/drawing/2014/main" id="{6E1C53B3-C6CD-B860-12ED-1EB024BC648C}"/>
              </a:ext>
            </a:extLst>
          </p:cNvPr>
          <p:cNvSpPr txBox="1"/>
          <p:nvPr/>
        </p:nvSpPr>
        <p:spPr>
          <a:xfrm>
            <a:off x="11487461" y="2678275"/>
            <a:ext cx="723276" cy="400110"/>
          </a:xfrm>
          <a:prstGeom prst="rect">
            <a:avLst/>
          </a:prstGeom>
          <a:noFill/>
        </p:spPr>
        <p:txBody>
          <a:bodyPr wrap="none" rtlCol="0">
            <a:spAutoFit/>
          </a:bodyPr>
          <a:lstStyle/>
          <a:p>
            <a:pPr algn="ctr"/>
            <a:r>
              <a:rPr lang="en-US" sz="2000" dirty="0"/>
              <a:t>Fails</a:t>
            </a:r>
          </a:p>
        </p:txBody>
      </p:sp>
      <p:sp>
        <p:nvSpPr>
          <p:cNvPr id="13" name="TextBox 12">
            <a:extLst>
              <a:ext uri="{FF2B5EF4-FFF2-40B4-BE49-F238E27FC236}">
                <a16:creationId xmlns="" xmlns:a16="http://schemas.microsoft.com/office/drawing/2014/main" id="{66EC70D5-0531-407B-E8DB-30145267A756}"/>
              </a:ext>
            </a:extLst>
          </p:cNvPr>
          <p:cNvSpPr txBox="1"/>
          <p:nvPr/>
        </p:nvSpPr>
        <p:spPr>
          <a:xfrm>
            <a:off x="11402502" y="5025884"/>
            <a:ext cx="893194" cy="400110"/>
          </a:xfrm>
          <a:prstGeom prst="rect">
            <a:avLst/>
          </a:prstGeom>
          <a:noFill/>
        </p:spPr>
        <p:txBody>
          <a:bodyPr wrap="none" rtlCol="0">
            <a:spAutoFit/>
          </a:bodyPr>
          <a:lstStyle/>
          <a:p>
            <a:pPr algn="ctr"/>
            <a:r>
              <a:rPr lang="en-US" sz="2000" dirty="0"/>
              <a:t>Cases</a:t>
            </a:r>
          </a:p>
        </p:txBody>
      </p:sp>
      <p:sp>
        <p:nvSpPr>
          <p:cNvPr id="14" name="TextBox 13">
            <a:extLst>
              <a:ext uri="{FF2B5EF4-FFF2-40B4-BE49-F238E27FC236}">
                <a16:creationId xmlns="" xmlns:a16="http://schemas.microsoft.com/office/drawing/2014/main" id="{6AE0EB4D-2794-62B3-7EE6-C7D8242AAE6D}"/>
              </a:ext>
            </a:extLst>
          </p:cNvPr>
          <p:cNvSpPr txBox="1"/>
          <p:nvPr/>
        </p:nvSpPr>
        <p:spPr>
          <a:xfrm>
            <a:off x="11440172" y="6538151"/>
            <a:ext cx="817853" cy="400110"/>
          </a:xfrm>
          <a:prstGeom prst="rect">
            <a:avLst/>
          </a:prstGeom>
          <a:noFill/>
        </p:spPr>
        <p:txBody>
          <a:bodyPr wrap="none" rtlCol="0">
            <a:spAutoFit/>
          </a:bodyPr>
          <a:lstStyle/>
          <a:p>
            <a:pPr algn="ctr"/>
            <a:r>
              <a:rPr lang="en-US" sz="2000" dirty="0"/>
              <a:t>Outro</a:t>
            </a:r>
          </a:p>
        </p:txBody>
      </p:sp>
    </p:spTree>
    <p:extLst>
      <p:ext uri="{BB962C8B-B14F-4D97-AF65-F5344CB8AC3E}">
        <p14:creationId xmlns:p14="http://schemas.microsoft.com/office/powerpoint/2010/main" val="2716522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F42D31-C890-2C9A-8AA2-101ADA4EE18A}"/>
              </a:ext>
            </a:extLst>
          </p:cNvPr>
          <p:cNvSpPr>
            <a:spLocks noGrp="1"/>
          </p:cNvSpPr>
          <p:nvPr>
            <p:ph type="title"/>
          </p:nvPr>
        </p:nvSpPr>
        <p:spPr/>
        <p:txBody>
          <a:bodyPr/>
          <a:lstStyle/>
          <a:p>
            <a:r>
              <a:rPr lang="en-US" dirty="0"/>
              <a:t>Scope</a:t>
            </a:r>
          </a:p>
        </p:txBody>
      </p:sp>
      <p:sp>
        <p:nvSpPr>
          <p:cNvPr id="3" name="Content Placeholder 2">
            <a:extLst>
              <a:ext uri="{FF2B5EF4-FFF2-40B4-BE49-F238E27FC236}">
                <a16:creationId xmlns="" xmlns:a16="http://schemas.microsoft.com/office/drawing/2014/main" id="{8E80B6E9-9899-182E-29C9-8056E312120A}"/>
              </a:ext>
            </a:extLst>
          </p:cNvPr>
          <p:cNvSpPr>
            <a:spLocks noGrp="1"/>
          </p:cNvSpPr>
          <p:nvPr>
            <p:ph idx="1"/>
          </p:nvPr>
        </p:nvSpPr>
        <p:spPr/>
        <p:txBody>
          <a:bodyPr/>
          <a:lstStyle/>
          <a:p>
            <a:r>
              <a:rPr lang="en-US" dirty="0"/>
              <a:t>All missions to or around the moon from Pioneer 0 in Aug 1958 to Lunar Trailblazer in Feb 2025 (142 over 66.5 years). </a:t>
            </a:r>
          </a:p>
          <a:p>
            <a:pPr lvl="1"/>
            <a:r>
              <a:rPr lang="en-US" dirty="0"/>
              <a:t>Who – Which countries and companies built and operated these missions?</a:t>
            </a:r>
          </a:p>
          <a:p>
            <a:pPr lvl="1"/>
            <a:r>
              <a:rPr lang="en-US" dirty="0"/>
              <a:t>What – What was the mass of the spacecraft and what came before?</a:t>
            </a:r>
          </a:p>
          <a:p>
            <a:pPr lvl="1"/>
            <a:r>
              <a:rPr lang="en-US" dirty="0"/>
              <a:t>Where – Where was the mission intended to go?</a:t>
            </a:r>
          </a:p>
          <a:p>
            <a:pPr lvl="1"/>
            <a:r>
              <a:rPr lang="en-US" dirty="0"/>
              <a:t>When – When did the mission launch, reach orbit, land, collect samples, return, end and/or fail?</a:t>
            </a:r>
          </a:p>
          <a:p>
            <a:pPr lvl="1"/>
            <a:r>
              <a:rPr lang="en-US" dirty="0"/>
              <a:t>Why – What was the mission objective? What was the failure mode?</a:t>
            </a:r>
          </a:p>
          <a:p>
            <a:pPr lvl="1"/>
            <a:r>
              <a:rPr lang="en-US" dirty="0"/>
              <a:t>How – Did they succeed or fail?</a:t>
            </a:r>
          </a:p>
        </p:txBody>
      </p:sp>
      <p:sp>
        <p:nvSpPr>
          <p:cNvPr id="4" name="Date Placeholder 3">
            <a:extLst>
              <a:ext uri="{FF2B5EF4-FFF2-40B4-BE49-F238E27FC236}">
                <a16:creationId xmlns="" xmlns:a16="http://schemas.microsoft.com/office/drawing/2014/main" id="{2F14837A-F6DE-5215-37AD-69D4CE93AA26}"/>
              </a:ext>
            </a:extLst>
          </p:cNvPr>
          <p:cNvSpPr>
            <a:spLocks noGrp="1"/>
          </p:cNvSpPr>
          <p:nvPr>
            <p:ph type="dt" sz="half" idx="10"/>
          </p:nvPr>
        </p:nvSpPr>
        <p:spPr/>
        <p:txBody>
          <a:bodyPr/>
          <a:lstStyle/>
          <a:p>
            <a:fld id="{402AC9D2-D5E0-4853-BA73-80CEAF60F4D4}" type="datetime1">
              <a:rPr lang="en-US" smtClean="0"/>
              <a:t>10/27/2025</a:t>
            </a:fld>
            <a:endParaRPr lang="en-US"/>
          </a:p>
        </p:txBody>
      </p:sp>
      <p:sp>
        <p:nvSpPr>
          <p:cNvPr id="5" name="Footer Placeholder 4">
            <a:extLst>
              <a:ext uri="{FF2B5EF4-FFF2-40B4-BE49-F238E27FC236}">
                <a16:creationId xmlns="" xmlns:a16="http://schemas.microsoft.com/office/drawing/2014/main" id="{46212603-5DD6-90A2-0779-8BE59EEB308E}"/>
              </a:ext>
            </a:extLst>
          </p:cNvPr>
          <p:cNvSpPr>
            <a:spLocks noGrp="1"/>
          </p:cNvSpPr>
          <p:nvPr>
            <p:ph type="ftr" sz="quarter" idx="11"/>
          </p:nvPr>
        </p:nvSpPr>
        <p:spPr>
          <a:xfrm>
            <a:off x="4038600" y="6217920"/>
            <a:ext cx="4114800" cy="503555"/>
          </a:xfrm>
        </p:spPr>
        <p:txBody>
          <a:bodyPr/>
          <a:lstStyle/>
          <a:p>
            <a:r>
              <a:rPr lang="en-US" dirty="0"/>
              <a:t>History of Moon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8750EE00-1483-B723-BE24-0326293F03C4}"/>
              </a:ext>
            </a:extLst>
          </p:cNvPr>
          <p:cNvSpPr>
            <a:spLocks noGrp="1"/>
          </p:cNvSpPr>
          <p:nvPr>
            <p:ph type="sldNum" sz="quarter" idx="12"/>
          </p:nvPr>
        </p:nvSpPr>
        <p:spPr/>
        <p:txBody>
          <a:bodyPr/>
          <a:lstStyle/>
          <a:p>
            <a:fld id="{0CB24E8A-A8CD-4BDB-9CC6-92411BC477CB}" type="slidenum">
              <a:rPr lang="en-US" smtClean="0"/>
              <a:t>2</a:t>
            </a:fld>
            <a:endParaRPr lang="en-US"/>
          </a:p>
        </p:txBody>
      </p:sp>
      <p:sp>
        <p:nvSpPr>
          <p:cNvPr id="7" name="Rectangle 6">
            <a:extLst>
              <a:ext uri="{FF2B5EF4-FFF2-40B4-BE49-F238E27FC236}">
                <a16:creationId xmlns="" xmlns:a16="http://schemas.microsoft.com/office/drawing/2014/main" id="{AD3BA2F2-C698-A735-0D4F-1ECA07A0A536}"/>
              </a:ext>
            </a:extLst>
          </p:cNvPr>
          <p:cNvSpPr/>
          <p:nvPr/>
        </p:nvSpPr>
        <p:spPr>
          <a:xfrm>
            <a:off x="11506200" y="0"/>
            <a:ext cx="685800" cy="59436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231A1C12-2265-CA82-0809-1551790D1A34}"/>
              </a:ext>
            </a:extLst>
          </p:cNvPr>
          <p:cNvSpPr txBox="1"/>
          <p:nvPr/>
        </p:nvSpPr>
        <p:spPr>
          <a:xfrm>
            <a:off x="11506200" y="-49179"/>
            <a:ext cx="712054" cy="400110"/>
          </a:xfrm>
          <a:prstGeom prst="rect">
            <a:avLst/>
          </a:prstGeom>
          <a:noFill/>
        </p:spPr>
        <p:txBody>
          <a:bodyPr wrap="none" rtlCol="0">
            <a:spAutoFit/>
          </a:bodyPr>
          <a:lstStyle/>
          <a:p>
            <a:pPr algn="ctr"/>
            <a:r>
              <a:rPr lang="en-US" sz="2000" dirty="0"/>
              <a:t>Intro</a:t>
            </a:r>
          </a:p>
        </p:txBody>
      </p:sp>
      <p:sp>
        <p:nvSpPr>
          <p:cNvPr id="11" name="TextBox 10">
            <a:extLst>
              <a:ext uri="{FF2B5EF4-FFF2-40B4-BE49-F238E27FC236}">
                <a16:creationId xmlns="" xmlns:a16="http://schemas.microsoft.com/office/drawing/2014/main" id="{7AE8E015-B364-9D36-8485-A6DA9A19A9B5}"/>
              </a:ext>
            </a:extLst>
          </p:cNvPr>
          <p:cNvSpPr txBox="1"/>
          <p:nvPr/>
        </p:nvSpPr>
        <p:spPr>
          <a:xfrm>
            <a:off x="11471432" y="585373"/>
            <a:ext cx="755335" cy="400110"/>
          </a:xfrm>
          <a:prstGeom prst="rect">
            <a:avLst/>
          </a:prstGeom>
          <a:noFill/>
        </p:spPr>
        <p:txBody>
          <a:bodyPr wrap="none" rtlCol="0">
            <a:spAutoFit/>
          </a:bodyPr>
          <a:lstStyle/>
          <a:p>
            <a:pPr algn="ctr"/>
            <a:r>
              <a:rPr lang="en-US" sz="2000" dirty="0"/>
              <a:t>Tries</a:t>
            </a:r>
          </a:p>
        </p:txBody>
      </p:sp>
      <p:sp>
        <p:nvSpPr>
          <p:cNvPr id="12" name="TextBox 11">
            <a:extLst>
              <a:ext uri="{FF2B5EF4-FFF2-40B4-BE49-F238E27FC236}">
                <a16:creationId xmlns="" xmlns:a16="http://schemas.microsoft.com/office/drawing/2014/main" id="{6FD61595-7CDC-F030-961E-E824B803076E}"/>
              </a:ext>
            </a:extLst>
          </p:cNvPr>
          <p:cNvSpPr txBox="1"/>
          <p:nvPr/>
        </p:nvSpPr>
        <p:spPr>
          <a:xfrm>
            <a:off x="11487461" y="2678275"/>
            <a:ext cx="723276" cy="400110"/>
          </a:xfrm>
          <a:prstGeom prst="rect">
            <a:avLst/>
          </a:prstGeom>
          <a:noFill/>
        </p:spPr>
        <p:txBody>
          <a:bodyPr wrap="none" rtlCol="0">
            <a:spAutoFit/>
          </a:bodyPr>
          <a:lstStyle/>
          <a:p>
            <a:pPr algn="ctr"/>
            <a:r>
              <a:rPr lang="en-US" sz="2000" dirty="0"/>
              <a:t>Fails</a:t>
            </a:r>
          </a:p>
        </p:txBody>
      </p:sp>
      <p:sp>
        <p:nvSpPr>
          <p:cNvPr id="13" name="TextBox 12">
            <a:extLst>
              <a:ext uri="{FF2B5EF4-FFF2-40B4-BE49-F238E27FC236}">
                <a16:creationId xmlns="" xmlns:a16="http://schemas.microsoft.com/office/drawing/2014/main" id="{2B21EAD7-A665-52BB-73CD-62000E1DE92D}"/>
              </a:ext>
            </a:extLst>
          </p:cNvPr>
          <p:cNvSpPr txBox="1"/>
          <p:nvPr/>
        </p:nvSpPr>
        <p:spPr>
          <a:xfrm>
            <a:off x="11402502" y="5025884"/>
            <a:ext cx="893194" cy="400110"/>
          </a:xfrm>
          <a:prstGeom prst="rect">
            <a:avLst/>
          </a:prstGeom>
          <a:noFill/>
        </p:spPr>
        <p:txBody>
          <a:bodyPr wrap="none" rtlCol="0">
            <a:spAutoFit/>
          </a:bodyPr>
          <a:lstStyle/>
          <a:p>
            <a:pPr algn="ctr"/>
            <a:r>
              <a:rPr lang="en-US" sz="2000" dirty="0"/>
              <a:t>Cases</a:t>
            </a:r>
          </a:p>
        </p:txBody>
      </p:sp>
      <p:sp>
        <p:nvSpPr>
          <p:cNvPr id="14" name="TextBox 13">
            <a:extLst>
              <a:ext uri="{FF2B5EF4-FFF2-40B4-BE49-F238E27FC236}">
                <a16:creationId xmlns="" xmlns:a16="http://schemas.microsoft.com/office/drawing/2014/main" id="{998CEF0D-D30D-C4FA-122B-1DA4381DCFE7}"/>
              </a:ext>
            </a:extLst>
          </p:cNvPr>
          <p:cNvSpPr txBox="1"/>
          <p:nvPr/>
        </p:nvSpPr>
        <p:spPr>
          <a:xfrm>
            <a:off x="11440172" y="6538151"/>
            <a:ext cx="817853" cy="400110"/>
          </a:xfrm>
          <a:prstGeom prst="rect">
            <a:avLst/>
          </a:prstGeom>
          <a:noFill/>
        </p:spPr>
        <p:txBody>
          <a:bodyPr wrap="none" rtlCol="0">
            <a:spAutoFit/>
          </a:bodyPr>
          <a:lstStyle/>
          <a:p>
            <a:pPr algn="ctr"/>
            <a:r>
              <a:rPr lang="en-US" sz="2000" dirty="0"/>
              <a:t>Outro</a:t>
            </a:r>
          </a:p>
        </p:txBody>
      </p:sp>
    </p:spTree>
    <p:extLst>
      <p:ext uri="{BB962C8B-B14F-4D97-AF65-F5344CB8AC3E}">
        <p14:creationId xmlns:p14="http://schemas.microsoft.com/office/powerpoint/2010/main" val="3965934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F0B31D-C7E9-26D0-35B9-E35749A2837D}"/>
              </a:ext>
            </a:extLst>
          </p:cNvPr>
          <p:cNvSpPr>
            <a:spLocks noGrp="1"/>
          </p:cNvSpPr>
          <p:nvPr>
            <p:ph type="title"/>
          </p:nvPr>
        </p:nvSpPr>
        <p:spPr/>
        <p:txBody>
          <a:bodyPr/>
          <a:lstStyle/>
          <a:p>
            <a:r>
              <a:rPr lang="en-US" dirty="0" err="1"/>
              <a:t>Beresheet</a:t>
            </a:r>
            <a:endParaRPr lang="en-US" dirty="0"/>
          </a:p>
        </p:txBody>
      </p:sp>
      <p:sp>
        <p:nvSpPr>
          <p:cNvPr id="7" name="Text Placeholder 6">
            <a:extLst>
              <a:ext uri="{FF2B5EF4-FFF2-40B4-BE49-F238E27FC236}">
                <a16:creationId xmlns="" xmlns:a16="http://schemas.microsoft.com/office/drawing/2014/main" id="{A3B7639D-4C8B-ECFC-6F98-A5EB05C9CBB3}"/>
              </a:ext>
            </a:extLst>
          </p:cNvPr>
          <p:cNvSpPr>
            <a:spLocks noGrp="1"/>
          </p:cNvSpPr>
          <p:nvPr>
            <p:ph type="body" idx="1"/>
          </p:nvPr>
        </p:nvSpPr>
        <p:spPr/>
        <p:txBody>
          <a:bodyPr/>
          <a:lstStyle/>
          <a:p>
            <a:r>
              <a:rPr lang="en-US" dirty="0"/>
              <a:t>Mission Objective: Land</a:t>
            </a:r>
          </a:p>
        </p:txBody>
      </p:sp>
      <p:sp>
        <p:nvSpPr>
          <p:cNvPr id="8" name="Content Placeholder 7">
            <a:extLst>
              <a:ext uri="{FF2B5EF4-FFF2-40B4-BE49-F238E27FC236}">
                <a16:creationId xmlns="" xmlns:a16="http://schemas.microsoft.com/office/drawing/2014/main" id="{11AFAF08-6C66-8B22-909D-7E69A6F17987}"/>
              </a:ext>
            </a:extLst>
          </p:cNvPr>
          <p:cNvSpPr>
            <a:spLocks noGrp="1"/>
          </p:cNvSpPr>
          <p:nvPr>
            <p:ph sz="half" idx="2"/>
          </p:nvPr>
        </p:nvSpPr>
        <p:spPr/>
        <p:txBody>
          <a:bodyPr>
            <a:normAutofit fontScale="92500" lnSpcReduction="10000"/>
          </a:bodyPr>
          <a:lstStyle/>
          <a:p>
            <a:r>
              <a:rPr lang="en-US" dirty="0"/>
              <a:t>Google Lunar X Prize</a:t>
            </a:r>
          </a:p>
          <a:p>
            <a:r>
              <a:rPr lang="en-US" dirty="0"/>
              <a:t>Feb 2019 Falcon 9 Launch</a:t>
            </a:r>
          </a:p>
          <a:p>
            <a:endParaRPr lang="en-US" dirty="0"/>
          </a:p>
          <a:p>
            <a:r>
              <a:rPr lang="en-US" dirty="0"/>
              <a:t>Inspired/became Blue Ghost (Firefly)</a:t>
            </a:r>
          </a:p>
        </p:txBody>
      </p:sp>
      <p:sp>
        <p:nvSpPr>
          <p:cNvPr id="10" name="Content Placeholder 9">
            <a:extLst>
              <a:ext uri="{FF2B5EF4-FFF2-40B4-BE49-F238E27FC236}">
                <a16:creationId xmlns="" xmlns:a16="http://schemas.microsoft.com/office/drawing/2014/main" id="{069CEA59-EEE5-5CE7-808C-B1D57D6E68F4}"/>
              </a:ext>
            </a:extLst>
          </p:cNvPr>
          <p:cNvSpPr>
            <a:spLocks noGrp="1"/>
          </p:cNvSpPr>
          <p:nvPr>
            <p:ph sz="quarter" idx="4"/>
          </p:nvPr>
        </p:nvSpPr>
        <p:spPr/>
        <p:txBody>
          <a:bodyPr>
            <a:normAutofit fontScale="92500" lnSpcReduction="10000"/>
          </a:bodyPr>
          <a:lstStyle/>
          <a:p>
            <a:r>
              <a:rPr lang="en-US" dirty="0"/>
              <a:t>During braking Gyroscopes failed leading to main engine shut off</a:t>
            </a:r>
          </a:p>
          <a:p>
            <a:r>
              <a:rPr lang="en-US" dirty="0"/>
              <a:t>Sudden loss of communication meant that the ground team could not reset the component</a:t>
            </a:r>
          </a:p>
          <a:p>
            <a:r>
              <a:rPr lang="en-US" dirty="0"/>
              <a:t>Comm regained too late to slow descent (500km/</a:t>
            </a:r>
            <a:r>
              <a:rPr lang="en-US" dirty="0" err="1"/>
              <a:t>hr</a:t>
            </a:r>
            <a:r>
              <a:rPr lang="en-US" dirty="0"/>
              <a:t> 150m above the surface)</a:t>
            </a:r>
          </a:p>
        </p:txBody>
      </p:sp>
      <p:sp>
        <p:nvSpPr>
          <p:cNvPr id="4" name="Date Placeholder 3">
            <a:extLst>
              <a:ext uri="{FF2B5EF4-FFF2-40B4-BE49-F238E27FC236}">
                <a16:creationId xmlns="" xmlns:a16="http://schemas.microsoft.com/office/drawing/2014/main" id="{8757506B-5A00-A481-A8BD-E8EB1E4E30F9}"/>
              </a:ext>
            </a:extLst>
          </p:cNvPr>
          <p:cNvSpPr>
            <a:spLocks noGrp="1"/>
          </p:cNvSpPr>
          <p:nvPr>
            <p:ph type="dt" sz="half" idx="10"/>
          </p:nvPr>
        </p:nvSpPr>
        <p:spPr/>
        <p:txBody>
          <a:bodyPr/>
          <a:lstStyle/>
          <a:p>
            <a:fld id="{AE47B373-980A-44B7-817B-D508324E49D4}" type="datetime1">
              <a:rPr lang="en-US" smtClean="0"/>
              <a:t>10/27/2025</a:t>
            </a:fld>
            <a:endParaRPr lang="en-US"/>
          </a:p>
        </p:txBody>
      </p:sp>
      <p:sp>
        <p:nvSpPr>
          <p:cNvPr id="5" name="Footer Placeholder 4">
            <a:extLst>
              <a:ext uri="{FF2B5EF4-FFF2-40B4-BE49-F238E27FC236}">
                <a16:creationId xmlns="" xmlns:a16="http://schemas.microsoft.com/office/drawing/2014/main" id="{702373AB-20BD-1D91-3A85-5ECC5EF5F7CB}"/>
              </a:ext>
            </a:extLst>
          </p:cNvPr>
          <p:cNvSpPr>
            <a:spLocks noGrp="1"/>
          </p:cNvSpPr>
          <p:nvPr>
            <p:ph type="ftr" sz="quarter" idx="11"/>
          </p:nvPr>
        </p:nvSpPr>
        <p:spPr/>
        <p:txBody>
          <a:bodyPr/>
          <a:lstStyle/>
          <a:p>
            <a:r>
              <a:rPr lang="en-US" dirty="0"/>
              <a:t>History of Moon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14CC612F-4053-0AC0-3AE2-ED762081E38A}"/>
              </a:ext>
            </a:extLst>
          </p:cNvPr>
          <p:cNvSpPr>
            <a:spLocks noGrp="1"/>
          </p:cNvSpPr>
          <p:nvPr>
            <p:ph type="sldNum" sz="quarter" idx="12"/>
          </p:nvPr>
        </p:nvSpPr>
        <p:spPr/>
        <p:txBody>
          <a:bodyPr/>
          <a:lstStyle/>
          <a:p>
            <a:fld id="{0CB24E8A-A8CD-4BDB-9CC6-92411BC477CB}" type="slidenum">
              <a:rPr lang="en-US" smtClean="0"/>
              <a:t>20</a:t>
            </a:fld>
            <a:endParaRPr lang="en-US"/>
          </a:p>
        </p:txBody>
      </p:sp>
      <p:pic>
        <p:nvPicPr>
          <p:cNvPr id="5122" name="Picture 2" descr="undefined">
            <a:extLst>
              <a:ext uri="{FF2B5EF4-FFF2-40B4-BE49-F238E27FC236}">
                <a16:creationId xmlns="" xmlns:a16="http://schemas.microsoft.com/office/drawing/2014/main" id="{8C19206D-361D-6BE8-DAD5-526A131B853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9158" y="27224"/>
            <a:ext cx="2062509" cy="207065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undefined">
            <a:extLst>
              <a:ext uri="{FF2B5EF4-FFF2-40B4-BE49-F238E27FC236}">
                <a16:creationId xmlns="" xmlns:a16="http://schemas.microsoft.com/office/drawing/2014/main" id="{C6123F93-DBF2-D198-1CF7-CEA61FDDD3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1" y="4304607"/>
            <a:ext cx="2051744" cy="20517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A9781C54-1992-D734-0C0E-AA6C67F66F84}"/>
              </a:ext>
            </a:extLst>
          </p:cNvPr>
          <p:cNvSpPr/>
          <p:nvPr/>
        </p:nvSpPr>
        <p:spPr>
          <a:xfrm>
            <a:off x="11506200" y="0"/>
            <a:ext cx="685800" cy="5961888"/>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71E36098-8047-8C4B-B012-B5A94EC90C42}"/>
              </a:ext>
            </a:extLst>
          </p:cNvPr>
          <p:cNvSpPr txBox="1"/>
          <p:nvPr/>
        </p:nvSpPr>
        <p:spPr>
          <a:xfrm>
            <a:off x="11506200" y="-49179"/>
            <a:ext cx="712054" cy="400110"/>
          </a:xfrm>
          <a:prstGeom prst="rect">
            <a:avLst/>
          </a:prstGeom>
          <a:noFill/>
        </p:spPr>
        <p:txBody>
          <a:bodyPr wrap="none" rtlCol="0">
            <a:spAutoFit/>
          </a:bodyPr>
          <a:lstStyle/>
          <a:p>
            <a:pPr algn="ctr"/>
            <a:r>
              <a:rPr lang="en-US" sz="2000" dirty="0"/>
              <a:t>Intro</a:t>
            </a:r>
          </a:p>
        </p:txBody>
      </p:sp>
      <p:sp>
        <p:nvSpPr>
          <p:cNvPr id="11" name="TextBox 10">
            <a:extLst>
              <a:ext uri="{FF2B5EF4-FFF2-40B4-BE49-F238E27FC236}">
                <a16:creationId xmlns="" xmlns:a16="http://schemas.microsoft.com/office/drawing/2014/main" id="{EDEBE2AE-831A-1AA3-D697-D91CEDF1351D}"/>
              </a:ext>
            </a:extLst>
          </p:cNvPr>
          <p:cNvSpPr txBox="1"/>
          <p:nvPr/>
        </p:nvSpPr>
        <p:spPr>
          <a:xfrm>
            <a:off x="11471432" y="585373"/>
            <a:ext cx="755335" cy="400110"/>
          </a:xfrm>
          <a:prstGeom prst="rect">
            <a:avLst/>
          </a:prstGeom>
          <a:noFill/>
        </p:spPr>
        <p:txBody>
          <a:bodyPr wrap="none" rtlCol="0">
            <a:spAutoFit/>
          </a:bodyPr>
          <a:lstStyle/>
          <a:p>
            <a:pPr algn="ctr"/>
            <a:r>
              <a:rPr lang="en-US" sz="2000" dirty="0"/>
              <a:t>Tries</a:t>
            </a:r>
          </a:p>
        </p:txBody>
      </p:sp>
      <p:sp>
        <p:nvSpPr>
          <p:cNvPr id="12" name="TextBox 11">
            <a:extLst>
              <a:ext uri="{FF2B5EF4-FFF2-40B4-BE49-F238E27FC236}">
                <a16:creationId xmlns="" xmlns:a16="http://schemas.microsoft.com/office/drawing/2014/main" id="{1F7F6234-DDA7-050E-08E3-5A33B62320F4}"/>
              </a:ext>
            </a:extLst>
          </p:cNvPr>
          <p:cNvSpPr txBox="1"/>
          <p:nvPr/>
        </p:nvSpPr>
        <p:spPr>
          <a:xfrm>
            <a:off x="11487461" y="2678275"/>
            <a:ext cx="723276" cy="400110"/>
          </a:xfrm>
          <a:prstGeom prst="rect">
            <a:avLst/>
          </a:prstGeom>
          <a:noFill/>
        </p:spPr>
        <p:txBody>
          <a:bodyPr wrap="none" rtlCol="0">
            <a:spAutoFit/>
          </a:bodyPr>
          <a:lstStyle/>
          <a:p>
            <a:pPr algn="ctr"/>
            <a:r>
              <a:rPr lang="en-US" sz="2000" dirty="0"/>
              <a:t>Fails</a:t>
            </a:r>
          </a:p>
        </p:txBody>
      </p:sp>
      <p:sp>
        <p:nvSpPr>
          <p:cNvPr id="13" name="TextBox 12">
            <a:extLst>
              <a:ext uri="{FF2B5EF4-FFF2-40B4-BE49-F238E27FC236}">
                <a16:creationId xmlns="" xmlns:a16="http://schemas.microsoft.com/office/drawing/2014/main" id="{62FB98E0-F917-9BB0-F54C-2C60B65E994D}"/>
              </a:ext>
            </a:extLst>
          </p:cNvPr>
          <p:cNvSpPr txBox="1"/>
          <p:nvPr/>
        </p:nvSpPr>
        <p:spPr>
          <a:xfrm>
            <a:off x="11402502" y="5025884"/>
            <a:ext cx="893194" cy="400110"/>
          </a:xfrm>
          <a:prstGeom prst="rect">
            <a:avLst/>
          </a:prstGeom>
          <a:noFill/>
        </p:spPr>
        <p:txBody>
          <a:bodyPr wrap="none" rtlCol="0">
            <a:spAutoFit/>
          </a:bodyPr>
          <a:lstStyle/>
          <a:p>
            <a:pPr algn="ctr"/>
            <a:r>
              <a:rPr lang="en-US" sz="2000" dirty="0"/>
              <a:t>Cases</a:t>
            </a:r>
          </a:p>
        </p:txBody>
      </p:sp>
      <p:sp>
        <p:nvSpPr>
          <p:cNvPr id="14" name="TextBox 13">
            <a:extLst>
              <a:ext uri="{FF2B5EF4-FFF2-40B4-BE49-F238E27FC236}">
                <a16:creationId xmlns="" xmlns:a16="http://schemas.microsoft.com/office/drawing/2014/main" id="{485D6D75-12C9-157C-4D14-3C4BDE609505}"/>
              </a:ext>
            </a:extLst>
          </p:cNvPr>
          <p:cNvSpPr txBox="1"/>
          <p:nvPr/>
        </p:nvSpPr>
        <p:spPr>
          <a:xfrm>
            <a:off x="11440172" y="6538151"/>
            <a:ext cx="817853" cy="400110"/>
          </a:xfrm>
          <a:prstGeom prst="rect">
            <a:avLst/>
          </a:prstGeom>
          <a:noFill/>
        </p:spPr>
        <p:txBody>
          <a:bodyPr wrap="none" rtlCol="0">
            <a:spAutoFit/>
          </a:bodyPr>
          <a:lstStyle/>
          <a:p>
            <a:pPr algn="ctr"/>
            <a:r>
              <a:rPr lang="en-US" sz="2000" dirty="0"/>
              <a:t>Outro</a:t>
            </a:r>
          </a:p>
        </p:txBody>
      </p:sp>
    </p:spTree>
    <p:extLst>
      <p:ext uri="{BB962C8B-B14F-4D97-AF65-F5344CB8AC3E}">
        <p14:creationId xmlns:p14="http://schemas.microsoft.com/office/powerpoint/2010/main" val="2274990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119267-EEDD-E710-B9EC-AEE1B24FBDE0}"/>
              </a:ext>
            </a:extLst>
          </p:cNvPr>
          <p:cNvSpPr>
            <a:spLocks noGrp="1"/>
          </p:cNvSpPr>
          <p:nvPr>
            <p:ph type="title"/>
          </p:nvPr>
        </p:nvSpPr>
        <p:spPr/>
        <p:txBody>
          <a:bodyPr/>
          <a:lstStyle/>
          <a:p>
            <a:r>
              <a:rPr lang="en-US" dirty="0"/>
              <a:t>IM-2</a:t>
            </a:r>
          </a:p>
        </p:txBody>
      </p:sp>
      <p:sp>
        <p:nvSpPr>
          <p:cNvPr id="7" name="Text Placeholder 6">
            <a:extLst>
              <a:ext uri="{FF2B5EF4-FFF2-40B4-BE49-F238E27FC236}">
                <a16:creationId xmlns="" xmlns:a16="http://schemas.microsoft.com/office/drawing/2014/main" id="{9BE6752C-6CAA-41BE-E89F-DD41F4E46575}"/>
              </a:ext>
            </a:extLst>
          </p:cNvPr>
          <p:cNvSpPr>
            <a:spLocks noGrp="1"/>
          </p:cNvSpPr>
          <p:nvPr>
            <p:ph type="body" idx="1"/>
          </p:nvPr>
        </p:nvSpPr>
        <p:spPr/>
        <p:txBody>
          <a:bodyPr/>
          <a:lstStyle/>
          <a:p>
            <a:r>
              <a:rPr lang="en-US" dirty="0"/>
              <a:t>Mission Objective: Rove</a:t>
            </a:r>
          </a:p>
        </p:txBody>
      </p:sp>
      <p:sp>
        <p:nvSpPr>
          <p:cNvPr id="8" name="Content Placeholder 7">
            <a:extLst>
              <a:ext uri="{FF2B5EF4-FFF2-40B4-BE49-F238E27FC236}">
                <a16:creationId xmlns="" xmlns:a16="http://schemas.microsoft.com/office/drawing/2014/main" id="{509548DC-818B-87F6-45C4-91541149741D}"/>
              </a:ext>
            </a:extLst>
          </p:cNvPr>
          <p:cNvSpPr>
            <a:spLocks noGrp="1"/>
          </p:cNvSpPr>
          <p:nvPr>
            <p:ph sz="half" idx="2"/>
          </p:nvPr>
        </p:nvSpPr>
        <p:spPr/>
        <p:txBody>
          <a:bodyPr>
            <a:normAutofit fontScale="85000" lnSpcReduction="10000"/>
          </a:bodyPr>
          <a:lstStyle/>
          <a:p>
            <a:r>
              <a:rPr lang="en-US" dirty="0"/>
              <a:t>CLPS Program</a:t>
            </a:r>
          </a:p>
          <a:p>
            <a:r>
              <a:rPr lang="en-US" dirty="0"/>
              <a:t>Feb 25 Falcon 9 Launch</a:t>
            </a:r>
          </a:p>
          <a:p>
            <a:pPr marL="0" indent="0">
              <a:buNone/>
            </a:pPr>
            <a:endParaRPr lang="en-US" dirty="0"/>
          </a:p>
        </p:txBody>
      </p:sp>
      <p:sp>
        <p:nvSpPr>
          <p:cNvPr id="10" name="Content Placeholder 9">
            <a:extLst>
              <a:ext uri="{FF2B5EF4-FFF2-40B4-BE49-F238E27FC236}">
                <a16:creationId xmlns="" xmlns:a16="http://schemas.microsoft.com/office/drawing/2014/main" id="{FE7FE046-010F-33A5-1EFE-48212232E846}"/>
              </a:ext>
            </a:extLst>
          </p:cNvPr>
          <p:cNvSpPr>
            <a:spLocks noGrp="1"/>
          </p:cNvSpPr>
          <p:nvPr>
            <p:ph sz="quarter" idx="4"/>
          </p:nvPr>
        </p:nvSpPr>
        <p:spPr/>
        <p:txBody>
          <a:bodyPr>
            <a:normAutofit fontScale="85000" lnSpcReduction="10000"/>
          </a:bodyPr>
          <a:lstStyle/>
          <a:p>
            <a:r>
              <a:rPr lang="en-US" dirty="0"/>
              <a:t>During descent, dust obscured laser and range, and radio comm.</a:t>
            </a:r>
          </a:p>
          <a:p>
            <a:r>
              <a:rPr lang="en-US" dirty="0"/>
              <a:t>After landing, low power and a broken antenna indicated it was on its side (imagery confirmed)</a:t>
            </a:r>
          </a:p>
          <a:p>
            <a:r>
              <a:rPr lang="en-US" dirty="0"/>
              <a:t>Altimeter failing caused computer to steer into a plateau edge.</a:t>
            </a:r>
          </a:p>
          <a:p>
            <a:r>
              <a:rPr lang="en-US" dirty="0"/>
              <a:t>Crash also coated solar panels in dust.</a:t>
            </a:r>
          </a:p>
        </p:txBody>
      </p:sp>
      <p:sp>
        <p:nvSpPr>
          <p:cNvPr id="4" name="Date Placeholder 3">
            <a:extLst>
              <a:ext uri="{FF2B5EF4-FFF2-40B4-BE49-F238E27FC236}">
                <a16:creationId xmlns="" xmlns:a16="http://schemas.microsoft.com/office/drawing/2014/main" id="{49C4E479-9B08-8D24-ADBF-E50D89E926C5}"/>
              </a:ext>
            </a:extLst>
          </p:cNvPr>
          <p:cNvSpPr>
            <a:spLocks noGrp="1"/>
          </p:cNvSpPr>
          <p:nvPr>
            <p:ph type="dt" sz="half" idx="10"/>
          </p:nvPr>
        </p:nvSpPr>
        <p:spPr/>
        <p:txBody>
          <a:bodyPr/>
          <a:lstStyle/>
          <a:p>
            <a:fld id="{FDEA9D3C-EDE8-4ED6-A577-F7A72EFCFFC5}" type="datetime1">
              <a:rPr lang="en-US" smtClean="0"/>
              <a:t>10/27/2025</a:t>
            </a:fld>
            <a:endParaRPr lang="en-US"/>
          </a:p>
        </p:txBody>
      </p:sp>
      <p:sp>
        <p:nvSpPr>
          <p:cNvPr id="5" name="Footer Placeholder 4">
            <a:extLst>
              <a:ext uri="{FF2B5EF4-FFF2-40B4-BE49-F238E27FC236}">
                <a16:creationId xmlns="" xmlns:a16="http://schemas.microsoft.com/office/drawing/2014/main" id="{81AD2EAA-B14D-DFEA-41A1-E5110F1E9F07}"/>
              </a:ext>
            </a:extLst>
          </p:cNvPr>
          <p:cNvSpPr>
            <a:spLocks noGrp="1"/>
          </p:cNvSpPr>
          <p:nvPr>
            <p:ph type="ftr" sz="quarter" idx="11"/>
          </p:nvPr>
        </p:nvSpPr>
        <p:spPr/>
        <p:txBody>
          <a:bodyPr/>
          <a:lstStyle/>
          <a:p>
            <a:r>
              <a:rPr lang="en-US" dirty="0"/>
              <a:t>History of Moon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7ED7572C-4232-8C55-3291-9326BE3A1318}"/>
              </a:ext>
            </a:extLst>
          </p:cNvPr>
          <p:cNvSpPr>
            <a:spLocks noGrp="1"/>
          </p:cNvSpPr>
          <p:nvPr>
            <p:ph type="sldNum" sz="quarter" idx="12"/>
          </p:nvPr>
        </p:nvSpPr>
        <p:spPr/>
        <p:txBody>
          <a:bodyPr/>
          <a:lstStyle/>
          <a:p>
            <a:fld id="{0CB24E8A-A8CD-4BDB-9CC6-92411BC477CB}" type="slidenum">
              <a:rPr lang="en-US" smtClean="0"/>
              <a:t>21</a:t>
            </a:fld>
            <a:endParaRPr lang="en-US"/>
          </a:p>
        </p:txBody>
      </p:sp>
      <p:pic>
        <p:nvPicPr>
          <p:cNvPr id="6148" name="Picture 4" descr="Intuitive Machines Executes Southernmost Lunar Landing and">
            <a:extLst>
              <a:ext uri="{FF2B5EF4-FFF2-40B4-BE49-F238E27FC236}">
                <a16:creationId xmlns="" xmlns:a16="http://schemas.microsoft.com/office/drawing/2014/main" id="{0AA22426-9D42-2BBB-893C-5EF8B6FF1DD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4663" y="3319462"/>
            <a:ext cx="2494007" cy="332021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E4BA7727-23B1-CAD5-7E17-DC11C624D946}"/>
              </a:ext>
            </a:extLst>
          </p:cNvPr>
          <p:cNvSpPr/>
          <p:nvPr/>
        </p:nvSpPr>
        <p:spPr>
          <a:xfrm>
            <a:off x="11506200" y="0"/>
            <a:ext cx="685800" cy="626364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EFD9799E-F730-23A2-3A52-CA2B97F4AC84}"/>
              </a:ext>
            </a:extLst>
          </p:cNvPr>
          <p:cNvSpPr txBox="1"/>
          <p:nvPr/>
        </p:nvSpPr>
        <p:spPr>
          <a:xfrm>
            <a:off x="11506200" y="-49179"/>
            <a:ext cx="712054" cy="400110"/>
          </a:xfrm>
          <a:prstGeom prst="rect">
            <a:avLst/>
          </a:prstGeom>
          <a:noFill/>
        </p:spPr>
        <p:txBody>
          <a:bodyPr wrap="none" rtlCol="0">
            <a:spAutoFit/>
          </a:bodyPr>
          <a:lstStyle/>
          <a:p>
            <a:pPr algn="ctr"/>
            <a:r>
              <a:rPr lang="en-US" sz="2000" dirty="0"/>
              <a:t>Intro</a:t>
            </a:r>
          </a:p>
        </p:txBody>
      </p:sp>
      <p:sp>
        <p:nvSpPr>
          <p:cNvPr id="11" name="TextBox 10">
            <a:extLst>
              <a:ext uri="{FF2B5EF4-FFF2-40B4-BE49-F238E27FC236}">
                <a16:creationId xmlns="" xmlns:a16="http://schemas.microsoft.com/office/drawing/2014/main" id="{7B7433BE-D302-BDEC-0955-C7CF2C3CD930}"/>
              </a:ext>
            </a:extLst>
          </p:cNvPr>
          <p:cNvSpPr txBox="1"/>
          <p:nvPr/>
        </p:nvSpPr>
        <p:spPr>
          <a:xfrm>
            <a:off x="11471432" y="585373"/>
            <a:ext cx="755335" cy="400110"/>
          </a:xfrm>
          <a:prstGeom prst="rect">
            <a:avLst/>
          </a:prstGeom>
          <a:noFill/>
        </p:spPr>
        <p:txBody>
          <a:bodyPr wrap="none" rtlCol="0">
            <a:spAutoFit/>
          </a:bodyPr>
          <a:lstStyle/>
          <a:p>
            <a:pPr algn="ctr"/>
            <a:r>
              <a:rPr lang="en-US" sz="2000" dirty="0"/>
              <a:t>Tries</a:t>
            </a:r>
          </a:p>
        </p:txBody>
      </p:sp>
      <p:sp>
        <p:nvSpPr>
          <p:cNvPr id="12" name="TextBox 11">
            <a:extLst>
              <a:ext uri="{FF2B5EF4-FFF2-40B4-BE49-F238E27FC236}">
                <a16:creationId xmlns="" xmlns:a16="http://schemas.microsoft.com/office/drawing/2014/main" id="{0BEEF3FA-2D2E-0AA7-A0B4-55A306B77DA4}"/>
              </a:ext>
            </a:extLst>
          </p:cNvPr>
          <p:cNvSpPr txBox="1"/>
          <p:nvPr/>
        </p:nvSpPr>
        <p:spPr>
          <a:xfrm>
            <a:off x="11487461" y="2678275"/>
            <a:ext cx="723276" cy="400110"/>
          </a:xfrm>
          <a:prstGeom prst="rect">
            <a:avLst/>
          </a:prstGeom>
          <a:noFill/>
        </p:spPr>
        <p:txBody>
          <a:bodyPr wrap="none" rtlCol="0">
            <a:spAutoFit/>
          </a:bodyPr>
          <a:lstStyle/>
          <a:p>
            <a:pPr algn="ctr"/>
            <a:r>
              <a:rPr lang="en-US" sz="2000" dirty="0"/>
              <a:t>Fails</a:t>
            </a:r>
          </a:p>
        </p:txBody>
      </p:sp>
      <p:sp>
        <p:nvSpPr>
          <p:cNvPr id="13" name="TextBox 12">
            <a:extLst>
              <a:ext uri="{FF2B5EF4-FFF2-40B4-BE49-F238E27FC236}">
                <a16:creationId xmlns="" xmlns:a16="http://schemas.microsoft.com/office/drawing/2014/main" id="{B5D613D2-813A-ABA3-BB2F-B070547825C2}"/>
              </a:ext>
            </a:extLst>
          </p:cNvPr>
          <p:cNvSpPr txBox="1"/>
          <p:nvPr/>
        </p:nvSpPr>
        <p:spPr>
          <a:xfrm>
            <a:off x="11402502" y="5025884"/>
            <a:ext cx="893194" cy="400110"/>
          </a:xfrm>
          <a:prstGeom prst="rect">
            <a:avLst/>
          </a:prstGeom>
          <a:noFill/>
        </p:spPr>
        <p:txBody>
          <a:bodyPr wrap="none" rtlCol="0">
            <a:spAutoFit/>
          </a:bodyPr>
          <a:lstStyle/>
          <a:p>
            <a:pPr algn="ctr"/>
            <a:r>
              <a:rPr lang="en-US" sz="2000" dirty="0"/>
              <a:t>Cases</a:t>
            </a:r>
          </a:p>
        </p:txBody>
      </p:sp>
      <p:sp>
        <p:nvSpPr>
          <p:cNvPr id="14" name="TextBox 13">
            <a:extLst>
              <a:ext uri="{FF2B5EF4-FFF2-40B4-BE49-F238E27FC236}">
                <a16:creationId xmlns="" xmlns:a16="http://schemas.microsoft.com/office/drawing/2014/main" id="{5B59BA0A-AF75-DD0A-DDB7-EA80581F82A6}"/>
              </a:ext>
            </a:extLst>
          </p:cNvPr>
          <p:cNvSpPr txBox="1"/>
          <p:nvPr/>
        </p:nvSpPr>
        <p:spPr>
          <a:xfrm>
            <a:off x="11440172" y="6538151"/>
            <a:ext cx="817853" cy="400110"/>
          </a:xfrm>
          <a:prstGeom prst="rect">
            <a:avLst/>
          </a:prstGeom>
          <a:noFill/>
        </p:spPr>
        <p:txBody>
          <a:bodyPr wrap="none" rtlCol="0">
            <a:spAutoFit/>
          </a:bodyPr>
          <a:lstStyle/>
          <a:p>
            <a:pPr algn="ctr"/>
            <a:r>
              <a:rPr lang="en-US" sz="2000" dirty="0"/>
              <a:t>Outro</a:t>
            </a:r>
          </a:p>
        </p:txBody>
      </p:sp>
    </p:spTree>
    <p:extLst>
      <p:ext uri="{BB962C8B-B14F-4D97-AF65-F5344CB8AC3E}">
        <p14:creationId xmlns:p14="http://schemas.microsoft.com/office/powerpoint/2010/main" val="4065054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A8A84D-7DC7-6359-637B-2A5110DF7C29}"/>
              </a:ext>
            </a:extLst>
          </p:cNvPr>
          <p:cNvSpPr>
            <a:spLocks noGrp="1"/>
          </p:cNvSpPr>
          <p:nvPr>
            <p:ph type="title"/>
          </p:nvPr>
        </p:nvSpPr>
        <p:spPr/>
        <p:txBody>
          <a:bodyPr/>
          <a:lstStyle/>
          <a:p>
            <a:pPr algn="ctr"/>
            <a:r>
              <a:rPr lang="en-US" dirty="0"/>
              <a:t>Apollo LEM vs Artemis HLS</a:t>
            </a:r>
          </a:p>
        </p:txBody>
      </p:sp>
      <p:sp>
        <p:nvSpPr>
          <p:cNvPr id="3" name="Text Placeholder 2">
            <a:extLst>
              <a:ext uri="{FF2B5EF4-FFF2-40B4-BE49-F238E27FC236}">
                <a16:creationId xmlns="" xmlns:a16="http://schemas.microsoft.com/office/drawing/2014/main" id="{755F6458-FE3D-C73C-CAFB-F8016351551D}"/>
              </a:ext>
            </a:extLst>
          </p:cNvPr>
          <p:cNvSpPr>
            <a:spLocks noGrp="1"/>
          </p:cNvSpPr>
          <p:nvPr>
            <p:ph type="body" idx="1"/>
          </p:nvPr>
        </p:nvSpPr>
        <p:spPr/>
        <p:txBody>
          <a:bodyPr/>
          <a:lstStyle/>
          <a:p>
            <a:r>
              <a:rPr lang="en-US" dirty="0"/>
              <a:t>Apollo Landings 1969-1972</a:t>
            </a:r>
          </a:p>
        </p:txBody>
      </p:sp>
      <p:sp>
        <p:nvSpPr>
          <p:cNvPr id="5" name="Text Placeholder 4">
            <a:extLst>
              <a:ext uri="{FF2B5EF4-FFF2-40B4-BE49-F238E27FC236}">
                <a16:creationId xmlns="" xmlns:a16="http://schemas.microsoft.com/office/drawing/2014/main" id="{68436680-58F7-DB20-E7FB-A62E4BF70D69}"/>
              </a:ext>
            </a:extLst>
          </p:cNvPr>
          <p:cNvSpPr>
            <a:spLocks noGrp="1"/>
          </p:cNvSpPr>
          <p:nvPr>
            <p:ph type="body" sz="quarter" idx="3"/>
          </p:nvPr>
        </p:nvSpPr>
        <p:spPr/>
        <p:txBody>
          <a:bodyPr/>
          <a:lstStyle/>
          <a:p>
            <a:r>
              <a:rPr lang="en-US" dirty="0"/>
              <a:t>Artemis III Con-ops</a:t>
            </a:r>
          </a:p>
        </p:txBody>
      </p:sp>
      <p:sp>
        <p:nvSpPr>
          <p:cNvPr id="6" name="Content Placeholder 5">
            <a:extLst>
              <a:ext uri="{FF2B5EF4-FFF2-40B4-BE49-F238E27FC236}">
                <a16:creationId xmlns="" xmlns:a16="http://schemas.microsoft.com/office/drawing/2014/main" id="{CE52F26D-5B80-EF8A-9070-91EA83472846}"/>
              </a:ext>
            </a:extLst>
          </p:cNvPr>
          <p:cNvSpPr>
            <a:spLocks noGrp="1"/>
          </p:cNvSpPr>
          <p:nvPr>
            <p:ph sz="quarter" idx="4"/>
          </p:nvPr>
        </p:nvSpPr>
        <p:spPr/>
        <p:txBody>
          <a:bodyPr/>
          <a:lstStyle/>
          <a:p>
            <a:endParaRPr lang="en-US"/>
          </a:p>
        </p:txBody>
      </p:sp>
      <p:sp>
        <p:nvSpPr>
          <p:cNvPr id="7" name="Date Placeholder 6">
            <a:extLst>
              <a:ext uri="{FF2B5EF4-FFF2-40B4-BE49-F238E27FC236}">
                <a16:creationId xmlns="" xmlns:a16="http://schemas.microsoft.com/office/drawing/2014/main" id="{741F5B2F-BD3F-022A-ADD6-86E5ED2DF6EE}"/>
              </a:ext>
            </a:extLst>
          </p:cNvPr>
          <p:cNvSpPr>
            <a:spLocks noGrp="1"/>
          </p:cNvSpPr>
          <p:nvPr>
            <p:ph type="dt" sz="half" idx="10"/>
          </p:nvPr>
        </p:nvSpPr>
        <p:spPr/>
        <p:txBody>
          <a:bodyPr/>
          <a:lstStyle/>
          <a:p>
            <a:fld id="{DF27D394-8D30-4A18-BDED-E552A1B2BCBB}" type="datetime1">
              <a:rPr lang="en-US" smtClean="0"/>
              <a:t>10/27/2025</a:t>
            </a:fld>
            <a:endParaRPr lang="en-US"/>
          </a:p>
        </p:txBody>
      </p:sp>
      <p:sp>
        <p:nvSpPr>
          <p:cNvPr id="8" name="Footer Placeholder 7">
            <a:extLst>
              <a:ext uri="{FF2B5EF4-FFF2-40B4-BE49-F238E27FC236}">
                <a16:creationId xmlns="" xmlns:a16="http://schemas.microsoft.com/office/drawing/2014/main" id="{A0BD2965-FBCB-1A7F-3123-D27564B28469}"/>
              </a:ext>
            </a:extLst>
          </p:cNvPr>
          <p:cNvSpPr>
            <a:spLocks noGrp="1"/>
          </p:cNvSpPr>
          <p:nvPr>
            <p:ph type="ftr" sz="quarter" idx="11"/>
          </p:nvPr>
        </p:nvSpPr>
        <p:spPr/>
        <p:txBody>
          <a:bodyPr/>
          <a:lstStyle/>
          <a:p>
            <a:r>
              <a:rPr lang="en-US" dirty="0"/>
              <a:t>History of Moon Missions</a:t>
            </a:r>
          </a:p>
          <a:p>
            <a:r>
              <a:rPr lang="en-US" dirty="0"/>
              <a:t>This document does not contain export-controlled information. It is approved for public release.</a:t>
            </a:r>
          </a:p>
        </p:txBody>
      </p:sp>
      <p:sp>
        <p:nvSpPr>
          <p:cNvPr id="9" name="Slide Number Placeholder 8">
            <a:extLst>
              <a:ext uri="{FF2B5EF4-FFF2-40B4-BE49-F238E27FC236}">
                <a16:creationId xmlns="" xmlns:a16="http://schemas.microsoft.com/office/drawing/2014/main" id="{9801A40D-3310-E32D-7DA2-56BDEFE7B578}"/>
              </a:ext>
            </a:extLst>
          </p:cNvPr>
          <p:cNvSpPr>
            <a:spLocks noGrp="1"/>
          </p:cNvSpPr>
          <p:nvPr>
            <p:ph type="sldNum" sz="quarter" idx="12"/>
          </p:nvPr>
        </p:nvSpPr>
        <p:spPr/>
        <p:txBody>
          <a:bodyPr/>
          <a:lstStyle/>
          <a:p>
            <a:fld id="{0CB24E8A-A8CD-4BDB-9CC6-92411BC477CB}" type="slidenum">
              <a:rPr lang="en-US" smtClean="0"/>
              <a:t>22</a:t>
            </a:fld>
            <a:endParaRPr lang="en-US"/>
          </a:p>
        </p:txBody>
      </p:sp>
      <p:pic>
        <p:nvPicPr>
          <p:cNvPr id="1028" name="Picture 4" descr="CDN media">
            <a:extLst>
              <a:ext uri="{FF2B5EF4-FFF2-40B4-BE49-F238E27FC236}">
                <a16:creationId xmlns="" xmlns:a16="http://schemas.microsoft.com/office/drawing/2014/main" id="{A412CB99-D281-CDC0-8FF1-D00173047460}"/>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76565" t="47434" r="569" b="7126"/>
          <a:stretch/>
        </p:blipFill>
        <p:spPr bwMode="auto">
          <a:xfrm>
            <a:off x="550863" y="2505075"/>
            <a:ext cx="5183189" cy="34246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rtemis III - Wikipedia">
            <a:extLst>
              <a:ext uri="{FF2B5EF4-FFF2-40B4-BE49-F238E27FC236}">
                <a16:creationId xmlns="" xmlns:a16="http://schemas.microsoft.com/office/drawing/2014/main" id="{D1D47F27-91CF-D195-4619-2080829C25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833" t="2068" b="44666"/>
          <a:stretch/>
        </p:blipFill>
        <p:spPr bwMode="auto">
          <a:xfrm>
            <a:off x="7561262" y="2505075"/>
            <a:ext cx="3790950" cy="34246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rtemis III - Wikipedia">
            <a:extLst>
              <a:ext uri="{FF2B5EF4-FFF2-40B4-BE49-F238E27FC236}">
                <a16:creationId xmlns="" xmlns:a16="http://schemas.microsoft.com/office/drawing/2014/main" id="{C42FBEB2-443B-0ED0-6C2D-DB08FC58E2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84" t="62000" r="64000"/>
          <a:stretch/>
        </p:blipFill>
        <p:spPr bwMode="auto">
          <a:xfrm>
            <a:off x="6172200" y="2505075"/>
            <a:ext cx="2176567" cy="23717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4A56358D-DF66-969C-0AF2-BF430CB38E26}"/>
              </a:ext>
            </a:extLst>
          </p:cNvPr>
          <p:cNvSpPr/>
          <p:nvPr/>
        </p:nvSpPr>
        <p:spPr>
          <a:xfrm>
            <a:off x="11506200" y="0"/>
            <a:ext cx="685800" cy="6556248"/>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C2E19272-88F6-36F6-EF68-213B6B2A6049}"/>
              </a:ext>
            </a:extLst>
          </p:cNvPr>
          <p:cNvSpPr txBox="1"/>
          <p:nvPr/>
        </p:nvSpPr>
        <p:spPr>
          <a:xfrm>
            <a:off x="11506200" y="-49179"/>
            <a:ext cx="712054" cy="400110"/>
          </a:xfrm>
          <a:prstGeom prst="rect">
            <a:avLst/>
          </a:prstGeom>
          <a:noFill/>
        </p:spPr>
        <p:txBody>
          <a:bodyPr wrap="none" rtlCol="0">
            <a:spAutoFit/>
          </a:bodyPr>
          <a:lstStyle/>
          <a:p>
            <a:pPr algn="ctr"/>
            <a:r>
              <a:rPr lang="en-US" sz="2000" dirty="0"/>
              <a:t>Intro</a:t>
            </a:r>
          </a:p>
        </p:txBody>
      </p:sp>
      <p:sp>
        <p:nvSpPr>
          <p:cNvPr id="17" name="TextBox 16">
            <a:extLst>
              <a:ext uri="{FF2B5EF4-FFF2-40B4-BE49-F238E27FC236}">
                <a16:creationId xmlns="" xmlns:a16="http://schemas.microsoft.com/office/drawing/2014/main" id="{9F6EDF63-7DBE-89B5-481C-63C2369B147C}"/>
              </a:ext>
            </a:extLst>
          </p:cNvPr>
          <p:cNvSpPr txBox="1"/>
          <p:nvPr/>
        </p:nvSpPr>
        <p:spPr>
          <a:xfrm>
            <a:off x="11471432" y="585373"/>
            <a:ext cx="755335" cy="400110"/>
          </a:xfrm>
          <a:prstGeom prst="rect">
            <a:avLst/>
          </a:prstGeom>
          <a:noFill/>
        </p:spPr>
        <p:txBody>
          <a:bodyPr wrap="none" rtlCol="0">
            <a:spAutoFit/>
          </a:bodyPr>
          <a:lstStyle/>
          <a:p>
            <a:pPr algn="ctr"/>
            <a:r>
              <a:rPr lang="en-US" sz="2000" dirty="0"/>
              <a:t>Tries</a:t>
            </a:r>
          </a:p>
        </p:txBody>
      </p:sp>
      <p:sp>
        <p:nvSpPr>
          <p:cNvPr id="18" name="TextBox 17">
            <a:extLst>
              <a:ext uri="{FF2B5EF4-FFF2-40B4-BE49-F238E27FC236}">
                <a16:creationId xmlns="" xmlns:a16="http://schemas.microsoft.com/office/drawing/2014/main" id="{175A020D-8027-05EA-1800-4B531727622D}"/>
              </a:ext>
            </a:extLst>
          </p:cNvPr>
          <p:cNvSpPr txBox="1"/>
          <p:nvPr/>
        </p:nvSpPr>
        <p:spPr>
          <a:xfrm>
            <a:off x="11487461" y="2678275"/>
            <a:ext cx="723276" cy="400110"/>
          </a:xfrm>
          <a:prstGeom prst="rect">
            <a:avLst/>
          </a:prstGeom>
          <a:noFill/>
        </p:spPr>
        <p:txBody>
          <a:bodyPr wrap="none" rtlCol="0">
            <a:spAutoFit/>
          </a:bodyPr>
          <a:lstStyle/>
          <a:p>
            <a:pPr algn="ctr"/>
            <a:r>
              <a:rPr lang="en-US" sz="2000" dirty="0"/>
              <a:t>Fails</a:t>
            </a:r>
          </a:p>
        </p:txBody>
      </p:sp>
      <p:sp>
        <p:nvSpPr>
          <p:cNvPr id="19" name="TextBox 18">
            <a:extLst>
              <a:ext uri="{FF2B5EF4-FFF2-40B4-BE49-F238E27FC236}">
                <a16:creationId xmlns="" xmlns:a16="http://schemas.microsoft.com/office/drawing/2014/main" id="{2353B262-1AEE-73BD-D8B9-AE257E6525D0}"/>
              </a:ext>
            </a:extLst>
          </p:cNvPr>
          <p:cNvSpPr txBox="1"/>
          <p:nvPr/>
        </p:nvSpPr>
        <p:spPr>
          <a:xfrm>
            <a:off x="11402502" y="5025884"/>
            <a:ext cx="893194" cy="400110"/>
          </a:xfrm>
          <a:prstGeom prst="rect">
            <a:avLst/>
          </a:prstGeom>
          <a:noFill/>
        </p:spPr>
        <p:txBody>
          <a:bodyPr wrap="none" rtlCol="0">
            <a:spAutoFit/>
          </a:bodyPr>
          <a:lstStyle/>
          <a:p>
            <a:pPr algn="ctr"/>
            <a:r>
              <a:rPr lang="en-US" sz="2000" dirty="0"/>
              <a:t>Cases</a:t>
            </a:r>
          </a:p>
        </p:txBody>
      </p:sp>
      <p:sp>
        <p:nvSpPr>
          <p:cNvPr id="20" name="TextBox 19">
            <a:extLst>
              <a:ext uri="{FF2B5EF4-FFF2-40B4-BE49-F238E27FC236}">
                <a16:creationId xmlns="" xmlns:a16="http://schemas.microsoft.com/office/drawing/2014/main" id="{80E40485-1E1D-00CD-D1E4-3FB59E02A274}"/>
              </a:ext>
            </a:extLst>
          </p:cNvPr>
          <p:cNvSpPr txBox="1"/>
          <p:nvPr/>
        </p:nvSpPr>
        <p:spPr>
          <a:xfrm>
            <a:off x="11440172" y="6538151"/>
            <a:ext cx="817853" cy="400110"/>
          </a:xfrm>
          <a:prstGeom prst="rect">
            <a:avLst/>
          </a:prstGeom>
          <a:noFill/>
        </p:spPr>
        <p:txBody>
          <a:bodyPr wrap="none" rtlCol="0">
            <a:spAutoFit/>
          </a:bodyPr>
          <a:lstStyle/>
          <a:p>
            <a:pPr algn="ctr"/>
            <a:r>
              <a:rPr lang="en-US" sz="2000" dirty="0"/>
              <a:t>Outro</a:t>
            </a:r>
          </a:p>
        </p:txBody>
      </p:sp>
    </p:spTree>
    <p:extLst>
      <p:ext uri="{BB962C8B-B14F-4D97-AF65-F5344CB8AC3E}">
        <p14:creationId xmlns:p14="http://schemas.microsoft.com/office/powerpoint/2010/main" val="2773026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CBAFA7BE-654B-3CC7-0EB3-CBB71C3F6651}"/>
              </a:ext>
            </a:extLst>
          </p:cNvPr>
          <p:cNvSpPr>
            <a:spLocks noGrp="1"/>
          </p:cNvSpPr>
          <p:nvPr>
            <p:ph type="title"/>
          </p:nvPr>
        </p:nvSpPr>
        <p:spPr/>
        <p:txBody>
          <a:bodyPr/>
          <a:lstStyle/>
          <a:p>
            <a:r>
              <a:rPr lang="en-US" dirty="0"/>
              <a:t>Summary</a:t>
            </a:r>
          </a:p>
        </p:txBody>
      </p:sp>
      <p:sp>
        <p:nvSpPr>
          <p:cNvPr id="11" name="Content Placeholder 10">
            <a:extLst>
              <a:ext uri="{FF2B5EF4-FFF2-40B4-BE49-F238E27FC236}">
                <a16:creationId xmlns="" xmlns:a16="http://schemas.microsoft.com/office/drawing/2014/main" id="{F2D99FE3-8782-DF59-935F-5BF1A85BC6D0}"/>
              </a:ext>
            </a:extLst>
          </p:cNvPr>
          <p:cNvSpPr>
            <a:spLocks noGrp="1"/>
          </p:cNvSpPr>
          <p:nvPr>
            <p:ph idx="1"/>
          </p:nvPr>
        </p:nvSpPr>
        <p:spPr/>
        <p:txBody>
          <a:bodyPr/>
          <a:lstStyle/>
          <a:p>
            <a:r>
              <a:rPr lang="en-US" dirty="0"/>
              <a:t>Landing is a high-risk phase of moon missions</a:t>
            </a:r>
          </a:p>
          <a:p>
            <a:r>
              <a:rPr lang="en-US" dirty="0"/>
              <a:t>Primarily due to plume interactions that interfere with telemetry and communications</a:t>
            </a:r>
          </a:p>
          <a:p>
            <a:r>
              <a:rPr lang="en-US" dirty="0"/>
              <a:t>Loss of communication should be expected, creating increased reliance on sensor readings during landing</a:t>
            </a:r>
          </a:p>
          <a:p>
            <a:r>
              <a:rPr lang="en-US" dirty="0"/>
              <a:t>American Industry is re-learning how to do this after decades-long break, leading to a gap in knowledge</a:t>
            </a:r>
          </a:p>
          <a:p>
            <a:endParaRPr lang="en-US" dirty="0"/>
          </a:p>
        </p:txBody>
      </p:sp>
      <p:sp>
        <p:nvSpPr>
          <p:cNvPr id="7" name="Date Placeholder 6">
            <a:extLst>
              <a:ext uri="{FF2B5EF4-FFF2-40B4-BE49-F238E27FC236}">
                <a16:creationId xmlns="" xmlns:a16="http://schemas.microsoft.com/office/drawing/2014/main" id="{EBEB9806-83CC-2F1B-8EDB-7AA55BBC176D}"/>
              </a:ext>
            </a:extLst>
          </p:cNvPr>
          <p:cNvSpPr>
            <a:spLocks noGrp="1"/>
          </p:cNvSpPr>
          <p:nvPr>
            <p:ph type="dt" sz="half" idx="10"/>
          </p:nvPr>
        </p:nvSpPr>
        <p:spPr/>
        <p:txBody>
          <a:bodyPr/>
          <a:lstStyle/>
          <a:p>
            <a:fld id="{4C2CFFE5-9635-464E-9292-D56019CFD04C}" type="datetime1">
              <a:rPr lang="en-US" smtClean="0"/>
              <a:t>10/27/2025</a:t>
            </a:fld>
            <a:endParaRPr lang="en-US"/>
          </a:p>
        </p:txBody>
      </p:sp>
      <p:sp>
        <p:nvSpPr>
          <p:cNvPr id="8" name="Footer Placeholder 7">
            <a:extLst>
              <a:ext uri="{FF2B5EF4-FFF2-40B4-BE49-F238E27FC236}">
                <a16:creationId xmlns="" xmlns:a16="http://schemas.microsoft.com/office/drawing/2014/main" id="{54FD2BB2-08BC-BC4E-574B-24029437D31A}"/>
              </a:ext>
            </a:extLst>
          </p:cNvPr>
          <p:cNvSpPr>
            <a:spLocks noGrp="1"/>
          </p:cNvSpPr>
          <p:nvPr>
            <p:ph type="ftr" sz="quarter" idx="11"/>
          </p:nvPr>
        </p:nvSpPr>
        <p:spPr/>
        <p:txBody>
          <a:bodyPr/>
          <a:lstStyle/>
          <a:p>
            <a:r>
              <a:rPr lang="en-US" dirty="0"/>
              <a:t>History of Moon Missions</a:t>
            </a:r>
          </a:p>
          <a:p>
            <a:r>
              <a:rPr lang="en-US" dirty="0"/>
              <a:t>This document does not contain export-controlled information. It is approved for public release.</a:t>
            </a:r>
          </a:p>
        </p:txBody>
      </p:sp>
      <p:sp>
        <p:nvSpPr>
          <p:cNvPr id="9" name="Slide Number Placeholder 8">
            <a:extLst>
              <a:ext uri="{FF2B5EF4-FFF2-40B4-BE49-F238E27FC236}">
                <a16:creationId xmlns="" xmlns:a16="http://schemas.microsoft.com/office/drawing/2014/main" id="{67F3290A-551D-8BD4-D975-05CEAF71DFED}"/>
              </a:ext>
            </a:extLst>
          </p:cNvPr>
          <p:cNvSpPr>
            <a:spLocks noGrp="1"/>
          </p:cNvSpPr>
          <p:nvPr>
            <p:ph type="sldNum" sz="quarter" idx="12"/>
          </p:nvPr>
        </p:nvSpPr>
        <p:spPr/>
        <p:txBody>
          <a:bodyPr/>
          <a:lstStyle/>
          <a:p>
            <a:fld id="{0CB24E8A-A8CD-4BDB-9CC6-92411BC477CB}" type="slidenum">
              <a:rPr lang="en-US" smtClean="0"/>
              <a:t>23</a:t>
            </a:fld>
            <a:endParaRPr lang="en-US"/>
          </a:p>
        </p:txBody>
      </p:sp>
      <p:sp>
        <p:nvSpPr>
          <p:cNvPr id="2" name="Rectangle 1">
            <a:extLst>
              <a:ext uri="{FF2B5EF4-FFF2-40B4-BE49-F238E27FC236}">
                <a16:creationId xmlns="" xmlns:a16="http://schemas.microsoft.com/office/drawing/2014/main" id="{0E3FE7CA-4BEC-81C5-A3F1-0D36CB73C302}"/>
              </a:ext>
            </a:extLst>
          </p:cNvPr>
          <p:cNvSpPr/>
          <p:nvPr/>
        </p:nvSpPr>
        <p:spPr>
          <a:xfrm>
            <a:off x="11506200" y="0"/>
            <a:ext cx="685800" cy="6858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BA8F13B1-EA19-6401-7692-9D121EF628A2}"/>
              </a:ext>
            </a:extLst>
          </p:cNvPr>
          <p:cNvSpPr txBox="1"/>
          <p:nvPr/>
        </p:nvSpPr>
        <p:spPr>
          <a:xfrm>
            <a:off x="11506200" y="-49179"/>
            <a:ext cx="712054" cy="400110"/>
          </a:xfrm>
          <a:prstGeom prst="rect">
            <a:avLst/>
          </a:prstGeom>
          <a:noFill/>
        </p:spPr>
        <p:txBody>
          <a:bodyPr wrap="none" rtlCol="0">
            <a:spAutoFit/>
          </a:bodyPr>
          <a:lstStyle/>
          <a:p>
            <a:pPr algn="ctr"/>
            <a:r>
              <a:rPr lang="en-US" sz="2000" dirty="0"/>
              <a:t>Intro</a:t>
            </a:r>
          </a:p>
        </p:txBody>
      </p:sp>
      <p:sp>
        <p:nvSpPr>
          <p:cNvPr id="4" name="TextBox 3">
            <a:extLst>
              <a:ext uri="{FF2B5EF4-FFF2-40B4-BE49-F238E27FC236}">
                <a16:creationId xmlns="" xmlns:a16="http://schemas.microsoft.com/office/drawing/2014/main" id="{6F2D1BB8-EC21-BF63-1700-77A2B7F8D703}"/>
              </a:ext>
            </a:extLst>
          </p:cNvPr>
          <p:cNvSpPr txBox="1"/>
          <p:nvPr/>
        </p:nvSpPr>
        <p:spPr>
          <a:xfrm>
            <a:off x="11471432" y="585373"/>
            <a:ext cx="755335" cy="400110"/>
          </a:xfrm>
          <a:prstGeom prst="rect">
            <a:avLst/>
          </a:prstGeom>
          <a:noFill/>
        </p:spPr>
        <p:txBody>
          <a:bodyPr wrap="none" rtlCol="0">
            <a:spAutoFit/>
          </a:bodyPr>
          <a:lstStyle/>
          <a:p>
            <a:pPr algn="ctr"/>
            <a:r>
              <a:rPr lang="en-US" sz="2000" dirty="0"/>
              <a:t>Tries</a:t>
            </a:r>
          </a:p>
        </p:txBody>
      </p:sp>
      <p:sp>
        <p:nvSpPr>
          <p:cNvPr id="5" name="TextBox 4">
            <a:extLst>
              <a:ext uri="{FF2B5EF4-FFF2-40B4-BE49-F238E27FC236}">
                <a16:creationId xmlns="" xmlns:a16="http://schemas.microsoft.com/office/drawing/2014/main" id="{045AC1FD-AB6F-0ABF-B537-3B76EC792F0B}"/>
              </a:ext>
            </a:extLst>
          </p:cNvPr>
          <p:cNvSpPr txBox="1"/>
          <p:nvPr/>
        </p:nvSpPr>
        <p:spPr>
          <a:xfrm>
            <a:off x="11487461" y="2678275"/>
            <a:ext cx="723276" cy="400110"/>
          </a:xfrm>
          <a:prstGeom prst="rect">
            <a:avLst/>
          </a:prstGeom>
          <a:noFill/>
        </p:spPr>
        <p:txBody>
          <a:bodyPr wrap="none" rtlCol="0">
            <a:spAutoFit/>
          </a:bodyPr>
          <a:lstStyle/>
          <a:p>
            <a:pPr algn="ctr"/>
            <a:r>
              <a:rPr lang="en-US" sz="2000" dirty="0"/>
              <a:t>Fails</a:t>
            </a:r>
          </a:p>
        </p:txBody>
      </p:sp>
      <p:sp>
        <p:nvSpPr>
          <p:cNvPr id="6" name="TextBox 5">
            <a:extLst>
              <a:ext uri="{FF2B5EF4-FFF2-40B4-BE49-F238E27FC236}">
                <a16:creationId xmlns="" xmlns:a16="http://schemas.microsoft.com/office/drawing/2014/main" id="{BD6AD18A-2107-20ED-6E24-7F8C5B37219F}"/>
              </a:ext>
            </a:extLst>
          </p:cNvPr>
          <p:cNvSpPr txBox="1"/>
          <p:nvPr/>
        </p:nvSpPr>
        <p:spPr>
          <a:xfrm>
            <a:off x="11402502" y="5025884"/>
            <a:ext cx="893194" cy="400110"/>
          </a:xfrm>
          <a:prstGeom prst="rect">
            <a:avLst/>
          </a:prstGeom>
          <a:noFill/>
        </p:spPr>
        <p:txBody>
          <a:bodyPr wrap="none" rtlCol="0">
            <a:spAutoFit/>
          </a:bodyPr>
          <a:lstStyle/>
          <a:p>
            <a:pPr algn="ctr"/>
            <a:r>
              <a:rPr lang="en-US" sz="2000" dirty="0"/>
              <a:t>Cases</a:t>
            </a:r>
          </a:p>
        </p:txBody>
      </p:sp>
      <p:sp>
        <p:nvSpPr>
          <p:cNvPr id="12" name="TextBox 11">
            <a:extLst>
              <a:ext uri="{FF2B5EF4-FFF2-40B4-BE49-F238E27FC236}">
                <a16:creationId xmlns="" xmlns:a16="http://schemas.microsoft.com/office/drawing/2014/main" id="{9C586F00-1C7F-A5A0-FDCA-D4FE85D8E451}"/>
              </a:ext>
            </a:extLst>
          </p:cNvPr>
          <p:cNvSpPr txBox="1"/>
          <p:nvPr/>
        </p:nvSpPr>
        <p:spPr>
          <a:xfrm>
            <a:off x="11440172" y="6538151"/>
            <a:ext cx="817853" cy="400110"/>
          </a:xfrm>
          <a:prstGeom prst="rect">
            <a:avLst/>
          </a:prstGeom>
          <a:noFill/>
        </p:spPr>
        <p:txBody>
          <a:bodyPr wrap="none" rtlCol="0">
            <a:spAutoFit/>
          </a:bodyPr>
          <a:lstStyle/>
          <a:p>
            <a:pPr algn="ctr"/>
            <a:r>
              <a:rPr lang="en-US" sz="2000" dirty="0"/>
              <a:t>Outro</a:t>
            </a:r>
          </a:p>
        </p:txBody>
      </p:sp>
    </p:spTree>
    <p:extLst>
      <p:ext uri="{BB962C8B-B14F-4D97-AF65-F5344CB8AC3E}">
        <p14:creationId xmlns:p14="http://schemas.microsoft.com/office/powerpoint/2010/main" val="1748360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FB0779-5B9D-ED25-5611-099DE6170151}"/>
              </a:ext>
            </a:extLst>
          </p:cNvPr>
          <p:cNvSpPr>
            <a:spLocks noGrp="1"/>
          </p:cNvSpPr>
          <p:nvPr>
            <p:ph type="ctrTitle"/>
          </p:nvPr>
        </p:nvSpPr>
        <p:spPr/>
        <p:txBody>
          <a:bodyPr>
            <a:normAutofit/>
          </a:bodyPr>
          <a:lstStyle/>
          <a:p>
            <a:r>
              <a:rPr lang="en-US" sz="4800" dirty="0"/>
              <a:t>Missions to and Around Mars</a:t>
            </a:r>
          </a:p>
        </p:txBody>
      </p:sp>
      <p:sp>
        <p:nvSpPr>
          <p:cNvPr id="3" name="Subtitle 2">
            <a:extLst>
              <a:ext uri="{FF2B5EF4-FFF2-40B4-BE49-F238E27FC236}">
                <a16:creationId xmlns="" xmlns:a16="http://schemas.microsoft.com/office/drawing/2014/main" id="{8E4F2FA4-E170-DF3C-F3FB-44AC2F44D92B}"/>
              </a:ext>
            </a:extLst>
          </p:cNvPr>
          <p:cNvSpPr>
            <a:spLocks noGrp="1"/>
          </p:cNvSpPr>
          <p:nvPr>
            <p:ph type="subTitle" idx="1"/>
          </p:nvPr>
        </p:nvSpPr>
        <p:spPr/>
        <p:txBody>
          <a:bodyPr/>
          <a:lstStyle/>
          <a:p>
            <a:r>
              <a:rPr lang="en-US" dirty="0"/>
              <a:t>By Elise Doan/ES61</a:t>
            </a:r>
          </a:p>
          <a:p>
            <a:r>
              <a:rPr lang="en-US" dirty="0"/>
              <a:t>For Frank Hark/QD35</a:t>
            </a:r>
          </a:p>
        </p:txBody>
      </p:sp>
      <p:sp>
        <p:nvSpPr>
          <p:cNvPr id="4" name="Date Placeholder 3">
            <a:extLst>
              <a:ext uri="{FF2B5EF4-FFF2-40B4-BE49-F238E27FC236}">
                <a16:creationId xmlns="" xmlns:a16="http://schemas.microsoft.com/office/drawing/2014/main" id="{8B51F905-328D-7D29-5DF6-A46A8ECFE2A7}"/>
              </a:ext>
            </a:extLst>
          </p:cNvPr>
          <p:cNvSpPr>
            <a:spLocks noGrp="1"/>
          </p:cNvSpPr>
          <p:nvPr>
            <p:ph type="dt" sz="half" idx="10"/>
          </p:nvPr>
        </p:nvSpPr>
        <p:spPr/>
        <p:txBody>
          <a:bodyPr/>
          <a:lstStyle/>
          <a:p>
            <a:fld id="{F305EA42-9898-4C27-A564-FA18827A0083}" type="datetime1">
              <a:rPr lang="en-US" smtClean="0"/>
              <a:t>10/27/2025</a:t>
            </a:fld>
            <a:endParaRPr lang="en-US"/>
          </a:p>
        </p:txBody>
      </p:sp>
      <p:sp>
        <p:nvSpPr>
          <p:cNvPr id="5" name="Footer Placeholder 4">
            <a:extLst>
              <a:ext uri="{FF2B5EF4-FFF2-40B4-BE49-F238E27FC236}">
                <a16:creationId xmlns="" xmlns:a16="http://schemas.microsoft.com/office/drawing/2014/main" id="{A39D1E16-485B-5289-7639-58EF7567EA16}"/>
              </a:ext>
            </a:extLst>
          </p:cNvPr>
          <p:cNvSpPr>
            <a:spLocks noGrp="1"/>
          </p:cNvSpPr>
          <p:nvPr>
            <p:ph type="ftr" sz="quarter" idx="11"/>
          </p:nvPr>
        </p:nvSpPr>
        <p:spPr/>
        <p:txBody>
          <a:bodyPr/>
          <a:lstStyle/>
          <a:p>
            <a:r>
              <a:rPr lang="en-US" dirty="0"/>
              <a:t>History of Mars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53D79257-C8D0-B337-F005-00CAA857B8F7}"/>
              </a:ext>
            </a:extLst>
          </p:cNvPr>
          <p:cNvSpPr>
            <a:spLocks noGrp="1"/>
          </p:cNvSpPr>
          <p:nvPr>
            <p:ph type="sldNum" sz="quarter" idx="12"/>
          </p:nvPr>
        </p:nvSpPr>
        <p:spPr/>
        <p:txBody>
          <a:bodyPr/>
          <a:lstStyle/>
          <a:p>
            <a:fld id="{36F97C01-75BC-4312-8DF5-9EB9A7DA2012}" type="slidenum">
              <a:rPr lang="en-US" smtClean="0"/>
              <a:t>24</a:t>
            </a:fld>
            <a:endParaRPr lang="en-US"/>
          </a:p>
        </p:txBody>
      </p:sp>
      <p:sp>
        <p:nvSpPr>
          <p:cNvPr id="7" name="Rectangle 6">
            <a:extLst>
              <a:ext uri="{FF2B5EF4-FFF2-40B4-BE49-F238E27FC236}">
                <a16:creationId xmlns="" xmlns:a16="http://schemas.microsoft.com/office/drawing/2014/main" id="{4BE4A11E-84A4-898D-75D6-0F00F8F3168A}"/>
              </a:ext>
            </a:extLst>
          </p:cNvPr>
          <p:cNvSpPr/>
          <p:nvPr/>
        </p:nvSpPr>
        <p:spPr>
          <a:xfrm>
            <a:off x="11506200" y="0"/>
            <a:ext cx="685800" cy="493776"/>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 name="TextBox 7">
            <a:extLst>
              <a:ext uri="{FF2B5EF4-FFF2-40B4-BE49-F238E27FC236}">
                <a16:creationId xmlns="" xmlns:a16="http://schemas.microsoft.com/office/drawing/2014/main" id="{F07A7097-F613-4132-6D92-1305D5AABD7F}"/>
              </a:ext>
            </a:extLst>
          </p:cNvPr>
          <p:cNvSpPr txBox="1"/>
          <p:nvPr/>
        </p:nvSpPr>
        <p:spPr>
          <a:xfrm>
            <a:off x="11493073" y="0"/>
            <a:ext cx="712053" cy="400110"/>
          </a:xfrm>
          <a:prstGeom prst="rect">
            <a:avLst/>
          </a:prstGeom>
          <a:noFill/>
        </p:spPr>
        <p:txBody>
          <a:bodyPr wrap="none" rtlCol="0">
            <a:spAutoFit/>
          </a:bodyPr>
          <a:lstStyle/>
          <a:p>
            <a:pPr algn="ctr"/>
            <a:r>
              <a:rPr lang="en-US" sz="2000" dirty="0"/>
              <a:t>Intro</a:t>
            </a:r>
          </a:p>
        </p:txBody>
      </p:sp>
      <p:sp>
        <p:nvSpPr>
          <p:cNvPr id="9" name="TextBox 8">
            <a:extLst>
              <a:ext uri="{FF2B5EF4-FFF2-40B4-BE49-F238E27FC236}">
                <a16:creationId xmlns="" xmlns:a16="http://schemas.microsoft.com/office/drawing/2014/main" id="{06B12ED8-C684-2145-D1F7-150E7ADC9B94}"/>
              </a:ext>
            </a:extLst>
          </p:cNvPr>
          <p:cNvSpPr txBox="1"/>
          <p:nvPr/>
        </p:nvSpPr>
        <p:spPr>
          <a:xfrm>
            <a:off x="11471433" y="1044096"/>
            <a:ext cx="755335" cy="400110"/>
          </a:xfrm>
          <a:prstGeom prst="rect">
            <a:avLst/>
          </a:prstGeom>
          <a:noFill/>
        </p:spPr>
        <p:txBody>
          <a:bodyPr wrap="none" rtlCol="0">
            <a:spAutoFit/>
          </a:bodyPr>
          <a:lstStyle/>
          <a:p>
            <a:pPr algn="ctr"/>
            <a:r>
              <a:rPr lang="en-US" sz="2000" dirty="0"/>
              <a:t>Tries</a:t>
            </a:r>
          </a:p>
        </p:txBody>
      </p:sp>
      <p:sp>
        <p:nvSpPr>
          <p:cNvPr id="10" name="TextBox 9">
            <a:extLst>
              <a:ext uri="{FF2B5EF4-FFF2-40B4-BE49-F238E27FC236}">
                <a16:creationId xmlns="" xmlns:a16="http://schemas.microsoft.com/office/drawing/2014/main" id="{671AEF20-5BD8-6178-923F-374C3B10071F}"/>
              </a:ext>
            </a:extLst>
          </p:cNvPr>
          <p:cNvSpPr txBox="1"/>
          <p:nvPr/>
        </p:nvSpPr>
        <p:spPr>
          <a:xfrm>
            <a:off x="11487464" y="3481217"/>
            <a:ext cx="723275" cy="400110"/>
          </a:xfrm>
          <a:prstGeom prst="rect">
            <a:avLst/>
          </a:prstGeom>
          <a:noFill/>
        </p:spPr>
        <p:txBody>
          <a:bodyPr wrap="none" rtlCol="0">
            <a:spAutoFit/>
          </a:bodyPr>
          <a:lstStyle/>
          <a:p>
            <a:pPr algn="ctr"/>
            <a:r>
              <a:rPr lang="en-US" sz="2000" dirty="0"/>
              <a:t>Fails</a:t>
            </a:r>
          </a:p>
        </p:txBody>
      </p:sp>
      <p:sp>
        <p:nvSpPr>
          <p:cNvPr id="11" name="TextBox 10">
            <a:extLst>
              <a:ext uri="{FF2B5EF4-FFF2-40B4-BE49-F238E27FC236}">
                <a16:creationId xmlns="" xmlns:a16="http://schemas.microsoft.com/office/drawing/2014/main" id="{1F7FF2E8-6006-F53D-6104-0A1FD9F17ACD}"/>
              </a:ext>
            </a:extLst>
          </p:cNvPr>
          <p:cNvSpPr txBox="1"/>
          <p:nvPr/>
        </p:nvSpPr>
        <p:spPr>
          <a:xfrm>
            <a:off x="11434565" y="6456718"/>
            <a:ext cx="817852" cy="400110"/>
          </a:xfrm>
          <a:prstGeom prst="rect">
            <a:avLst/>
          </a:prstGeom>
          <a:noFill/>
        </p:spPr>
        <p:txBody>
          <a:bodyPr wrap="none" rtlCol="0">
            <a:spAutoFit/>
          </a:bodyPr>
          <a:lstStyle/>
          <a:p>
            <a:pPr algn="ctr"/>
            <a:r>
              <a:rPr lang="en-US" sz="2000" dirty="0"/>
              <a:t>Outro</a:t>
            </a:r>
          </a:p>
        </p:txBody>
      </p:sp>
      <p:sp>
        <p:nvSpPr>
          <p:cNvPr id="12" name="TextBox 11">
            <a:extLst>
              <a:ext uri="{FF2B5EF4-FFF2-40B4-BE49-F238E27FC236}">
                <a16:creationId xmlns="" xmlns:a16="http://schemas.microsoft.com/office/drawing/2014/main" id="{B01CCB25-F4C2-CA6F-3960-AE2AB9A554A3}"/>
              </a:ext>
            </a:extLst>
          </p:cNvPr>
          <p:cNvSpPr txBox="1"/>
          <p:nvPr/>
        </p:nvSpPr>
        <p:spPr>
          <a:xfrm>
            <a:off x="1205435" y="4687330"/>
            <a:ext cx="9692640" cy="923330"/>
          </a:xfrm>
          <a:prstGeom prst="rect">
            <a:avLst/>
          </a:prstGeom>
          <a:noFill/>
        </p:spPr>
        <p:txBody>
          <a:bodyPr wrap="square" rtlCol="0">
            <a:spAutoFit/>
          </a:bodyPr>
          <a:lstStyle/>
          <a:p>
            <a:pPr algn="ctr"/>
            <a:r>
              <a:rPr lang="en-US" sz="1800" kern="0" dirty="0">
                <a:effectLst/>
                <a:latin typeface="Calibri" panose="020F0502020204030204" pitchFamily="34" charset="0"/>
                <a:ea typeface="Times New Roman" panose="02020603050405020304" pitchFamily="18" charset="0"/>
              </a:rPr>
              <a:t>This publication does not contain information which falls under the purview of the U.S. Munitions List (USML), as defined in the International Traffic in Arms Regulations (ITAR), 22 CFR 120-130, nor the Export Administration Regulation (EAR), 15 CFR 730-774, and is not export controlled. </a:t>
            </a:r>
            <a:endParaRPr lang="en-US" dirty="0"/>
          </a:p>
        </p:txBody>
      </p:sp>
    </p:spTree>
    <p:extLst>
      <p:ext uri="{BB962C8B-B14F-4D97-AF65-F5344CB8AC3E}">
        <p14:creationId xmlns:p14="http://schemas.microsoft.com/office/powerpoint/2010/main" val="3033580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F42D31-C890-2C9A-8AA2-101ADA4EE18A}"/>
              </a:ext>
            </a:extLst>
          </p:cNvPr>
          <p:cNvSpPr>
            <a:spLocks noGrp="1"/>
          </p:cNvSpPr>
          <p:nvPr>
            <p:ph type="title"/>
          </p:nvPr>
        </p:nvSpPr>
        <p:spPr/>
        <p:txBody>
          <a:bodyPr/>
          <a:lstStyle/>
          <a:p>
            <a:r>
              <a:rPr lang="en-US" dirty="0"/>
              <a:t>Scope</a:t>
            </a:r>
          </a:p>
        </p:txBody>
      </p:sp>
      <p:sp>
        <p:nvSpPr>
          <p:cNvPr id="3" name="Content Placeholder 2">
            <a:extLst>
              <a:ext uri="{FF2B5EF4-FFF2-40B4-BE49-F238E27FC236}">
                <a16:creationId xmlns="" xmlns:a16="http://schemas.microsoft.com/office/drawing/2014/main" id="{8E80B6E9-9899-182E-29C9-8056E312120A}"/>
              </a:ext>
            </a:extLst>
          </p:cNvPr>
          <p:cNvSpPr>
            <a:spLocks noGrp="1"/>
          </p:cNvSpPr>
          <p:nvPr>
            <p:ph idx="1"/>
          </p:nvPr>
        </p:nvSpPr>
        <p:spPr/>
        <p:txBody>
          <a:bodyPr/>
          <a:lstStyle/>
          <a:p>
            <a:r>
              <a:rPr lang="en-US" dirty="0"/>
              <a:t>All missions to or around Mars from Mars 1M No.1 in Oct. 1960 to Europa Clipper in Oct. 2024 (52 over 64 years). </a:t>
            </a:r>
          </a:p>
          <a:p>
            <a:pPr lvl="1"/>
            <a:r>
              <a:rPr lang="en-US" dirty="0"/>
              <a:t>Who – Which countries and companies built and operated these missions?</a:t>
            </a:r>
          </a:p>
          <a:p>
            <a:pPr lvl="1"/>
            <a:r>
              <a:rPr lang="en-US" dirty="0"/>
              <a:t>What – What was the mass of the spacecraft?</a:t>
            </a:r>
          </a:p>
          <a:p>
            <a:pPr lvl="1"/>
            <a:r>
              <a:rPr lang="en-US" dirty="0"/>
              <a:t>Where – Where was the mission intended to go?</a:t>
            </a:r>
          </a:p>
          <a:p>
            <a:pPr lvl="1"/>
            <a:r>
              <a:rPr lang="en-US" dirty="0"/>
              <a:t>When – When did the mission launch, reach orbit, land, collect data, end and/or fail?</a:t>
            </a:r>
          </a:p>
          <a:p>
            <a:pPr lvl="1"/>
            <a:r>
              <a:rPr lang="en-US" dirty="0"/>
              <a:t>Why – What was the mission objective? What was the failure mode?</a:t>
            </a:r>
          </a:p>
          <a:p>
            <a:pPr lvl="1"/>
            <a:r>
              <a:rPr lang="en-US" dirty="0"/>
              <a:t>How – Did they succeed or fail?</a:t>
            </a:r>
          </a:p>
        </p:txBody>
      </p:sp>
      <p:sp>
        <p:nvSpPr>
          <p:cNvPr id="4" name="Date Placeholder 3">
            <a:extLst>
              <a:ext uri="{FF2B5EF4-FFF2-40B4-BE49-F238E27FC236}">
                <a16:creationId xmlns="" xmlns:a16="http://schemas.microsoft.com/office/drawing/2014/main" id="{2F14837A-F6DE-5215-37AD-69D4CE93AA26}"/>
              </a:ext>
            </a:extLst>
          </p:cNvPr>
          <p:cNvSpPr>
            <a:spLocks noGrp="1"/>
          </p:cNvSpPr>
          <p:nvPr>
            <p:ph type="dt" sz="half" idx="10"/>
          </p:nvPr>
        </p:nvSpPr>
        <p:spPr/>
        <p:txBody>
          <a:bodyPr/>
          <a:lstStyle/>
          <a:p>
            <a:fld id="{5C15F2F3-C5FE-4FF5-92C4-2480EE2E49C2}" type="datetime1">
              <a:rPr lang="en-US" smtClean="0"/>
              <a:t>10/27/2025</a:t>
            </a:fld>
            <a:endParaRPr lang="en-US"/>
          </a:p>
        </p:txBody>
      </p:sp>
      <p:sp>
        <p:nvSpPr>
          <p:cNvPr id="5" name="Footer Placeholder 4">
            <a:extLst>
              <a:ext uri="{FF2B5EF4-FFF2-40B4-BE49-F238E27FC236}">
                <a16:creationId xmlns="" xmlns:a16="http://schemas.microsoft.com/office/drawing/2014/main" id="{46212603-5DD6-90A2-0779-8BE59EEB308E}"/>
              </a:ext>
            </a:extLst>
          </p:cNvPr>
          <p:cNvSpPr>
            <a:spLocks noGrp="1"/>
          </p:cNvSpPr>
          <p:nvPr>
            <p:ph type="ftr" sz="quarter" idx="11"/>
          </p:nvPr>
        </p:nvSpPr>
        <p:spPr/>
        <p:txBody>
          <a:bodyPr/>
          <a:lstStyle/>
          <a:p>
            <a:r>
              <a:rPr lang="en-US" dirty="0"/>
              <a:t>History of Mars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8750EE00-1483-B723-BE24-0326293F03C4}"/>
              </a:ext>
            </a:extLst>
          </p:cNvPr>
          <p:cNvSpPr>
            <a:spLocks noGrp="1"/>
          </p:cNvSpPr>
          <p:nvPr>
            <p:ph type="sldNum" sz="quarter" idx="12"/>
          </p:nvPr>
        </p:nvSpPr>
        <p:spPr/>
        <p:txBody>
          <a:bodyPr/>
          <a:lstStyle/>
          <a:p>
            <a:fld id="{0CB24E8A-A8CD-4BDB-9CC6-92411BC477CB}" type="slidenum">
              <a:rPr lang="en-US" smtClean="0"/>
              <a:t>25</a:t>
            </a:fld>
            <a:endParaRPr lang="en-US"/>
          </a:p>
        </p:txBody>
      </p:sp>
      <p:sp>
        <p:nvSpPr>
          <p:cNvPr id="7" name="Rectangle 6">
            <a:extLst>
              <a:ext uri="{FF2B5EF4-FFF2-40B4-BE49-F238E27FC236}">
                <a16:creationId xmlns="" xmlns:a16="http://schemas.microsoft.com/office/drawing/2014/main" id="{D84DF16D-1459-B2CE-248D-9FE91D1B850F}"/>
              </a:ext>
            </a:extLst>
          </p:cNvPr>
          <p:cNvSpPr/>
          <p:nvPr/>
        </p:nvSpPr>
        <p:spPr>
          <a:xfrm>
            <a:off x="11506200" y="0"/>
            <a:ext cx="685800" cy="978408"/>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 name="TextBox 7">
            <a:extLst>
              <a:ext uri="{FF2B5EF4-FFF2-40B4-BE49-F238E27FC236}">
                <a16:creationId xmlns="" xmlns:a16="http://schemas.microsoft.com/office/drawing/2014/main" id="{EA8EF64A-E823-ACEB-E3A6-9CC965145D4B}"/>
              </a:ext>
            </a:extLst>
          </p:cNvPr>
          <p:cNvSpPr txBox="1"/>
          <p:nvPr/>
        </p:nvSpPr>
        <p:spPr>
          <a:xfrm>
            <a:off x="11493073" y="0"/>
            <a:ext cx="712053" cy="400110"/>
          </a:xfrm>
          <a:prstGeom prst="rect">
            <a:avLst/>
          </a:prstGeom>
          <a:noFill/>
        </p:spPr>
        <p:txBody>
          <a:bodyPr wrap="none" rtlCol="0">
            <a:spAutoFit/>
          </a:bodyPr>
          <a:lstStyle/>
          <a:p>
            <a:pPr algn="ctr"/>
            <a:r>
              <a:rPr lang="en-US" sz="2000" dirty="0"/>
              <a:t>Intro</a:t>
            </a:r>
          </a:p>
        </p:txBody>
      </p:sp>
      <p:sp>
        <p:nvSpPr>
          <p:cNvPr id="9" name="TextBox 8">
            <a:extLst>
              <a:ext uri="{FF2B5EF4-FFF2-40B4-BE49-F238E27FC236}">
                <a16:creationId xmlns="" xmlns:a16="http://schemas.microsoft.com/office/drawing/2014/main" id="{F66470BE-ACDB-33A4-646F-81D17DCB0BFA}"/>
              </a:ext>
            </a:extLst>
          </p:cNvPr>
          <p:cNvSpPr txBox="1"/>
          <p:nvPr/>
        </p:nvSpPr>
        <p:spPr>
          <a:xfrm>
            <a:off x="11471433" y="1044096"/>
            <a:ext cx="755335" cy="400110"/>
          </a:xfrm>
          <a:prstGeom prst="rect">
            <a:avLst/>
          </a:prstGeom>
          <a:noFill/>
        </p:spPr>
        <p:txBody>
          <a:bodyPr wrap="none" rtlCol="0">
            <a:spAutoFit/>
          </a:bodyPr>
          <a:lstStyle/>
          <a:p>
            <a:pPr algn="ctr"/>
            <a:r>
              <a:rPr lang="en-US" sz="2000" dirty="0"/>
              <a:t>Tries</a:t>
            </a:r>
          </a:p>
        </p:txBody>
      </p:sp>
      <p:sp>
        <p:nvSpPr>
          <p:cNvPr id="10" name="TextBox 9">
            <a:extLst>
              <a:ext uri="{FF2B5EF4-FFF2-40B4-BE49-F238E27FC236}">
                <a16:creationId xmlns="" xmlns:a16="http://schemas.microsoft.com/office/drawing/2014/main" id="{D0E08644-AFDB-7DAB-1E6B-27293F69B55D}"/>
              </a:ext>
            </a:extLst>
          </p:cNvPr>
          <p:cNvSpPr txBox="1"/>
          <p:nvPr/>
        </p:nvSpPr>
        <p:spPr>
          <a:xfrm>
            <a:off x="11487464" y="3481217"/>
            <a:ext cx="723275" cy="400110"/>
          </a:xfrm>
          <a:prstGeom prst="rect">
            <a:avLst/>
          </a:prstGeom>
          <a:noFill/>
        </p:spPr>
        <p:txBody>
          <a:bodyPr wrap="none" rtlCol="0">
            <a:spAutoFit/>
          </a:bodyPr>
          <a:lstStyle/>
          <a:p>
            <a:pPr algn="ctr"/>
            <a:r>
              <a:rPr lang="en-US" sz="2000" dirty="0"/>
              <a:t>Fails</a:t>
            </a:r>
          </a:p>
        </p:txBody>
      </p:sp>
      <p:sp>
        <p:nvSpPr>
          <p:cNvPr id="11" name="TextBox 10">
            <a:extLst>
              <a:ext uri="{FF2B5EF4-FFF2-40B4-BE49-F238E27FC236}">
                <a16:creationId xmlns="" xmlns:a16="http://schemas.microsoft.com/office/drawing/2014/main" id="{F042420C-187A-DE61-E270-C38F549F2FA4}"/>
              </a:ext>
            </a:extLst>
          </p:cNvPr>
          <p:cNvSpPr txBox="1"/>
          <p:nvPr/>
        </p:nvSpPr>
        <p:spPr>
          <a:xfrm>
            <a:off x="11434565" y="6456718"/>
            <a:ext cx="817852" cy="400110"/>
          </a:xfrm>
          <a:prstGeom prst="rect">
            <a:avLst/>
          </a:prstGeom>
          <a:noFill/>
        </p:spPr>
        <p:txBody>
          <a:bodyPr wrap="none" rtlCol="0">
            <a:spAutoFit/>
          </a:bodyPr>
          <a:lstStyle/>
          <a:p>
            <a:pPr algn="ctr"/>
            <a:r>
              <a:rPr lang="en-US" sz="2000" dirty="0"/>
              <a:t>Outro</a:t>
            </a:r>
          </a:p>
        </p:txBody>
      </p:sp>
    </p:spTree>
    <p:extLst>
      <p:ext uri="{BB962C8B-B14F-4D97-AF65-F5344CB8AC3E}">
        <p14:creationId xmlns:p14="http://schemas.microsoft.com/office/powerpoint/2010/main" val="3820775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B21E0D-23D7-6024-645D-7F2623AAA7E1}"/>
              </a:ext>
            </a:extLst>
          </p:cNvPr>
          <p:cNvSpPr>
            <a:spLocks noGrp="1"/>
          </p:cNvSpPr>
          <p:nvPr>
            <p:ph type="title"/>
          </p:nvPr>
        </p:nvSpPr>
        <p:spPr/>
        <p:txBody>
          <a:bodyPr/>
          <a:lstStyle/>
          <a:p>
            <a:r>
              <a:rPr lang="en-US" dirty="0"/>
              <a:t>Attempts</a:t>
            </a:r>
          </a:p>
        </p:txBody>
      </p:sp>
      <p:sp>
        <p:nvSpPr>
          <p:cNvPr id="4" name="Date Placeholder 3">
            <a:extLst>
              <a:ext uri="{FF2B5EF4-FFF2-40B4-BE49-F238E27FC236}">
                <a16:creationId xmlns="" xmlns:a16="http://schemas.microsoft.com/office/drawing/2014/main" id="{E1F39C9E-43C1-1382-C6A4-D23EAF6280BD}"/>
              </a:ext>
            </a:extLst>
          </p:cNvPr>
          <p:cNvSpPr>
            <a:spLocks noGrp="1"/>
          </p:cNvSpPr>
          <p:nvPr>
            <p:ph type="dt" sz="half" idx="10"/>
          </p:nvPr>
        </p:nvSpPr>
        <p:spPr/>
        <p:txBody>
          <a:bodyPr/>
          <a:lstStyle/>
          <a:p>
            <a:fld id="{2CD5D221-C51B-46AF-BDAC-76022D941A57}" type="datetime1">
              <a:rPr lang="en-US" smtClean="0"/>
              <a:t>10/27/2025</a:t>
            </a:fld>
            <a:endParaRPr lang="en-US"/>
          </a:p>
        </p:txBody>
      </p:sp>
      <p:sp>
        <p:nvSpPr>
          <p:cNvPr id="5" name="Footer Placeholder 4">
            <a:extLst>
              <a:ext uri="{FF2B5EF4-FFF2-40B4-BE49-F238E27FC236}">
                <a16:creationId xmlns="" xmlns:a16="http://schemas.microsoft.com/office/drawing/2014/main" id="{96BCBEDF-41AD-F466-8050-709160EA4828}"/>
              </a:ext>
            </a:extLst>
          </p:cNvPr>
          <p:cNvSpPr>
            <a:spLocks noGrp="1"/>
          </p:cNvSpPr>
          <p:nvPr>
            <p:ph type="ftr" sz="quarter" idx="11"/>
          </p:nvPr>
        </p:nvSpPr>
        <p:spPr/>
        <p:txBody>
          <a:bodyPr/>
          <a:lstStyle/>
          <a:p>
            <a:r>
              <a:rPr lang="en-US" dirty="0"/>
              <a:t>History of Mars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85351626-F302-2EFB-5ABC-AF0717A02842}"/>
              </a:ext>
            </a:extLst>
          </p:cNvPr>
          <p:cNvSpPr>
            <a:spLocks noGrp="1"/>
          </p:cNvSpPr>
          <p:nvPr>
            <p:ph type="sldNum" sz="quarter" idx="12"/>
          </p:nvPr>
        </p:nvSpPr>
        <p:spPr/>
        <p:txBody>
          <a:bodyPr/>
          <a:lstStyle/>
          <a:p>
            <a:fld id="{36F97C01-75BC-4312-8DF5-9EB9A7DA2012}" type="slidenum">
              <a:rPr lang="en-US" smtClean="0"/>
              <a:t>26</a:t>
            </a:fld>
            <a:endParaRPr lang="en-US"/>
          </a:p>
        </p:txBody>
      </p:sp>
      <p:graphicFrame>
        <p:nvGraphicFramePr>
          <p:cNvPr id="7" name="Chart 6">
            <a:extLst>
              <a:ext uri="{FF2B5EF4-FFF2-40B4-BE49-F238E27FC236}">
                <a16:creationId xmlns="" xmlns:a16="http://schemas.microsoft.com/office/drawing/2014/main" id="{5E74FB8E-AB6E-4A9B-076D-8111D977B3F5}"/>
              </a:ext>
            </a:extLst>
          </p:cNvPr>
          <p:cNvGraphicFramePr>
            <a:graphicFrameLocks/>
          </p:cNvGraphicFramePr>
          <p:nvPr/>
        </p:nvGraphicFramePr>
        <p:xfrm>
          <a:off x="130278" y="1197300"/>
          <a:ext cx="5257800" cy="48645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 xmlns:a16="http://schemas.microsoft.com/office/drawing/2014/main" id="{50E7DF73-C5E6-DBE6-E7AA-22619B68559A}"/>
              </a:ext>
            </a:extLst>
          </p:cNvPr>
          <p:cNvGraphicFramePr>
            <a:graphicFrameLocks/>
          </p:cNvGraphicFramePr>
          <p:nvPr/>
        </p:nvGraphicFramePr>
        <p:xfrm>
          <a:off x="6174657" y="365125"/>
          <a:ext cx="5257802" cy="486455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 xmlns:a16="http://schemas.microsoft.com/office/drawing/2014/main" id="{4C6D6B10-3DAC-A4D9-5748-9146D792E544}"/>
              </a:ext>
            </a:extLst>
          </p:cNvPr>
          <p:cNvSpPr txBox="1"/>
          <p:nvPr/>
        </p:nvSpPr>
        <p:spPr>
          <a:xfrm>
            <a:off x="2382356" y="5107750"/>
            <a:ext cx="9128760" cy="954107"/>
          </a:xfrm>
          <a:prstGeom prst="rect">
            <a:avLst/>
          </a:prstGeom>
          <a:noFill/>
        </p:spPr>
        <p:txBody>
          <a:bodyPr wrap="square" rtlCol="0">
            <a:spAutoFit/>
          </a:bodyPr>
          <a:lstStyle/>
          <a:p>
            <a:pPr algn="r"/>
            <a:r>
              <a:rPr lang="en-US" sz="1400" dirty="0"/>
              <a:t>Missions were categorized by their furthest objective.</a:t>
            </a:r>
          </a:p>
          <a:p>
            <a:pPr algn="r"/>
            <a:r>
              <a:rPr lang="en-US" sz="1400" dirty="0"/>
              <a:t>It is assumed that the farther a mission goes, the more complicated it is.</a:t>
            </a:r>
          </a:p>
          <a:p>
            <a:pPr algn="r"/>
            <a:r>
              <a:rPr lang="en-US" sz="1400" dirty="0"/>
              <a:t>More complicated missions are assumed to encompass the objectives of less complicated missions.</a:t>
            </a:r>
          </a:p>
          <a:p>
            <a:pPr algn="r"/>
            <a:r>
              <a:rPr lang="en-US" sz="1400" dirty="0"/>
              <a:t>(e.g. To land, a mission must reach lunar orbit, and to reach lunar orbit, the spacecraft must fly near the moon.)</a:t>
            </a:r>
          </a:p>
        </p:txBody>
      </p:sp>
      <p:sp>
        <p:nvSpPr>
          <p:cNvPr id="10" name="TextBox 9">
            <a:extLst>
              <a:ext uri="{FF2B5EF4-FFF2-40B4-BE49-F238E27FC236}">
                <a16:creationId xmlns="" xmlns:a16="http://schemas.microsoft.com/office/drawing/2014/main" id="{B685D610-51E8-459A-33D0-2C748754E204}"/>
              </a:ext>
            </a:extLst>
          </p:cNvPr>
          <p:cNvSpPr txBox="1"/>
          <p:nvPr/>
        </p:nvSpPr>
        <p:spPr>
          <a:xfrm>
            <a:off x="3232930" y="967152"/>
            <a:ext cx="1611339" cy="307777"/>
          </a:xfrm>
          <a:prstGeom prst="rect">
            <a:avLst/>
          </a:prstGeom>
          <a:noFill/>
        </p:spPr>
        <p:txBody>
          <a:bodyPr wrap="none" rtlCol="0">
            <a:spAutoFit/>
          </a:bodyPr>
          <a:lstStyle/>
          <a:p>
            <a:r>
              <a:rPr lang="en-US" sz="1400" dirty="0"/>
              <a:t>52 Total Missions</a:t>
            </a:r>
          </a:p>
        </p:txBody>
      </p:sp>
      <p:sp>
        <p:nvSpPr>
          <p:cNvPr id="3" name="Rectangle 2">
            <a:extLst>
              <a:ext uri="{FF2B5EF4-FFF2-40B4-BE49-F238E27FC236}">
                <a16:creationId xmlns="" xmlns:a16="http://schemas.microsoft.com/office/drawing/2014/main" id="{E449EA24-C23A-E52F-0D08-1E7C1C0B4CA7}"/>
              </a:ext>
            </a:extLst>
          </p:cNvPr>
          <p:cNvSpPr/>
          <p:nvPr/>
        </p:nvSpPr>
        <p:spPr>
          <a:xfrm>
            <a:off x="11506200" y="0"/>
            <a:ext cx="685800" cy="1472184"/>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TextBox 10">
            <a:extLst>
              <a:ext uri="{FF2B5EF4-FFF2-40B4-BE49-F238E27FC236}">
                <a16:creationId xmlns="" xmlns:a16="http://schemas.microsoft.com/office/drawing/2014/main" id="{94841471-574D-E24F-E15D-7E62D7E33F4D}"/>
              </a:ext>
            </a:extLst>
          </p:cNvPr>
          <p:cNvSpPr txBox="1"/>
          <p:nvPr/>
        </p:nvSpPr>
        <p:spPr>
          <a:xfrm>
            <a:off x="11493073" y="0"/>
            <a:ext cx="712053" cy="400110"/>
          </a:xfrm>
          <a:prstGeom prst="rect">
            <a:avLst/>
          </a:prstGeom>
          <a:noFill/>
        </p:spPr>
        <p:txBody>
          <a:bodyPr wrap="none" rtlCol="0">
            <a:spAutoFit/>
          </a:bodyPr>
          <a:lstStyle/>
          <a:p>
            <a:pPr algn="ctr"/>
            <a:r>
              <a:rPr lang="en-US" sz="2000" dirty="0"/>
              <a:t>Intro</a:t>
            </a:r>
          </a:p>
        </p:txBody>
      </p:sp>
      <p:sp>
        <p:nvSpPr>
          <p:cNvPr id="12" name="TextBox 11">
            <a:extLst>
              <a:ext uri="{FF2B5EF4-FFF2-40B4-BE49-F238E27FC236}">
                <a16:creationId xmlns="" xmlns:a16="http://schemas.microsoft.com/office/drawing/2014/main" id="{DF50395B-88DB-546E-20DA-4463E9736829}"/>
              </a:ext>
            </a:extLst>
          </p:cNvPr>
          <p:cNvSpPr txBox="1"/>
          <p:nvPr/>
        </p:nvSpPr>
        <p:spPr>
          <a:xfrm>
            <a:off x="11471433" y="1044096"/>
            <a:ext cx="755335" cy="400110"/>
          </a:xfrm>
          <a:prstGeom prst="rect">
            <a:avLst/>
          </a:prstGeom>
          <a:noFill/>
        </p:spPr>
        <p:txBody>
          <a:bodyPr wrap="none" rtlCol="0">
            <a:spAutoFit/>
          </a:bodyPr>
          <a:lstStyle/>
          <a:p>
            <a:pPr algn="ctr"/>
            <a:r>
              <a:rPr lang="en-US" sz="2000" dirty="0"/>
              <a:t>Tries</a:t>
            </a:r>
          </a:p>
        </p:txBody>
      </p:sp>
      <p:sp>
        <p:nvSpPr>
          <p:cNvPr id="13" name="TextBox 12">
            <a:extLst>
              <a:ext uri="{FF2B5EF4-FFF2-40B4-BE49-F238E27FC236}">
                <a16:creationId xmlns="" xmlns:a16="http://schemas.microsoft.com/office/drawing/2014/main" id="{78DB97A0-4C7F-7DDF-2933-64EDE36A416C}"/>
              </a:ext>
            </a:extLst>
          </p:cNvPr>
          <p:cNvSpPr txBox="1"/>
          <p:nvPr/>
        </p:nvSpPr>
        <p:spPr>
          <a:xfrm>
            <a:off x="11487464" y="3481217"/>
            <a:ext cx="723275" cy="400110"/>
          </a:xfrm>
          <a:prstGeom prst="rect">
            <a:avLst/>
          </a:prstGeom>
          <a:noFill/>
        </p:spPr>
        <p:txBody>
          <a:bodyPr wrap="none" rtlCol="0">
            <a:spAutoFit/>
          </a:bodyPr>
          <a:lstStyle/>
          <a:p>
            <a:pPr algn="ctr"/>
            <a:r>
              <a:rPr lang="en-US" sz="2000" dirty="0"/>
              <a:t>Fails</a:t>
            </a:r>
          </a:p>
        </p:txBody>
      </p:sp>
      <p:sp>
        <p:nvSpPr>
          <p:cNvPr id="14" name="TextBox 13">
            <a:extLst>
              <a:ext uri="{FF2B5EF4-FFF2-40B4-BE49-F238E27FC236}">
                <a16:creationId xmlns="" xmlns:a16="http://schemas.microsoft.com/office/drawing/2014/main" id="{43D98381-4FDB-E586-C7F1-ACF13CF56FA9}"/>
              </a:ext>
            </a:extLst>
          </p:cNvPr>
          <p:cNvSpPr txBox="1"/>
          <p:nvPr/>
        </p:nvSpPr>
        <p:spPr>
          <a:xfrm>
            <a:off x="11434565" y="6456718"/>
            <a:ext cx="817852" cy="400110"/>
          </a:xfrm>
          <a:prstGeom prst="rect">
            <a:avLst/>
          </a:prstGeom>
          <a:noFill/>
        </p:spPr>
        <p:txBody>
          <a:bodyPr wrap="none" rtlCol="0">
            <a:spAutoFit/>
          </a:bodyPr>
          <a:lstStyle/>
          <a:p>
            <a:pPr algn="ctr"/>
            <a:r>
              <a:rPr lang="en-US" sz="2000" dirty="0"/>
              <a:t>Outro</a:t>
            </a:r>
          </a:p>
        </p:txBody>
      </p:sp>
    </p:spTree>
    <p:extLst>
      <p:ext uri="{BB962C8B-B14F-4D97-AF65-F5344CB8AC3E}">
        <p14:creationId xmlns:p14="http://schemas.microsoft.com/office/powerpoint/2010/main" val="3974409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878E8CEF-D6DD-B4CF-816C-3D67F0AA9E00}"/>
              </a:ext>
            </a:extLst>
          </p:cNvPr>
          <p:cNvSpPr>
            <a:spLocks noGrp="1"/>
          </p:cNvSpPr>
          <p:nvPr>
            <p:ph type="dt" sz="half" idx="10"/>
          </p:nvPr>
        </p:nvSpPr>
        <p:spPr/>
        <p:txBody>
          <a:bodyPr/>
          <a:lstStyle/>
          <a:p>
            <a:fld id="{9D2B1DDF-9556-4066-AEBE-77A23137DA4B}" type="datetime1">
              <a:rPr lang="en-US" smtClean="0"/>
              <a:t>10/27/2025</a:t>
            </a:fld>
            <a:endParaRPr lang="en-US"/>
          </a:p>
        </p:txBody>
      </p:sp>
      <p:sp>
        <p:nvSpPr>
          <p:cNvPr id="5" name="Footer Placeholder 4">
            <a:extLst>
              <a:ext uri="{FF2B5EF4-FFF2-40B4-BE49-F238E27FC236}">
                <a16:creationId xmlns="" xmlns:a16="http://schemas.microsoft.com/office/drawing/2014/main" id="{DAD9A68F-C8CA-FFEA-7232-4C03979D8762}"/>
              </a:ext>
            </a:extLst>
          </p:cNvPr>
          <p:cNvSpPr>
            <a:spLocks noGrp="1"/>
          </p:cNvSpPr>
          <p:nvPr>
            <p:ph type="ftr" sz="quarter" idx="11"/>
          </p:nvPr>
        </p:nvSpPr>
        <p:spPr/>
        <p:txBody>
          <a:bodyPr/>
          <a:lstStyle/>
          <a:p>
            <a:r>
              <a:rPr lang="en-US" dirty="0"/>
              <a:t>History of Mars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C777F5F1-4473-6933-E903-313C16B64DFB}"/>
              </a:ext>
            </a:extLst>
          </p:cNvPr>
          <p:cNvSpPr>
            <a:spLocks noGrp="1"/>
          </p:cNvSpPr>
          <p:nvPr>
            <p:ph type="sldNum" sz="quarter" idx="12"/>
          </p:nvPr>
        </p:nvSpPr>
        <p:spPr/>
        <p:txBody>
          <a:bodyPr/>
          <a:lstStyle/>
          <a:p>
            <a:fld id="{36F97C01-75BC-4312-8DF5-9EB9A7DA2012}" type="slidenum">
              <a:rPr lang="en-US" smtClean="0"/>
              <a:t>27</a:t>
            </a:fld>
            <a:endParaRPr lang="en-US"/>
          </a:p>
        </p:txBody>
      </p:sp>
      <p:graphicFrame>
        <p:nvGraphicFramePr>
          <p:cNvPr id="7" name="Chart 6">
            <a:extLst>
              <a:ext uri="{FF2B5EF4-FFF2-40B4-BE49-F238E27FC236}">
                <a16:creationId xmlns="" xmlns:a16="http://schemas.microsoft.com/office/drawing/2014/main" id="{EB748BB1-9568-E8AC-C36E-63152B777775}"/>
              </a:ext>
            </a:extLst>
          </p:cNvPr>
          <p:cNvGraphicFramePr>
            <a:graphicFrameLocks/>
          </p:cNvGraphicFramePr>
          <p:nvPr/>
        </p:nvGraphicFramePr>
        <p:xfrm>
          <a:off x="275303" y="324465"/>
          <a:ext cx="11120284" cy="593868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 xmlns:a16="http://schemas.microsoft.com/office/drawing/2014/main" id="{D15B60F8-F85D-94B0-C6D4-8FF3324625E0}"/>
              </a:ext>
            </a:extLst>
          </p:cNvPr>
          <p:cNvSpPr txBox="1"/>
          <p:nvPr/>
        </p:nvSpPr>
        <p:spPr>
          <a:xfrm>
            <a:off x="1578758" y="5987018"/>
            <a:ext cx="716863" cy="369332"/>
          </a:xfrm>
          <a:prstGeom prst="rect">
            <a:avLst/>
          </a:prstGeom>
          <a:noFill/>
        </p:spPr>
        <p:txBody>
          <a:bodyPr wrap="none" rtlCol="0">
            <a:spAutoFit/>
          </a:bodyPr>
          <a:lstStyle/>
          <a:p>
            <a:r>
              <a:rPr lang="en-US" dirty="0"/>
              <a:t>Flyby</a:t>
            </a:r>
          </a:p>
        </p:txBody>
      </p:sp>
      <p:sp>
        <p:nvSpPr>
          <p:cNvPr id="9" name="TextBox 8">
            <a:extLst>
              <a:ext uri="{FF2B5EF4-FFF2-40B4-BE49-F238E27FC236}">
                <a16:creationId xmlns="" xmlns:a16="http://schemas.microsoft.com/office/drawing/2014/main" id="{D82D5C7D-B725-153B-10E7-4022A9ACD6BF}"/>
              </a:ext>
            </a:extLst>
          </p:cNvPr>
          <p:cNvSpPr txBox="1"/>
          <p:nvPr/>
        </p:nvSpPr>
        <p:spPr>
          <a:xfrm>
            <a:off x="3355400" y="5987018"/>
            <a:ext cx="683200" cy="369332"/>
          </a:xfrm>
          <a:prstGeom prst="rect">
            <a:avLst/>
          </a:prstGeom>
          <a:noFill/>
        </p:spPr>
        <p:txBody>
          <a:bodyPr wrap="none" rtlCol="0">
            <a:spAutoFit/>
          </a:bodyPr>
          <a:lstStyle/>
          <a:p>
            <a:r>
              <a:rPr lang="en-US" dirty="0"/>
              <a:t>Orbit</a:t>
            </a:r>
          </a:p>
        </p:txBody>
      </p:sp>
      <p:sp>
        <p:nvSpPr>
          <p:cNvPr id="10" name="TextBox 9">
            <a:extLst>
              <a:ext uri="{FF2B5EF4-FFF2-40B4-BE49-F238E27FC236}">
                <a16:creationId xmlns="" xmlns:a16="http://schemas.microsoft.com/office/drawing/2014/main" id="{1BB61994-32E9-D916-65E5-982A0A796B7A}"/>
              </a:ext>
            </a:extLst>
          </p:cNvPr>
          <p:cNvSpPr txBox="1"/>
          <p:nvPr/>
        </p:nvSpPr>
        <p:spPr>
          <a:xfrm>
            <a:off x="5061582" y="5987018"/>
            <a:ext cx="689612" cy="369332"/>
          </a:xfrm>
          <a:prstGeom prst="rect">
            <a:avLst/>
          </a:prstGeom>
          <a:noFill/>
        </p:spPr>
        <p:txBody>
          <a:bodyPr wrap="none" rtlCol="0">
            <a:spAutoFit/>
          </a:bodyPr>
          <a:lstStyle/>
          <a:p>
            <a:r>
              <a:rPr lang="en-US" dirty="0"/>
              <a:t>Land</a:t>
            </a:r>
          </a:p>
        </p:txBody>
      </p:sp>
      <p:sp>
        <p:nvSpPr>
          <p:cNvPr id="11" name="TextBox 10">
            <a:extLst>
              <a:ext uri="{FF2B5EF4-FFF2-40B4-BE49-F238E27FC236}">
                <a16:creationId xmlns="" xmlns:a16="http://schemas.microsoft.com/office/drawing/2014/main" id="{77FA088A-0422-AA28-915D-94BC18C58575}"/>
              </a:ext>
            </a:extLst>
          </p:cNvPr>
          <p:cNvSpPr txBox="1"/>
          <p:nvPr/>
        </p:nvSpPr>
        <p:spPr>
          <a:xfrm>
            <a:off x="6605888" y="5987018"/>
            <a:ext cx="692818" cy="369332"/>
          </a:xfrm>
          <a:prstGeom prst="rect">
            <a:avLst/>
          </a:prstGeom>
          <a:noFill/>
        </p:spPr>
        <p:txBody>
          <a:bodyPr wrap="none" rtlCol="0">
            <a:spAutoFit/>
          </a:bodyPr>
          <a:lstStyle/>
          <a:p>
            <a:r>
              <a:rPr lang="en-US" dirty="0"/>
              <a:t>Rove</a:t>
            </a:r>
          </a:p>
        </p:txBody>
      </p:sp>
      <p:sp>
        <p:nvSpPr>
          <p:cNvPr id="2" name="Rectangle 1">
            <a:extLst>
              <a:ext uri="{FF2B5EF4-FFF2-40B4-BE49-F238E27FC236}">
                <a16:creationId xmlns="" xmlns:a16="http://schemas.microsoft.com/office/drawing/2014/main" id="{51101274-23B8-6FDF-FF50-1ABA6053065C}"/>
              </a:ext>
            </a:extLst>
          </p:cNvPr>
          <p:cNvSpPr/>
          <p:nvPr/>
        </p:nvSpPr>
        <p:spPr>
          <a:xfrm>
            <a:off x="11506200" y="0"/>
            <a:ext cx="685800" cy="1956816"/>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 name="TextBox 2">
            <a:extLst>
              <a:ext uri="{FF2B5EF4-FFF2-40B4-BE49-F238E27FC236}">
                <a16:creationId xmlns="" xmlns:a16="http://schemas.microsoft.com/office/drawing/2014/main" id="{23C3DF6C-3848-55EA-CC05-2C0AADBCB186}"/>
              </a:ext>
            </a:extLst>
          </p:cNvPr>
          <p:cNvSpPr txBox="1"/>
          <p:nvPr/>
        </p:nvSpPr>
        <p:spPr>
          <a:xfrm>
            <a:off x="11493073" y="0"/>
            <a:ext cx="712053" cy="400110"/>
          </a:xfrm>
          <a:prstGeom prst="rect">
            <a:avLst/>
          </a:prstGeom>
          <a:noFill/>
        </p:spPr>
        <p:txBody>
          <a:bodyPr wrap="none" rtlCol="0">
            <a:spAutoFit/>
          </a:bodyPr>
          <a:lstStyle/>
          <a:p>
            <a:pPr algn="ctr"/>
            <a:r>
              <a:rPr lang="en-US" sz="2000" dirty="0"/>
              <a:t>Intro</a:t>
            </a:r>
          </a:p>
        </p:txBody>
      </p:sp>
      <p:sp>
        <p:nvSpPr>
          <p:cNvPr id="12" name="TextBox 11">
            <a:extLst>
              <a:ext uri="{FF2B5EF4-FFF2-40B4-BE49-F238E27FC236}">
                <a16:creationId xmlns="" xmlns:a16="http://schemas.microsoft.com/office/drawing/2014/main" id="{502FDCF3-E0F9-A5DC-3948-895FA338DBB6}"/>
              </a:ext>
            </a:extLst>
          </p:cNvPr>
          <p:cNvSpPr txBox="1"/>
          <p:nvPr/>
        </p:nvSpPr>
        <p:spPr>
          <a:xfrm>
            <a:off x="11471433" y="1044096"/>
            <a:ext cx="755335" cy="400110"/>
          </a:xfrm>
          <a:prstGeom prst="rect">
            <a:avLst/>
          </a:prstGeom>
          <a:noFill/>
        </p:spPr>
        <p:txBody>
          <a:bodyPr wrap="none" rtlCol="0">
            <a:spAutoFit/>
          </a:bodyPr>
          <a:lstStyle/>
          <a:p>
            <a:pPr algn="ctr"/>
            <a:r>
              <a:rPr lang="en-US" sz="2000" dirty="0"/>
              <a:t>Tries</a:t>
            </a:r>
          </a:p>
        </p:txBody>
      </p:sp>
      <p:sp>
        <p:nvSpPr>
          <p:cNvPr id="13" name="TextBox 12">
            <a:extLst>
              <a:ext uri="{FF2B5EF4-FFF2-40B4-BE49-F238E27FC236}">
                <a16:creationId xmlns="" xmlns:a16="http://schemas.microsoft.com/office/drawing/2014/main" id="{21CBD952-F70D-AF2C-381C-5DCF07452898}"/>
              </a:ext>
            </a:extLst>
          </p:cNvPr>
          <p:cNvSpPr txBox="1"/>
          <p:nvPr/>
        </p:nvSpPr>
        <p:spPr>
          <a:xfrm>
            <a:off x="11487464" y="3481217"/>
            <a:ext cx="723275" cy="400110"/>
          </a:xfrm>
          <a:prstGeom prst="rect">
            <a:avLst/>
          </a:prstGeom>
          <a:noFill/>
        </p:spPr>
        <p:txBody>
          <a:bodyPr wrap="none" rtlCol="0">
            <a:spAutoFit/>
          </a:bodyPr>
          <a:lstStyle/>
          <a:p>
            <a:pPr algn="ctr"/>
            <a:r>
              <a:rPr lang="en-US" sz="2000" dirty="0"/>
              <a:t>Fails</a:t>
            </a:r>
          </a:p>
        </p:txBody>
      </p:sp>
      <p:sp>
        <p:nvSpPr>
          <p:cNvPr id="14" name="TextBox 13">
            <a:extLst>
              <a:ext uri="{FF2B5EF4-FFF2-40B4-BE49-F238E27FC236}">
                <a16:creationId xmlns="" xmlns:a16="http://schemas.microsoft.com/office/drawing/2014/main" id="{ACD69B60-D73B-0E26-E165-463EF149FF77}"/>
              </a:ext>
            </a:extLst>
          </p:cNvPr>
          <p:cNvSpPr txBox="1"/>
          <p:nvPr/>
        </p:nvSpPr>
        <p:spPr>
          <a:xfrm>
            <a:off x="11434565" y="6456718"/>
            <a:ext cx="817852" cy="400110"/>
          </a:xfrm>
          <a:prstGeom prst="rect">
            <a:avLst/>
          </a:prstGeom>
          <a:noFill/>
        </p:spPr>
        <p:txBody>
          <a:bodyPr wrap="none" rtlCol="0">
            <a:spAutoFit/>
          </a:bodyPr>
          <a:lstStyle/>
          <a:p>
            <a:pPr algn="ctr"/>
            <a:r>
              <a:rPr lang="en-US" sz="2000" dirty="0"/>
              <a:t>Outro</a:t>
            </a:r>
          </a:p>
        </p:txBody>
      </p:sp>
    </p:spTree>
    <p:extLst>
      <p:ext uri="{BB962C8B-B14F-4D97-AF65-F5344CB8AC3E}">
        <p14:creationId xmlns:p14="http://schemas.microsoft.com/office/powerpoint/2010/main" val="2032580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58F3B495-3BDF-20A1-5139-FA378930F842}"/>
              </a:ext>
            </a:extLst>
          </p:cNvPr>
          <p:cNvSpPr>
            <a:spLocks noGrp="1"/>
          </p:cNvSpPr>
          <p:nvPr>
            <p:ph type="dt" sz="half" idx="10"/>
          </p:nvPr>
        </p:nvSpPr>
        <p:spPr/>
        <p:txBody>
          <a:bodyPr/>
          <a:lstStyle/>
          <a:p>
            <a:fld id="{C4CA4425-923C-4D23-893F-2C02923B1EC7}" type="datetime1">
              <a:rPr lang="en-US" smtClean="0"/>
              <a:t>10/27/2025</a:t>
            </a:fld>
            <a:endParaRPr lang="en-US"/>
          </a:p>
        </p:txBody>
      </p:sp>
      <p:sp>
        <p:nvSpPr>
          <p:cNvPr id="5" name="Footer Placeholder 4">
            <a:extLst>
              <a:ext uri="{FF2B5EF4-FFF2-40B4-BE49-F238E27FC236}">
                <a16:creationId xmlns="" xmlns:a16="http://schemas.microsoft.com/office/drawing/2014/main" id="{5714502F-6862-E62E-26EB-F5EA14ED1A9E}"/>
              </a:ext>
            </a:extLst>
          </p:cNvPr>
          <p:cNvSpPr>
            <a:spLocks noGrp="1"/>
          </p:cNvSpPr>
          <p:nvPr>
            <p:ph type="ftr" sz="quarter" idx="11"/>
          </p:nvPr>
        </p:nvSpPr>
        <p:spPr/>
        <p:txBody>
          <a:bodyPr/>
          <a:lstStyle/>
          <a:p>
            <a:r>
              <a:rPr lang="en-US" dirty="0"/>
              <a:t>History of Mars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D57AFB24-3C6A-0C60-C50F-67C84681024F}"/>
              </a:ext>
            </a:extLst>
          </p:cNvPr>
          <p:cNvSpPr>
            <a:spLocks noGrp="1"/>
          </p:cNvSpPr>
          <p:nvPr>
            <p:ph type="sldNum" sz="quarter" idx="12"/>
          </p:nvPr>
        </p:nvSpPr>
        <p:spPr/>
        <p:txBody>
          <a:bodyPr/>
          <a:lstStyle/>
          <a:p>
            <a:fld id="{36F97C01-75BC-4312-8DF5-9EB9A7DA2012}" type="slidenum">
              <a:rPr lang="en-US" smtClean="0"/>
              <a:t>28</a:t>
            </a:fld>
            <a:endParaRPr lang="en-US"/>
          </a:p>
        </p:txBody>
      </p:sp>
      <p:pic>
        <p:nvPicPr>
          <p:cNvPr id="8" name="Picture 7" descr="Chart, scatter chart&#10;&#10;AI-generated content may be incorrect.">
            <a:extLst>
              <a:ext uri="{FF2B5EF4-FFF2-40B4-BE49-F238E27FC236}">
                <a16:creationId xmlns="" xmlns:a16="http://schemas.microsoft.com/office/drawing/2014/main" id="{119F7E0F-6B0B-4DDE-42D5-C184D86B4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18" y="335280"/>
            <a:ext cx="11202941" cy="5921277"/>
          </a:xfrm>
          <a:prstGeom prst="rect">
            <a:avLst/>
          </a:prstGeom>
        </p:spPr>
      </p:pic>
      <p:sp>
        <p:nvSpPr>
          <p:cNvPr id="2" name="Rectangle 1">
            <a:extLst>
              <a:ext uri="{FF2B5EF4-FFF2-40B4-BE49-F238E27FC236}">
                <a16:creationId xmlns="" xmlns:a16="http://schemas.microsoft.com/office/drawing/2014/main" id="{A02435B5-A538-D682-7F62-580CB6BA9CA0}"/>
              </a:ext>
            </a:extLst>
          </p:cNvPr>
          <p:cNvSpPr/>
          <p:nvPr/>
        </p:nvSpPr>
        <p:spPr>
          <a:xfrm>
            <a:off x="11506200" y="0"/>
            <a:ext cx="685800" cy="2450592"/>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 name="TextBox 2">
            <a:extLst>
              <a:ext uri="{FF2B5EF4-FFF2-40B4-BE49-F238E27FC236}">
                <a16:creationId xmlns="" xmlns:a16="http://schemas.microsoft.com/office/drawing/2014/main" id="{3EF5597F-A440-F237-D6AC-F962E42DFDDB}"/>
              </a:ext>
            </a:extLst>
          </p:cNvPr>
          <p:cNvSpPr txBox="1"/>
          <p:nvPr/>
        </p:nvSpPr>
        <p:spPr>
          <a:xfrm>
            <a:off x="11493073" y="0"/>
            <a:ext cx="712053" cy="400110"/>
          </a:xfrm>
          <a:prstGeom prst="rect">
            <a:avLst/>
          </a:prstGeom>
          <a:noFill/>
        </p:spPr>
        <p:txBody>
          <a:bodyPr wrap="none" rtlCol="0">
            <a:spAutoFit/>
          </a:bodyPr>
          <a:lstStyle/>
          <a:p>
            <a:pPr algn="ctr"/>
            <a:r>
              <a:rPr lang="en-US" sz="2000" dirty="0"/>
              <a:t>Intro</a:t>
            </a:r>
          </a:p>
        </p:txBody>
      </p:sp>
      <p:sp>
        <p:nvSpPr>
          <p:cNvPr id="7" name="TextBox 6">
            <a:extLst>
              <a:ext uri="{FF2B5EF4-FFF2-40B4-BE49-F238E27FC236}">
                <a16:creationId xmlns="" xmlns:a16="http://schemas.microsoft.com/office/drawing/2014/main" id="{ECBCCDF4-213F-F5AA-1C59-4CB3A7FEAED6}"/>
              </a:ext>
            </a:extLst>
          </p:cNvPr>
          <p:cNvSpPr txBox="1"/>
          <p:nvPr/>
        </p:nvSpPr>
        <p:spPr>
          <a:xfrm>
            <a:off x="11471433" y="1044096"/>
            <a:ext cx="755335" cy="400110"/>
          </a:xfrm>
          <a:prstGeom prst="rect">
            <a:avLst/>
          </a:prstGeom>
          <a:noFill/>
        </p:spPr>
        <p:txBody>
          <a:bodyPr wrap="none" rtlCol="0">
            <a:spAutoFit/>
          </a:bodyPr>
          <a:lstStyle/>
          <a:p>
            <a:pPr algn="ctr"/>
            <a:r>
              <a:rPr lang="en-US" sz="2000" dirty="0"/>
              <a:t>Tries</a:t>
            </a:r>
          </a:p>
        </p:txBody>
      </p:sp>
      <p:sp>
        <p:nvSpPr>
          <p:cNvPr id="9" name="TextBox 8">
            <a:extLst>
              <a:ext uri="{FF2B5EF4-FFF2-40B4-BE49-F238E27FC236}">
                <a16:creationId xmlns="" xmlns:a16="http://schemas.microsoft.com/office/drawing/2014/main" id="{4CA81CA1-53B7-6B30-4079-254D3C605DFA}"/>
              </a:ext>
            </a:extLst>
          </p:cNvPr>
          <p:cNvSpPr txBox="1"/>
          <p:nvPr/>
        </p:nvSpPr>
        <p:spPr>
          <a:xfrm>
            <a:off x="11487464" y="3481217"/>
            <a:ext cx="723275" cy="400110"/>
          </a:xfrm>
          <a:prstGeom prst="rect">
            <a:avLst/>
          </a:prstGeom>
          <a:noFill/>
        </p:spPr>
        <p:txBody>
          <a:bodyPr wrap="none" rtlCol="0">
            <a:spAutoFit/>
          </a:bodyPr>
          <a:lstStyle/>
          <a:p>
            <a:pPr algn="ctr"/>
            <a:r>
              <a:rPr lang="en-US" sz="2000" dirty="0"/>
              <a:t>Fails</a:t>
            </a:r>
          </a:p>
        </p:txBody>
      </p:sp>
      <p:sp>
        <p:nvSpPr>
          <p:cNvPr id="10" name="TextBox 9">
            <a:extLst>
              <a:ext uri="{FF2B5EF4-FFF2-40B4-BE49-F238E27FC236}">
                <a16:creationId xmlns="" xmlns:a16="http://schemas.microsoft.com/office/drawing/2014/main" id="{8115609B-2133-5AD0-8198-CBD6194CD318}"/>
              </a:ext>
            </a:extLst>
          </p:cNvPr>
          <p:cNvSpPr txBox="1"/>
          <p:nvPr/>
        </p:nvSpPr>
        <p:spPr>
          <a:xfrm>
            <a:off x="11434565" y="6456718"/>
            <a:ext cx="817852" cy="400110"/>
          </a:xfrm>
          <a:prstGeom prst="rect">
            <a:avLst/>
          </a:prstGeom>
          <a:noFill/>
        </p:spPr>
        <p:txBody>
          <a:bodyPr wrap="none" rtlCol="0">
            <a:spAutoFit/>
          </a:bodyPr>
          <a:lstStyle/>
          <a:p>
            <a:pPr algn="ctr"/>
            <a:r>
              <a:rPr lang="en-US" sz="2000" dirty="0"/>
              <a:t>Outro</a:t>
            </a:r>
          </a:p>
        </p:txBody>
      </p:sp>
    </p:spTree>
    <p:extLst>
      <p:ext uri="{BB962C8B-B14F-4D97-AF65-F5344CB8AC3E}">
        <p14:creationId xmlns:p14="http://schemas.microsoft.com/office/powerpoint/2010/main" val="1635894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Content Placeholder 7" descr="Chart, scatter chart&#10;&#10;AI-generated content may be incorrect.">
            <a:extLst>
              <a:ext uri="{FF2B5EF4-FFF2-40B4-BE49-F238E27FC236}">
                <a16:creationId xmlns="" xmlns:a16="http://schemas.microsoft.com/office/drawing/2014/main" id="{D19D5911-7D2C-2778-D71B-29F67422E5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891" y="366395"/>
            <a:ext cx="11116789" cy="5890455"/>
          </a:xfrm>
        </p:spPr>
      </p:pic>
      <p:sp>
        <p:nvSpPr>
          <p:cNvPr id="4" name="Date Placeholder 3">
            <a:extLst>
              <a:ext uri="{FF2B5EF4-FFF2-40B4-BE49-F238E27FC236}">
                <a16:creationId xmlns="" xmlns:a16="http://schemas.microsoft.com/office/drawing/2014/main" id="{91AE0FFF-DD1A-123B-D6D7-9AB796F84B4E}"/>
              </a:ext>
            </a:extLst>
          </p:cNvPr>
          <p:cNvSpPr>
            <a:spLocks noGrp="1"/>
          </p:cNvSpPr>
          <p:nvPr>
            <p:ph type="dt" sz="half" idx="10"/>
          </p:nvPr>
        </p:nvSpPr>
        <p:spPr/>
        <p:txBody>
          <a:bodyPr/>
          <a:lstStyle/>
          <a:p>
            <a:fld id="{F051650A-37B6-43F5-9DC9-FED3CA0906D5}" type="datetime1">
              <a:rPr lang="en-US" smtClean="0"/>
              <a:t>10/27/2025</a:t>
            </a:fld>
            <a:endParaRPr lang="en-US"/>
          </a:p>
        </p:txBody>
      </p:sp>
      <p:sp>
        <p:nvSpPr>
          <p:cNvPr id="5" name="Footer Placeholder 4">
            <a:extLst>
              <a:ext uri="{FF2B5EF4-FFF2-40B4-BE49-F238E27FC236}">
                <a16:creationId xmlns="" xmlns:a16="http://schemas.microsoft.com/office/drawing/2014/main" id="{5402DC68-E3C4-4C61-3168-890A68CCE9F3}"/>
              </a:ext>
            </a:extLst>
          </p:cNvPr>
          <p:cNvSpPr>
            <a:spLocks noGrp="1"/>
          </p:cNvSpPr>
          <p:nvPr>
            <p:ph type="ftr" sz="quarter" idx="11"/>
          </p:nvPr>
        </p:nvSpPr>
        <p:spPr/>
        <p:txBody>
          <a:bodyPr/>
          <a:lstStyle/>
          <a:p>
            <a:r>
              <a:rPr lang="en-US" dirty="0"/>
              <a:t>History of Mars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D0EA19A4-2952-CCC6-7A55-FDA7FB2C3EB4}"/>
              </a:ext>
            </a:extLst>
          </p:cNvPr>
          <p:cNvSpPr>
            <a:spLocks noGrp="1"/>
          </p:cNvSpPr>
          <p:nvPr>
            <p:ph type="sldNum" sz="quarter" idx="12"/>
          </p:nvPr>
        </p:nvSpPr>
        <p:spPr/>
        <p:txBody>
          <a:bodyPr/>
          <a:lstStyle/>
          <a:p>
            <a:fld id="{36F97C01-75BC-4312-8DF5-9EB9A7DA2012}" type="slidenum">
              <a:rPr lang="en-US" smtClean="0"/>
              <a:t>29</a:t>
            </a:fld>
            <a:endParaRPr lang="en-US"/>
          </a:p>
        </p:txBody>
      </p:sp>
      <p:sp>
        <p:nvSpPr>
          <p:cNvPr id="2" name="Rectangle 1">
            <a:extLst>
              <a:ext uri="{FF2B5EF4-FFF2-40B4-BE49-F238E27FC236}">
                <a16:creationId xmlns="" xmlns:a16="http://schemas.microsoft.com/office/drawing/2014/main" id="{29BE074C-B829-8B1A-7104-38B36313BF88}"/>
              </a:ext>
            </a:extLst>
          </p:cNvPr>
          <p:cNvSpPr/>
          <p:nvPr/>
        </p:nvSpPr>
        <p:spPr>
          <a:xfrm>
            <a:off x="11506200" y="0"/>
            <a:ext cx="685800" cy="2935224"/>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 name="TextBox 2">
            <a:extLst>
              <a:ext uri="{FF2B5EF4-FFF2-40B4-BE49-F238E27FC236}">
                <a16:creationId xmlns="" xmlns:a16="http://schemas.microsoft.com/office/drawing/2014/main" id="{2A7960AE-CB7E-3AAE-6F4E-85A72A1F2E13}"/>
              </a:ext>
            </a:extLst>
          </p:cNvPr>
          <p:cNvSpPr txBox="1"/>
          <p:nvPr/>
        </p:nvSpPr>
        <p:spPr>
          <a:xfrm>
            <a:off x="11493073" y="0"/>
            <a:ext cx="712053" cy="400110"/>
          </a:xfrm>
          <a:prstGeom prst="rect">
            <a:avLst/>
          </a:prstGeom>
          <a:noFill/>
        </p:spPr>
        <p:txBody>
          <a:bodyPr wrap="none" rtlCol="0">
            <a:spAutoFit/>
          </a:bodyPr>
          <a:lstStyle/>
          <a:p>
            <a:pPr algn="ctr"/>
            <a:r>
              <a:rPr lang="en-US" sz="2000" dirty="0"/>
              <a:t>Intro</a:t>
            </a:r>
          </a:p>
        </p:txBody>
      </p:sp>
      <p:sp>
        <p:nvSpPr>
          <p:cNvPr id="7" name="TextBox 6">
            <a:extLst>
              <a:ext uri="{FF2B5EF4-FFF2-40B4-BE49-F238E27FC236}">
                <a16:creationId xmlns="" xmlns:a16="http://schemas.microsoft.com/office/drawing/2014/main" id="{BB6D2E5F-C8AF-CAA4-ECFC-72316FB194CC}"/>
              </a:ext>
            </a:extLst>
          </p:cNvPr>
          <p:cNvSpPr txBox="1"/>
          <p:nvPr/>
        </p:nvSpPr>
        <p:spPr>
          <a:xfrm>
            <a:off x="11471433" y="1044096"/>
            <a:ext cx="755335" cy="400110"/>
          </a:xfrm>
          <a:prstGeom prst="rect">
            <a:avLst/>
          </a:prstGeom>
          <a:noFill/>
        </p:spPr>
        <p:txBody>
          <a:bodyPr wrap="none" rtlCol="0">
            <a:spAutoFit/>
          </a:bodyPr>
          <a:lstStyle/>
          <a:p>
            <a:pPr algn="ctr"/>
            <a:r>
              <a:rPr lang="en-US" sz="2000" dirty="0"/>
              <a:t>Tries</a:t>
            </a:r>
          </a:p>
        </p:txBody>
      </p:sp>
      <p:sp>
        <p:nvSpPr>
          <p:cNvPr id="9" name="TextBox 8">
            <a:extLst>
              <a:ext uri="{FF2B5EF4-FFF2-40B4-BE49-F238E27FC236}">
                <a16:creationId xmlns="" xmlns:a16="http://schemas.microsoft.com/office/drawing/2014/main" id="{35B14780-3B0D-281B-A6EA-330764483EF2}"/>
              </a:ext>
            </a:extLst>
          </p:cNvPr>
          <p:cNvSpPr txBox="1"/>
          <p:nvPr/>
        </p:nvSpPr>
        <p:spPr>
          <a:xfrm>
            <a:off x="11487464" y="3481217"/>
            <a:ext cx="723275" cy="400110"/>
          </a:xfrm>
          <a:prstGeom prst="rect">
            <a:avLst/>
          </a:prstGeom>
          <a:noFill/>
        </p:spPr>
        <p:txBody>
          <a:bodyPr wrap="none" rtlCol="0">
            <a:spAutoFit/>
          </a:bodyPr>
          <a:lstStyle/>
          <a:p>
            <a:pPr algn="ctr"/>
            <a:r>
              <a:rPr lang="en-US" sz="2000" dirty="0"/>
              <a:t>Fails</a:t>
            </a:r>
          </a:p>
        </p:txBody>
      </p:sp>
      <p:sp>
        <p:nvSpPr>
          <p:cNvPr id="10" name="TextBox 9">
            <a:extLst>
              <a:ext uri="{FF2B5EF4-FFF2-40B4-BE49-F238E27FC236}">
                <a16:creationId xmlns="" xmlns:a16="http://schemas.microsoft.com/office/drawing/2014/main" id="{85A167F8-B5C4-591E-E345-81798118A2D8}"/>
              </a:ext>
            </a:extLst>
          </p:cNvPr>
          <p:cNvSpPr txBox="1"/>
          <p:nvPr/>
        </p:nvSpPr>
        <p:spPr>
          <a:xfrm>
            <a:off x="11434565" y="6456718"/>
            <a:ext cx="817852" cy="400110"/>
          </a:xfrm>
          <a:prstGeom prst="rect">
            <a:avLst/>
          </a:prstGeom>
          <a:noFill/>
        </p:spPr>
        <p:txBody>
          <a:bodyPr wrap="none" rtlCol="0">
            <a:spAutoFit/>
          </a:bodyPr>
          <a:lstStyle/>
          <a:p>
            <a:pPr algn="ctr"/>
            <a:r>
              <a:rPr lang="en-US" sz="2000" dirty="0"/>
              <a:t>Outro</a:t>
            </a:r>
          </a:p>
        </p:txBody>
      </p:sp>
    </p:spTree>
    <p:extLst>
      <p:ext uri="{BB962C8B-B14F-4D97-AF65-F5344CB8AC3E}">
        <p14:creationId xmlns:p14="http://schemas.microsoft.com/office/powerpoint/2010/main" val="210577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86EF6C-6642-4741-6D53-49F3090B7F2D}"/>
              </a:ext>
            </a:extLst>
          </p:cNvPr>
          <p:cNvSpPr>
            <a:spLocks noGrp="1"/>
          </p:cNvSpPr>
          <p:nvPr>
            <p:ph type="title"/>
          </p:nvPr>
        </p:nvSpPr>
        <p:spPr>
          <a:xfrm>
            <a:off x="411480" y="168335"/>
            <a:ext cx="2514600" cy="1325563"/>
          </a:xfrm>
        </p:spPr>
        <p:txBody>
          <a:bodyPr/>
          <a:lstStyle/>
          <a:p>
            <a:r>
              <a:rPr lang="en-US" dirty="0"/>
              <a:t>Attempts</a:t>
            </a:r>
          </a:p>
        </p:txBody>
      </p:sp>
      <p:sp>
        <p:nvSpPr>
          <p:cNvPr id="4" name="Date Placeholder 3">
            <a:extLst>
              <a:ext uri="{FF2B5EF4-FFF2-40B4-BE49-F238E27FC236}">
                <a16:creationId xmlns="" xmlns:a16="http://schemas.microsoft.com/office/drawing/2014/main" id="{52F78DC3-4411-5BC9-AC0E-99D636A47F98}"/>
              </a:ext>
            </a:extLst>
          </p:cNvPr>
          <p:cNvSpPr>
            <a:spLocks noGrp="1"/>
          </p:cNvSpPr>
          <p:nvPr>
            <p:ph type="dt" sz="half" idx="10"/>
          </p:nvPr>
        </p:nvSpPr>
        <p:spPr/>
        <p:txBody>
          <a:bodyPr/>
          <a:lstStyle/>
          <a:p>
            <a:fld id="{3EE4950F-B346-4450-99AE-E87DFA62E9FF}" type="datetime1">
              <a:rPr lang="en-US" smtClean="0"/>
              <a:t>10/27/2025</a:t>
            </a:fld>
            <a:endParaRPr lang="en-US"/>
          </a:p>
        </p:txBody>
      </p:sp>
      <p:sp>
        <p:nvSpPr>
          <p:cNvPr id="5" name="Footer Placeholder 4">
            <a:extLst>
              <a:ext uri="{FF2B5EF4-FFF2-40B4-BE49-F238E27FC236}">
                <a16:creationId xmlns="" xmlns:a16="http://schemas.microsoft.com/office/drawing/2014/main" id="{74611C5E-7002-C1EC-19E0-36192CCC9622}"/>
              </a:ext>
            </a:extLst>
          </p:cNvPr>
          <p:cNvSpPr>
            <a:spLocks noGrp="1"/>
          </p:cNvSpPr>
          <p:nvPr>
            <p:ph type="ftr" sz="quarter" idx="11"/>
          </p:nvPr>
        </p:nvSpPr>
        <p:spPr>
          <a:xfrm>
            <a:off x="4038600" y="6197600"/>
            <a:ext cx="4114800" cy="523875"/>
          </a:xfrm>
        </p:spPr>
        <p:txBody>
          <a:bodyPr/>
          <a:lstStyle/>
          <a:p>
            <a:r>
              <a:rPr lang="en-US" dirty="0"/>
              <a:t>History of Moon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BBC4B55A-1E91-F004-B812-01F9B02DA537}"/>
              </a:ext>
            </a:extLst>
          </p:cNvPr>
          <p:cNvSpPr>
            <a:spLocks noGrp="1"/>
          </p:cNvSpPr>
          <p:nvPr>
            <p:ph type="sldNum" sz="quarter" idx="12"/>
          </p:nvPr>
        </p:nvSpPr>
        <p:spPr/>
        <p:txBody>
          <a:bodyPr/>
          <a:lstStyle/>
          <a:p>
            <a:fld id="{0CB24E8A-A8CD-4BDB-9CC6-92411BC477CB}" type="slidenum">
              <a:rPr lang="en-US" smtClean="0"/>
              <a:t>3</a:t>
            </a:fld>
            <a:endParaRPr lang="en-US"/>
          </a:p>
        </p:txBody>
      </p:sp>
      <p:graphicFrame>
        <p:nvGraphicFramePr>
          <p:cNvPr id="7" name="Chart 6">
            <a:extLst>
              <a:ext uri="{FF2B5EF4-FFF2-40B4-BE49-F238E27FC236}">
                <a16:creationId xmlns="" xmlns:a16="http://schemas.microsoft.com/office/drawing/2014/main" id="{C0B23BB6-4A34-4034-AB1B-370E26F0B6A5}"/>
              </a:ext>
            </a:extLst>
          </p:cNvPr>
          <p:cNvGraphicFramePr>
            <a:graphicFrameLocks/>
          </p:cNvGraphicFramePr>
          <p:nvPr>
            <p:extLst>
              <p:ext uri="{D42A27DB-BD31-4B8C-83A1-F6EECF244321}">
                <p14:modId xmlns:p14="http://schemas.microsoft.com/office/powerpoint/2010/main" val="3067271816"/>
              </p:ext>
            </p:extLst>
          </p:nvPr>
        </p:nvGraphicFramePr>
        <p:xfrm>
          <a:off x="482600" y="1306575"/>
          <a:ext cx="5257800" cy="3630959"/>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 xmlns:a16="http://schemas.microsoft.com/office/drawing/2014/main" id="{5CDB9120-2ECA-EEA7-EC35-F47B6F09AFC4}"/>
              </a:ext>
            </a:extLst>
          </p:cNvPr>
          <p:cNvSpPr txBox="1"/>
          <p:nvPr/>
        </p:nvSpPr>
        <p:spPr>
          <a:xfrm>
            <a:off x="2225040" y="4937534"/>
            <a:ext cx="9128760" cy="954107"/>
          </a:xfrm>
          <a:prstGeom prst="rect">
            <a:avLst/>
          </a:prstGeom>
          <a:noFill/>
        </p:spPr>
        <p:txBody>
          <a:bodyPr wrap="square" rtlCol="0">
            <a:spAutoFit/>
          </a:bodyPr>
          <a:lstStyle/>
          <a:p>
            <a:pPr algn="r"/>
            <a:r>
              <a:rPr lang="en-US" sz="1400" dirty="0"/>
              <a:t>Missions were categorized by their furthest objective.</a:t>
            </a:r>
          </a:p>
          <a:p>
            <a:pPr algn="r"/>
            <a:r>
              <a:rPr lang="en-US" sz="1400" dirty="0"/>
              <a:t>It is assumed that the farther a mission goes, the more complicated it is.</a:t>
            </a:r>
          </a:p>
          <a:p>
            <a:pPr algn="r"/>
            <a:r>
              <a:rPr lang="en-US" sz="1400" dirty="0"/>
              <a:t>More complicated missions are assumed to encompass the objectives of less complicated missions.</a:t>
            </a:r>
          </a:p>
          <a:p>
            <a:pPr algn="r"/>
            <a:r>
              <a:rPr lang="en-US" sz="1400" dirty="0"/>
              <a:t>(e.g. To land, a mission must reach lunar orbit, and to reach lunar orbit, the spacecraft must fly near the moon.)</a:t>
            </a:r>
          </a:p>
        </p:txBody>
      </p:sp>
      <p:sp>
        <p:nvSpPr>
          <p:cNvPr id="9" name="TextBox 8">
            <a:extLst>
              <a:ext uri="{FF2B5EF4-FFF2-40B4-BE49-F238E27FC236}">
                <a16:creationId xmlns="" xmlns:a16="http://schemas.microsoft.com/office/drawing/2014/main" id="{E93E7C6E-0B33-21FD-6238-23E51A9ADE9E}"/>
              </a:ext>
            </a:extLst>
          </p:cNvPr>
          <p:cNvSpPr txBox="1"/>
          <p:nvPr/>
        </p:nvSpPr>
        <p:spPr>
          <a:xfrm>
            <a:off x="411480" y="1069918"/>
            <a:ext cx="3650358" cy="307777"/>
          </a:xfrm>
          <a:prstGeom prst="rect">
            <a:avLst/>
          </a:prstGeom>
          <a:noFill/>
        </p:spPr>
        <p:txBody>
          <a:bodyPr wrap="none" rtlCol="0">
            <a:spAutoFit/>
          </a:bodyPr>
          <a:lstStyle/>
          <a:p>
            <a:r>
              <a:rPr lang="en-US" sz="1400" dirty="0"/>
              <a:t>142 Total Missions. 9 Crewed = 6% (Apollo)</a:t>
            </a:r>
          </a:p>
        </p:txBody>
      </p:sp>
      <p:graphicFrame>
        <p:nvGraphicFramePr>
          <p:cNvPr id="3" name="Chart 2">
            <a:extLst>
              <a:ext uri="{FF2B5EF4-FFF2-40B4-BE49-F238E27FC236}">
                <a16:creationId xmlns="" xmlns:a16="http://schemas.microsoft.com/office/drawing/2014/main" id="{D4256E87-A779-6476-3A28-983E42C130AD}"/>
              </a:ext>
            </a:extLst>
          </p:cNvPr>
          <p:cNvGraphicFramePr>
            <a:graphicFrameLocks/>
          </p:cNvGraphicFramePr>
          <p:nvPr>
            <p:extLst>
              <p:ext uri="{D42A27DB-BD31-4B8C-83A1-F6EECF244321}">
                <p14:modId xmlns:p14="http://schemas.microsoft.com/office/powerpoint/2010/main" val="1167507912"/>
              </p:ext>
            </p:extLst>
          </p:nvPr>
        </p:nvGraphicFramePr>
        <p:xfrm>
          <a:off x="5740399" y="1377695"/>
          <a:ext cx="5257800" cy="3559839"/>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 xmlns:a16="http://schemas.microsoft.com/office/drawing/2014/main" id="{7203B836-09AB-B173-67CC-D64C8A872262}"/>
              </a:ext>
            </a:extLst>
          </p:cNvPr>
          <p:cNvSpPr/>
          <p:nvPr/>
        </p:nvSpPr>
        <p:spPr>
          <a:xfrm>
            <a:off x="11506200" y="0"/>
            <a:ext cx="685800" cy="896112"/>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F1CD21B9-2E6E-2774-69AD-3CDB65AECD06}"/>
              </a:ext>
            </a:extLst>
          </p:cNvPr>
          <p:cNvSpPr txBox="1"/>
          <p:nvPr/>
        </p:nvSpPr>
        <p:spPr>
          <a:xfrm>
            <a:off x="11506200" y="-49179"/>
            <a:ext cx="712054" cy="400110"/>
          </a:xfrm>
          <a:prstGeom prst="rect">
            <a:avLst/>
          </a:prstGeom>
          <a:noFill/>
        </p:spPr>
        <p:txBody>
          <a:bodyPr wrap="none" rtlCol="0">
            <a:spAutoFit/>
          </a:bodyPr>
          <a:lstStyle/>
          <a:p>
            <a:pPr algn="ctr"/>
            <a:r>
              <a:rPr lang="en-US" sz="2000" dirty="0"/>
              <a:t>Intro</a:t>
            </a:r>
          </a:p>
        </p:txBody>
      </p:sp>
      <p:sp>
        <p:nvSpPr>
          <p:cNvPr id="12" name="TextBox 11">
            <a:extLst>
              <a:ext uri="{FF2B5EF4-FFF2-40B4-BE49-F238E27FC236}">
                <a16:creationId xmlns="" xmlns:a16="http://schemas.microsoft.com/office/drawing/2014/main" id="{CF70ED2F-4992-F965-38CE-86EDB50E9756}"/>
              </a:ext>
            </a:extLst>
          </p:cNvPr>
          <p:cNvSpPr txBox="1"/>
          <p:nvPr/>
        </p:nvSpPr>
        <p:spPr>
          <a:xfrm>
            <a:off x="11471432" y="585373"/>
            <a:ext cx="755335" cy="400110"/>
          </a:xfrm>
          <a:prstGeom prst="rect">
            <a:avLst/>
          </a:prstGeom>
          <a:noFill/>
        </p:spPr>
        <p:txBody>
          <a:bodyPr wrap="none" rtlCol="0">
            <a:spAutoFit/>
          </a:bodyPr>
          <a:lstStyle/>
          <a:p>
            <a:pPr algn="ctr"/>
            <a:r>
              <a:rPr lang="en-US" sz="2000" dirty="0"/>
              <a:t>Tries</a:t>
            </a:r>
          </a:p>
        </p:txBody>
      </p:sp>
      <p:sp>
        <p:nvSpPr>
          <p:cNvPr id="13" name="TextBox 12">
            <a:extLst>
              <a:ext uri="{FF2B5EF4-FFF2-40B4-BE49-F238E27FC236}">
                <a16:creationId xmlns="" xmlns:a16="http://schemas.microsoft.com/office/drawing/2014/main" id="{164420A5-0359-AAD1-F58D-C9C18348A074}"/>
              </a:ext>
            </a:extLst>
          </p:cNvPr>
          <p:cNvSpPr txBox="1"/>
          <p:nvPr/>
        </p:nvSpPr>
        <p:spPr>
          <a:xfrm>
            <a:off x="11487461" y="2678275"/>
            <a:ext cx="723276" cy="400110"/>
          </a:xfrm>
          <a:prstGeom prst="rect">
            <a:avLst/>
          </a:prstGeom>
          <a:noFill/>
        </p:spPr>
        <p:txBody>
          <a:bodyPr wrap="none" rtlCol="0">
            <a:spAutoFit/>
          </a:bodyPr>
          <a:lstStyle/>
          <a:p>
            <a:pPr algn="ctr"/>
            <a:r>
              <a:rPr lang="en-US" sz="2000" dirty="0"/>
              <a:t>Fails</a:t>
            </a:r>
          </a:p>
        </p:txBody>
      </p:sp>
      <p:sp>
        <p:nvSpPr>
          <p:cNvPr id="14" name="TextBox 13">
            <a:extLst>
              <a:ext uri="{FF2B5EF4-FFF2-40B4-BE49-F238E27FC236}">
                <a16:creationId xmlns="" xmlns:a16="http://schemas.microsoft.com/office/drawing/2014/main" id="{D0248369-34B8-7076-B608-D65B2445EE71}"/>
              </a:ext>
            </a:extLst>
          </p:cNvPr>
          <p:cNvSpPr txBox="1"/>
          <p:nvPr/>
        </p:nvSpPr>
        <p:spPr>
          <a:xfrm>
            <a:off x="11402502" y="5025884"/>
            <a:ext cx="893194" cy="400110"/>
          </a:xfrm>
          <a:prstGeom prst="rect">
            <a:avLst/>
          </a:prstGeom>
          <a:noFill/>
        </p:spPr>
        <p:txBody>
          <a:bodyPr wrap="none" rtlCol="0">
            <a:spAutoFit/>
          </a:bodyPr>
          <a:lstStyle/>
          <a:p>
            <a:pPr algn="ctr"/>
            <a:r>
              <a:rPr lang="en-US" sz="2000" dirty="0"/>
              <a:t>Cases</a:t>
            </a:r>
          </a:p>
        </p:txBody>
      </p:sp>
      <p:sp>
        <p:nvSpPr>
          <p:cNvPr id="15" name="TextBox 14">
            <a:extLst>
              <a:ext uri="{FF2B5EF4-FFF2-40B4-BE49-F238E27FC236}">
                <a16:creationId xmlns="" xmlns:a16="http://schemas.microsoft.com/office/drawing/2014/main" id="{6C876495-F3B1-B0E7-E2C9-3CB529E78FCE}"/>
              </a:ext>
            </a:extLst>
          </p:cNvPr>
          <p:cNvSpPr txBox="1"/>
          <p:nvPr/>
        </p:nvSpPr>
        <p:spPr>
          <a:xfrm>
            <a:off x="11440172" y="6538151"/>
            <a:ext cx="817853" cy="400110"/>
          </a:xfrm>
          <a:prstGeom prst="rect">
            <a:avLst/>
          </a:prstGeom>
          <a:noFill/>
        </p:spPr>
        <p:txBody>
          <a:bodyPr wrap="none" rtlCol="0">
            <a:spAutoFit/>
          </a:bodyPr>
          <a:lstStyle/>
          <a:p>
            <a:pPr algn="ctr"/>
            <a:r>
              <a:rPr lang="en-US" sz="2000" dirty="0"/>
              <a:t>Outro</a:t>
            </a:r>
          </a:p>
        </p:txBody>
      </p:sp>
    </p:spTree>
    <p:extLst>
      <p:ext uri="{BB962C8B-B14F-4D97-AF65-F5344CB8AC3E}">
        <p14:creationId xmlns:p14="http://schemas.microsoft.com/office/powerpoint/2010/main" val="643533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7BC57574-CE96-907C-64ED-C8ACB96203D1}"/>
              </a:ext>
            </a:extLst>
          </p:cNvPr>
          <p:cNvSpPr>
            <a:spLocks noGrp="1"/>
          </p:cNvSpPr>
          <p:nvPr>
            <p:ph type="dt" sz="half" idx="10"/>
          </p:nvPr>
        </p:nvSpPr>
        <p:spPr/>
        <p:txBody>
          <a:bodyPr/>
          <a:lstStyle/>
          <a:p>
            <a:fld id="{7F36AFC7-1AAD-4135-B766-634873A9DA0F}" type="datetime1">
              <a:rPr lang="en-US" smtClean="0"/>
              <a:t>10/27/2025</a:t>
            </a:fld>
            <a:endParaRPr lang="en-US"/>
          </a:p>
        </p:txBody>
      </p:sp>
      <p:sp>
        <p:nvSpPr>
          <p:cNvPr id="5" name="Footer Placeholder 4">
            <a:extLst>
              <a:ext uri="{FF2B5EF4-FFF2-40B4-BE49-F238E27FC236}">
                <a16:creationId xmlns="" xmlns:a16="http://schemas.microsoft.com/office/drawing/2014/main" id="{69D68789-134E-0218-A7D0-AB5BEB301F3C}"/>
              </a:ext>
            </a:extLst>
          </p:cNvPr>
          <p:cNvSpPr>
            <a:spLocks noGrp="1"/>
          </p:cNvSpPr>
          <p:nvPr>
            <p:ph type="ftr" sz="quarter" idx="11"/>
          </p:nvPr>
        </p:nvSpPr>
        <p:spPr/>
        <p:txBody>
          <a:bodyPr/>
          <a:lstStyle/>
          <a:p>
            <a:r>
              <a:rPr lang="en-US" dirty="0"/>
              <a:t>History of Mars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E713F4F4-B3E8-3215-887A-CAFAA3271EF1}"/>
              </a:ext>
            </a:extLst>
          </p:cNvPr>
          <p:cNvSpPr>
            <a:spLocks noGrp="1"/>
          </p:cNvSpPr>
          <p:nvPr>
            <p:ph type="sldNum" sz="quarter" idx="12"/>
          </p:nvPr>
        </p:nvSpPr>
        <p:spPr/>
        <p:txBody>
          <a:bodyPr/>
          <a:lstStyle/>
          <a:p>
            <a:fld id="{36F97C01-75BC-4312-8DF5-9EB9A7DA2012}" type="slidenum">
              <a:rPr lang="en-US" smtClean="0"/>
              <a:t>30</a:t>
            </a:fld>
            <a:endParaRPr lang="en-US"/>
          </a:p>
        </p:txBody>
      </p:sp>
      <p:graphicFrame>
        <p:nvGraphicFramePr>
          <p:cNvPr id="7" name="Chart 6">
            <a:extLst>
              <a:ext uri="{FF2B5EF4-FFF2-40B4-BE49-F238E27FC236}">
                <a16:creationId xmlns="" xmlns:a16="http://schemas.microsoft.com/office/drawing/2014/main" id="{5789675A-8255-3245-FAC8-378001B8B76A}"/>
              </a:ext>
            </a:extLst>
          </p:cNvPr>
          <p:cNvGraphicFramePr>
            <a:graphicFrameLocks/>
          </p:cNvGraphicFramePr>
          <p:nvPr/>
        </p:nvGraphicFramePr>
        <p:xfrm>
          <a:off x="284480" y="345440"/>
          <a:ext cx="11115040" cy="592328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 xmlns:a16="http://schemas.microsoft.com/office/drawing/2014/main" id="{C20597CF-8FCB-8F1F-9AD0-3F8D4456E26E}"/>
              </a:ext>
            </a:extLst>
          </p:cNvPr>
          <p:cNvSpPr/>
          <p:nvPr/>
        </p:nvSpPr>
        <p:spPr>
          <a:xfrm>
            <a:off x="11506200" y="0"/>
            <a:ext cx="685800" cy="3429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 name="TextBox 2">
            <a:extLst>
              <a:ext uri="{FF2B5EF4-FFF2-40B4-BE49-F238E27FC236}">
                <a16:creationId xmlns="" xmlns:a16="http://schemas.microsoft.com/office/drawing/2014/main" id="{BD35351E-516E-328C-5E45-027FE31D6533}"/>
              </a:ext>
            </a:extLst>
          </p:cNvPr>
          <p:cNvSpPr txBox="1"/>
          <p:nvPr/>
        </p:nvSpPr>
        <p:spPr>
          <a:xfrm>
            <a:off x="11493073" y="0"/>
            <a:ext cx="712053" cy="400110"/>
          </a:xfrm>
          <a:prstGeom prst="rect">
            <a:avLst/>
          </a:prstGeom>
          <a:noFill/>
        </p:spPr>
        <p:txBody>
          <a:bodyPr wrap="none" rtlCol="0">
            <a:spAutoFit/>
          </a:bodyPr>
          <a:lstStyle/>
          <a:p>
            <a:pPr algn="ctr"/>
            <a:r>
              <a:rPr lang="en-US" sz="2000" dirty="0"/>
              <a:t>Intro</a:t>
            </a:r>
          </a:p>
        </p:txBody>
      </p:sp>
      <p:sp>
        <p:nvSpPr>
          <p:cNvPr id="8" name="TextBox 7">
            <a:extLst>
              <a:ext uri="{FF2B5EF4-FFF2-40B4-BE49-F238E27FC236}">
                <a16:creationId xmlns="" xmlns:a16="http://schemas.microsoft.com/office/drawing/2014/main" id="{B1AB4C10-4B07-264F-AA43-28D7161B62B5}"/>
              </a:ext>
            </a:extLst>
          </p:cNvPr>
          <p:cNvSpPr txBox="1"/>
          <p:nvPr/>
        </p:nvSpPr>
        <p:spPr>
          <a:xfrm>
            <a:off x="11471433" y="1044096"/>
            <a:ext cx="755335" cy="400110"/>
          </a:xfrm>
          <a:prstGeom prst="rect">
            <a:avLst/>
          </a:prstGeom>
          <a:noFill/>
        </p:spPr>
        <p:txBody>
          <a:bodyPr wrap="none" rtlCol="0">
            <a:spAutoFit/>
          </a:bodyPr>
          <a:lstStyle/>
          <a:p>
            <a:pPr algn="ctr"/>
            <a:r>
              <a:rPr lang="en-US" sz="2000" dirty="0"/>
              <a:t>Tries</a:t>
            </a:r>
          </a:p>
        </p:txBody>
      </p:sp>
      <p:sp>
        <p:nvSpPr>
          <p:cNvPr id="9" name="TextBox 8">
            <a:extLst>
              <a:ext uri="{FF2B5EF4-FFF2-40B4-BE49-F238E27FC236}">
                <a16:creationId xmlns="" xmlns:a16="http://schemas.microsoft.com/office/drawing/2014/main" id="{275887D4-BCA0-6E33-343D-C405F9672965}"/>
              </a:ext>
            </a:extLst>
          </p:cNvPr>
          <p:cNvSpPr txBox="1"/>
          <p:nvPr/>
        </p:nvSpPr>
        <p:spPr>
          <a:xfrm>
            <a:off x="11487464" y="3481217"/>
            <a:ext cx="723275" cy="400110"/>
          </a:xfrm>
          <a:prstGeom prst="rect">
            <a:avLst/>
          </a:prstGeom>
          <a:noFill/>
        </p:spPr>
        <p:txBody>
          <a:bodyPr wrap="none" rtlCol="0">
            <a:spAutoFit/>
          </a:bodyPr>
          <a:lstStyle/>
          <a:p>
            <a:pPr algn="ctr"/>
            <a:r>
              <a:rPr lang="en-US" sz="2000" dirty="0"/>
              <a:t>Fails</a:t>
            </a:r>
          </a:p>
        </p:txBody>
      </p:sp>
      <p:sp>
        <p:nvSpPr>
          <p:cNvPr id="10" name="TextBox 9">
            <a:extLst>
              <a:ext uri="{FF2B5EF4-FFF2-40B4-BE49-F238E27FC236}">
                <a16:creationId xmlns="" xmlns:a16="http://schemas.microsoft.com/office/drawing/2014/main" id="{593B85AF-D8A2-3CC8-CA01-6B48CCFEA816}"/>
              </a:ext>
            </a:extLst>
          </p:cNvPr>
          <p:cNvSpPr txBox="1"/>
          <p:nvPr/>
        </p:nvSpPr>
        <p:spPr>
          <a:xfrm>
            <a:off x="11434565" y="6456718"/>
            <a:ext cx="817852" cy="400110"/>
          </a:xfrm>
          <a:prstGeom prst="rect">
            <a:avLst/>
          </a:prstGeom>
          <a:noFill/>
        </p:spPr>
        <p:txBody>
          <a:bodyPr wrap="none" rtlCol="0">
            <a:spAutoFit/>
          </a:bodyPr>
          <a:lstStyle/>
          <a:p>
            <a:pPr algn="ctr"/>
            <a:r>
              <a:rPr lang="en-US" sz="2000" dirty="0"/>
              <a:t>Outro</a:t>
            </a:r>
          </a:p>
        </p:txBody>
      </p:sp>
    </p:spTree>
    <p:extLst>
      <p:ext uri="{BB962C8B-B14F-4D97-AF65-F5344CB8AC3E}">
        <p14:creationId xmlns:p14="http://schemas.microsoft.com/office/powerpoint/2010/main" val="854627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5173D30B-8466-AE4F-0500-6D27F3B34E62}"/>
              </a:ext>
            </a:extLst>
          </p:cNvPr>
          <p:cNvSpPr>
            <a:spLocks noGrp="1"/>
          </p:cNvSpPr>
          <p:nvPr>
            <p:ph type="dt" sz="half" idx="10"/>
          </p:nvPr>
        </p:nvSpPr>
        <p:spPr/>
        <p:txBody>
          <a:bodyPr/>
          <a:lstStyle/>
          <a:p>
            <a:fld id="{3530A640-91B8-477A-9576-9AA47F6A0D85}" type="datetime1">
              <a:rPr lang="en-US" smtClean="0"/>
              <a:t>10/27/2025</a:t>
            </a:fld>
            <a:endParaRPr lang="en-US"/>
          </a:p>
        </p:txBody>
      </p:sp>
      <p:sp>
        <p:nvSpPr>
          <p:cNvPr id="5" name="Footer Placeholder 4">
            <a:extLst>
              <a:ext uri="{FF2B5EF4-FFF2-40B4-BE49-F238E27FC236}">
                <a16:creationId xmlns="" xmlns:a16="http://schemas.microsoft.com/office/drawing/2014/main" id="{DAC963C8-BD0F-459F-A933-8321168F57CB}"/>
              </a:ext>
            </a:extLst>
          </p:cNvPr>
          <p:cNvSpPr>
            <a:spLocks noGrp="1"/>
          </p:cNvSpPr>
          <p:nvPr>
            <p:ph type="ftr" sz="quarter" idx="11"/>
          </p:nvPr>
        </p:nvSpPr>
        <p:spPr/>
        <p:txBody>
          <a:bodyPr/>
          <a:lstStyle/>
          <a:p>
            <a:r>
              <a:rPr lang="en-US" dirty="0"/>
              <a:t>History of Mars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58DBCC4E-3BB8-A023-4069-94A65B530FEF}"/>
              </a:ext>
            </a:extLst>
          </p:cNvPr>
          <p:cNvSpPr>
            <a:spLocks noGrp="1"/>
          </p:cNvSpPr>
          <p:nvPr>
            <p:ph type="sldNum" sz="quarter" idx="12"/>
          </p:nvPr>
        </p:nvSpPr>
        <p:spPr/>
        <p:txBody>
          <a:bodyPr/>
          <a:lstStyle/>
          <a:p>
            <a:fld id="{36F97C01-75BC-4312-8DF5-9EB9A7DA2012}" type="slidenum">
              <a:rPr lang="en-US" smtClean="0"/>
              <a:t>31</a:t>
            </a:fld>
            <a:endParaRPr lang="en-US"/>
          </a:p>
        </p:txBody>
      </p:sp>
      <p:graphicFrame>
        <p:nvGraphicFramePr>
          <p:cNvPr id="7" name="Chart 6">
            <a:extLst>
              <a:ext uri="{FF2B5EF4-FFF2-40B4-BE49-F238E27FC236}">
                <a16:creationId xmlns="" xmlns:a16="http://schemas.microsoft.com/office/drawing/2014/main" id="{C00486AB-0911-4238-5245-8AFA3E560ADC}"/>
              </a:ext>
            </a:extLst>
          </p:cNvPr>
          <p:cNvGraphicFramePr>
            <a:graphicFrameLocks/>
          </p:cNvGraphicFramePr>
          <p:nvPr/>
        </p:nvGraphicFramePr>
        <p:xfrm>
          <a:off x="683200" y="746234"/>
          <a:ext cx="5412800" cy="521150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 xmlns:a16="http://schemas.microsoft.com/office/drawing/2014/main" id="{1E4F8AF7-6895-38AF-5730-85A8C54B2219}"/>
              </a:ext>
            </a:extLst>
          </p:cNvPr>
          <p:cNvSpPr txBox="1"/>
          <p:nvPr/>
        </p:nvSpPr>
        <p:spPr>
          <a:xfrm>
            <a:off x="100182" y="4189226"/>
            <a:ext cx="716863" cy="369332"/>
          </a:xfrm>
          <a:prstGeom prst="rect">
            <a:avLst/>
          </a:prstGeom>
          <a:noFill/>
        </p:spPr>
        <p:txBody>
          <a:bodyPr wrap="none" rtlCol="0">
            <a:spAutoFit/>
          </a:bodyPr>
          <a:lstStyle/>
          <a:p>
            <a:r>
              <a:rPr lang="en-US" dirty="0"/>
              <a:t>Flyby</a:t>
            </a:r>
          </a:p>
        </p:txBody>
      </p:sp>
      <p:sp>
        <p:nvSpPr>
          <p:cNvPr id="9" name="TextBox 8">
            <a:extLst>
              <a:ext uri="{FF2B5EF4-FFF2-40B4-BE49-F238E27FC236}">
                <a16:creationId xmlns="" xmlns:a16="http://schemas.microsoft.com/office/drawing/2014/main" id="{2AE93874-8FA9-A7ED-3E5F-B6603C5CE367}"/>
              </a:ext>
            </a:extLst>
          </p:cNvPr>
          <p:cNvSpPr txBox="1"/>
          <p:nvPr/>
        </p:nvSpPr>
        <p:spPr>
          <a:xfrm>
            <a:off x="88430" y="3296551"/>
            <a:ext cx="683200" cy="369332"/>
          </a:xfrm>
          <a:prstGeom prst="rect">
            <a:avLst/>
          </a:prstGeom>
          <a:noFill/>
        </p:spPr>
        <p:txBody>
          <a:bodyPr wrap="none" rtlCol="0">
            <a:spAutoFit/>
          </a:bodyPr>
          <a:lstStyle/>
          <a:p>
            <a:r>
              <a:rPr lang="en-US" dirty="0"/>
              <a:t>Orbit</a:t>
            </a:r>
          </a:p>
        </p:txBody>
      </p:sp>
      <p:sp>
        <p:nvSpPr>
          <p:cNvPr id="10" name="TextBox 9">
            <a:extLst>
              <a:ext uri="{FF2B5EF4-FFF2-40B4-BE49-F238E27FC236}">
                <a16:creationId xmlns="" xmlns:a16="http://schemas.microsoft.com/office/drawing/2014/main" id="{97C388EF-19BC-342B-2A99-FA369403B4A7}"/>
              </a:ext>
            </a:extLst>
          </p:cNvPr>
          <p:cNvSpPr txBox="1"/>
          <p:nvPr/>
        </p:nvSpPr>
        <p:spPr>
          <a:xfrm>
            <a:off x="82018" y="2403876"/>
            <a:ext cx="689612" cy="369332"/>
          </a:xfrm>
          <a:prstGeom prst="rect">
            <a:avLst/>
          </a:prstGeom>
          <a:noFill/>
        </p:spPr>
        <p:txBody>
          <a:bodyPr wrap="none" rtlCol="0">
            <a:spAutoFit/>
          </a:bodyPr>
          <a:lstStyle/>
          <a:p>
            <a:r>
              <a:rPr lang="en-US" dirty="0"/>
              <a:t>Land</a:t>
            </a:r>
          </a:p>
        </p:txBody>
      </p:sp>
      <p:sp>
        <p:nvSpPr>
          <p:cNvPr id="11" name="TextBox 10">
            <a:extLst>
              <a:ext uri="{FF2B5EF4-FFF2-40B4-BE49-F238E27FC236}">
                <a16:creationId xmlns="" xmlns:a16="http://schemas.microsoft.com/office/drawing/2014/main" id="{E9965025-8633-6A5C-1E92-71ED35D4859C}"/>
              </a:ext>
            </a:extLst>
          </p:cNvPr>
          <p:cNvSpPr txBox="1"/>
          <p:nvPr/>
        </p:nvSpPr>
        <p:spPr>
          <a:xfrm>
            <a:off x="68878" y="1511201"/>
            <a:ext cx="692818" cy="369332"/>
          </a:xfrm>
          <a:prstGeom prst="rect">
            <a:avLst/>
          </a:prstGeom>
          <a:noFill/>
        </p:spPr>
        <p:txBody>
          <a:bodyPr wrap="none" rtlCol="0">
            <a:spAutoFit/>
          </a:bodyPr>
          <a:lstStyle/>
          <a:p>
            <a:r>
              <a:rPr lang="en-US" dirty="0"/>
              <a:t>Rove</a:t>
            </a:r>
          </a:p>
        </p:txBody>
      </p:sp>
      <p:graphicFrame>
        <p:nvGraphicFramePr>
          <p:cNvPr id="12" name="Chart 11">
            <a:extLst>
              <a:ext uri="{FF2B5EF4-FFF2-40B4-BE49-F238E27FC236}">
                <a16:creationId xmlns="" xmlns:a16="http://schemas.microsoft.com/office/drawing/2014/main" id="{64F61FC5-4539-389D-72F5-A0C8362451F8}"/>
              </a:ext>
            </a:extLst>
          </p:cNvPr>
          <p:cNvGraphicFramePr>
            <a:graphicFrameLocks/>
          </p:cNvGraphicFramePr>
          <p:nvPr/>
        </p:nvGraphicFramePr>
        <p:xfrm>
          <a:off x="6169978" y="746235"/>
          <a:ext cx="5181222" cy="5211506"/>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 xmlns:a16="http://schemas.microsoft.com/office/drawing/2014/main" id="{8638A319-2735-D19E-F144-9C9FBECDF65C}"/>
              </a:ext>
            </a:extLst>
          </p:cNvPr>
          <p:cNvSpPr txBox="1"/>
          <p:nvPr/>
        </p:nvSpPr>
        <p:spPr>
          <a:xfrm>
            <a:off x="4380786" y="99904"/>
            <a:ext cx="7128014" cy="646331"/>
          </a:xfrm>
          <a:prstGeom prst="rect">
            <a:avLst/>
          </a:prstGeom>
          <a:noFill/>
        </p:spPr>
        <p:txBody>
          <a:bodyPr wrap="square" rtlCol="0">
            <a:spAutoFit/>
          </a:bodyPr>
          <a:lstStyle/>
          <a:p>
            <a:pPr algn="r"/>
            <a:r>
              <a:rPr lang="en-US" dirty="0"/>
              <a:t>These are conservative extrapolations, only based on demonstrated capability. They do not account for Reliability Growth.</a:t>
            </a:r>
          </a:p>
        </p:txBody>
      </p:sp>
      <p:sp>
        <p:nvSpPr>
          <p:cNvPr id="14" name="Rectangle 13">
            <a:extLst>
              <a:ext uri="{FF2B5EF4-FFF2-40B4-BE49-F238E27FC236}">
                <a16:creationId xmlns="" xmlns:a16="http://schemas.microsoft.com/office/drawing/2014/main" id="{80E58989-9ADE-E7DB-F28B-37AF8ABC89F5}"/>
              </a:ext>
            </a:extLst>
          </p:cNvPr>
          <p:cNvSpPr/>
          <p:nvPr/>
        </p:nvSpPr>
        <p:spPr>
          <a:xfrm>
            <a:off x="7560297" y="4025245"/>
            <a:ext cx="226243" cy="53331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1CAE92E9-A131-17D5-A5CC-F427B7DEC063}"/>
              </a:ext>
            </a:extLst>
          </p:cNvPr>
          <p:cNvSpPr/>
          <p:nvPr/>
        </p:nvSpPr>
        <p:spPr>
          <a:xfrm>
            <a:off x="8576156" y="3910988"/>
            <a:ext cx="226243" cy="64633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9BE7DA5D-B31F-7BCE-9CAB-9A6D49BF2DC1}"/>
              </a:ext>
            </a:extLst>
          </p:cNvPr>
          <p:cNvSpPr/>
          <p:nvPr/>
        </p:nvSpPr>
        <p:spPr>
          <a:xfrm>
            <a:off x="9586396" y="2782669"/>
            <a:ext cx="236334" cy="88321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5825C600-1354-83C2-BF5A-A982081BA4A5}"/>
              </a:ext>
            </a:extLst>
          </p:cNvPr>
          <p:cNvSpPr/>
          <p:nvPr/>
        </p:nvSpPr>
        <p:spPr>
          <a:xfrm>
            <a:off x="10596635" y="3460366"/>
            <a:ext cx="236334" cy="131902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 xmlns:a16="http://schemas.microsoft.com/office/drawing/2014/main" id="{756DE380-6D3C-1E22-F09B-AF5C9B039104}"/>
              </a:ext>
            </a:extLst>
          </p:cNvPr>
          <p:cNvCxnSpPr>
            <a:cxnSpLocks/>
            <a:endCxn id="14" idx="0"/>
          </p:cNvCxnSpPr>
          <p:nvPr/>
        </p:nvCxnSpPr>
        <p:spPr>
          <a:xfrm>
            <a:off x="7673419" y="3563332"/>
            <a:ext cx="0" cy="4619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88B60FE9-D673-0941-9C09-D5A0329FE5A9}"/>
              </a:ext>
            </a:extLst>
          </p:cNvPr>
          <p:cNvCxnSpPr>
            <a:cxnSpLocks/>
          </p:cNvCxnSpPr>
          <p:nvPr/>
        </p:nvCxnSpPr>
        <p:spPr>
          <a:xfrm>
            <a:off x="7684417" y="4557319"/>
            <a:ext cx="0" cy="4765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A3A5F2E1-0C58-172E-0A3D-A3E2B33B9DD2}"/>
              </a:ext>
            </a:extLst>
          </p:cNvPr>
          <p:cNvCxnSpPr>
            <a:cxnSpLocks/>
          </p:cNvCxnSpPr>
          <p:nvPr/>
        </p:nvCxnSpPr>
        <p:spPr>
          <a:xfrm>
            <a:off x="8694656" y="3427586"/>
            <a:ext cx="0" cy="4765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7A74B40A-2C4A-C736-3DCE-649B3BE6A77B}"/>
              </a:ext>
            </a:extLst>
          </p:cNvPr>
          <p:cNvCxnSpPr>
            <a:cxnSpLocks/>
          </p:cNvCxnSpPr>
          <p:nvPr/>
        </p:nvCxnSpPr>
        <p:spPr>
          <a:xfrm>
            <a:off x="8694656" y="4541092"/>
            <a:ext cx="0" cy="1346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67C68C66-C578-78BF-FD62-7AD1F7C2A715}"/>
              </a:ext>
            </a:extLst>
          </p:cNvPr>
          <p:cNvCxnSpPr>
            <a:cxnSpLocks/>
            <a:stCxn id="16" idx="2"/>
          </p:cNvCxnSpPr>
          <p:nvPr/>
        </p:nvCxnSpPr>
        <p:spPr>
          <a:xfrm flipH="1">
            <a:off x="9688518" y="3665883"/>
            <a:ext cx="16045" cy="1346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05EF9998-342C-C86E-341C-A3B5117D3390}"/>
              </a:ext>
            </a:extLst>
          </p:cNvPr>
          <p:cNvCxnSpPr>
            <a:cxnSpLocks/>
            <a:endCxn id="16" idx="0"/>
          </p:cNvCxnSpPr>
          <p:nvPr/>
        </p:nvCxnSpPr>
        <p:spPr>
          <a:xfrm>
            <a:off x="9688518" y="2633863"/>
            <a:ext cx="16045" cy="1488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8AFA6154-57DC-7E94-9CF0-D00EAC3B1AD0}"/>
              </a:ext>
            </a:extLst>
          </p:cNvPr>
          <p:cNvCxnSpPr>
            <a:cxnSpLocks/>
            <a:stCxn id="17" idx="0"/>
          </p:cNvCxnSpPr>
          <p:nvPr/>
        </p:nvCxnSpPr>
        <p:spPr>
          <a:xfrm flipH="1">
            <a:off x="10714469" y="3460366"/>
            <a:ext cx="333" cy="7288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763512B6-3F7B-10CB-82CD-BEA3BD6DEBC0}"/>
              </a:ext>
            </a:extLst>
          </p:cNvPr>
          <p:cNvCxnSpPr>
            <a:cxnSpLocks/>
          </p:cNvCxnSpPr>
          <p:nvPr/>
        </p:nvCxnSpPr>
        <p:spPr>
          <a:xfrm flipH="1">
            <a:off x="10709755" y="4047890"/>
            <a:ext cx="333" cy="7288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6AFCAB39-118E-BEDC-25A0-41C7A23ECCF4}"/>
              </a:ext>
            </a:extLst>
          </p:cNvPr>
          <p:cNvCxnSpPr>
            <a:cxnSpLocks/>
            <a:stCxn id="14" idx="1"/>
            <a:endCxn id="14" idx="3"/>
          </p:cNvCxnSpPr>
          <p:nvPr/>
        </p:nvCxnSpPr>
        <p:spPr>
          <a:xfrm>
            <a:off x="7560297" y="4291902"/>
            <a:ext cx="2262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EC5D3490-4CDF-4877-4E0B-8BA385D5199E}"/>
              </a:ext>
            </a:extLst>
          </p:cNvPr>
          <p:cNvCxnSpPr>
            <a:cxnSpLocks/>
          </p:cNvCxnSpPr>
          <p:nvPr/>
        </p:nvCxnSpPr>
        <p:spPr>
          <a:xfrm>
            <a:off x="8573920" y="4215392"/>
            <a:ext cx="2262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12E23106-D3AD-6EAA-3794-9F69C1C42015}"/>
              </a:ext>
            </a:extLst>
          </p:cNvPr>
          <p:cNvCxnSpPr>
            <a:cxnSpLocks/>
          </p:cNvCxnSpPr>
          <p:nvPr/>
        </p:nvCxnSpPr>
        <p:spPr>
          <a:xfrm>
            <a:off x="9583418" y="3224276"/>
            <a:ext cx="2262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B696E8E5-CE82-F455-E70E-55D36EE7805F}"/>
              </a:ext>
            </a:extLst>
          </p:cNvPr>
          <p:cNvCxnSpPr>
            <a:cxnSpLocks/>
          </p:cNvCxnSpPr>
          <p:nvPr/>
        </p:nvCxnSpPr>
        <p:spPr>
          <a:xfrm>
            <a:off x="10606726" y="4121757"/>
            <a:ext cx="2262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 xmlns:a16="http://schemas.microsoft.com/office/drawing/2014/main" id="{911C6D95-0248-B813-4ECA-EC291D19ABED}"/>
              </a:ext>
            </a:extLst>
          </p:cNvPr>
          <p:cNvSpPr/>
          <p:nvPr/>
        </p:nvSpPr>
        <p:spPr>
          <a:xfrm>
            <a:off x="11506200" y="0"/>
            <a:ext cx="685800" cy="3922776"/>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 name="TextBox 2">
            <a:extLst>
              <a:ext uri="{FF2B5EF4-FFF2-40B4-BE49-F238E27FC236}">
                <a16:creationId xmlns="" xmlns:a16="http://schemas.microsoft.com/office/drawing/2014/main" id="{817DE8BE-BF9F-4C7D-0840-7EB68489B9B1}"/>
              </a:ext>
            </a:extLst>
          </p:cNvPr>
          <p:cNvSpPr txBox="1"/>
          <p:nvPr/>
        </p:nvSpPr>
        <p:spPr>
          <a:xfrm>
            <a:off x="11493073" y="0"/>
            <a:ext cx="712053" cy="400110"/>
          </a:xfrm>
          <a:prstGeom prst="rect">
            <a:avLst/>
          </a:prstGeom>
          <a:noFill/>
        </p:spPr>
        <p:txBody>
          <a:bodyPr wrap="none" rtlCol="0">
            <a:spAutoFit/>
          </a:bodyPr>
          <a:lstStyle/>
          <a:p>
            <a:pPr algn="ctr"/>
            <a:r>
              <a:rPr lang="en-US" sz="2000" dirty="0"/>
              <a:t>Intro</a:t>
            </a:r>
          </a:p>
        </p:txBody>
      </p:sp>
      <p:sp>
        <p:nvSpPr>
          <p:cNvPr id="18" name="TextBox 17">
            <a:extLst>
              <a:ext uri="{FF2B5EF4-FFF2-40B4-BE49-F238E27FC236}">
                <a16:creationId xmlns="" xmlns:a16="http://schemas.microsoft.com/office/drawing/2014/main" id="{75A34298-BA58-E340-3140-C395C8FC8B3D}"/>
              </a:ext>
            </a:extLst>
          </p:cNvPr>
          <p:cNvSpPr txBox="1"/>
          <p:nvPr/>
        </p:nvSpPr>
        <p:spPr>
          <a:xfrm>
            <a:off x="11471433" y="1044096"/>
            <a:ext cx="755335" cy="400110"/>
          </a:xfrm>
          <a:prstGeom prst="rect">
            <a:avLst/>
          </a:prstGeom>
          <a:noFill/>
        </p:spPr>
        <p:txBody>
          <a:bodyPr wrap="none" rtlCol="0">
            <a:spAutoFit/>
          </a:bodyPr>
          <a:lstStyle/>
          <a:p>
            <a:pPr algn="ctr"/>
            <a:r>
              <a:rPr lang="en-US" sz="2000" dirty="0"/>
              <a:t>Tries</a:t>
            </a:r>
          </a:p>
        </p:txBody>
      </p:sp>
      <p:sp>
        <p:nvSpPr>
          <p:cNvPr id="20" name="TextBox 19">
            <a:extLst>
              <a:ext uri="{FF2B5EF4-FFF2-40B4-BE49-F238E27FC236}">
                <a16:creationId xmlns="" xmlns:a16="http://schemas.microsoft.com/office/drawing/2014/main" id="{901CF805-6D45-A9CF-FD62-B7933F4C0B3B}"/>
              </a:ext>
            </a:extLst>
          </p:cNvPr>
          <p:cNvSpPr txBox="1"/>
          <p:nvPr/>
        </p:nvSpPr>
        <p:spPr>
          <a:xfrm>
            <a:off x="11487464" y="3481217"/>
            <a:ext cx="723275" cy="400110"/>
          </a:xfrm>
          <a:prstGeom prst="rect">
            <a:avLst/>
          </a:prstGeom>
          <a:noFill/>
        </p:spPr>
        <p:txBody>
          <a:bodyPr wrap="none" rtlCol="0">
            <a:spAutoFit/>
          </a:bodyPr>
          <a:lstStyle/>
          <a:p>
            <a:pPr algn="ctr"/>
            <a:r>
              <a:rPr lang="en-US" sz="2000" dirty="0"/>
              <a:t>Fails</a:t>
            </a:r>
          </a:p>
        </p:txBody>
      </p:sp>
      <p:sp>
        <p:nvSpPr>
          <p:cNvPr id="22" name="TextBox 21">
            <a:extLst>
              <a:ext uri="{FF2B5EF4-FFF2-40B4-BE49-F238E27FC236}">
                <a16:creationId xmlns="" xmlns:a16="http://schemas.microsoft.com/office/drawing/2014/main" id="{41ACB4A0-C464-452B-33AF-33209F3A792C}"/>
              </a:ext>
            </a:extLst>
          </p:cNvPr>
          <p:cNvSpPr txBox="1"/>
          <p:nvPr/>
        </p:nvSpPr>
        <p:spPr>
          <a:xfrm>
            <a:off x="11434565" y="6456718"/>
            <a:ext cx="817852" cy="400110"/>
          </a:xfrm>
          <a:prstGeom prst="rect">
            <a:avLst/>
          </a:prstGeom>
          <a:noFill/>
        </p:spPr>
        <p:txBody>
          <a:bodyPr wrap="none" rtlCol="0">
            <a:spAutoFit/>
          </a:bodyPr>
          <a:lstStyle/>
          <a:p>
            <a:pPr algn="ctr"/>
            <a:r>
              <a:rPr lang="en-US" sz="2000" dirty="0"/>
              <a:t>Outro</a:t>
            </a:r>
          </a:p>
        </p:txBody>
      </p:sp>
    </p:spTree>
    <p:extLst>
      <p:ext uri="{BB962C8B-B14F-4D97-AF65-F5344CB8AC3E}">
        <p14:creationId xmlns:p14="http://schemas.microsoft.com/office/powerpoint/2010/main" val="3387472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9CBF5D3-2089-32FF-6740-72EE05A20D0A}"/>
              </a:ext>
            </a:extLst>
          </p:cNvPr>
          <p:cNvSpPr>
            <a:spLocks noGrp="1"/>
          </p:cNvSpPr>
          <p:nvPr>
            <p:ph type="dt" sz="half" idx="10"/>
          </p:nvPr>
        </p:nvSpPr>
        <p:spPr/>
        <p:txBody>
          <a:bodyPr/>
          <a:lstStyle/>
          <a:p>
            <a:fld id="{E86FD5EC-1A91-4E27-8FA7-982AA5D50064}" type="datetime1">
              <a:rPr lang="en-US" smtClean="0"/>
              <a:t>10/27/2025</a:t>
            </a:fld>
            <a:endParaRPr lang="en-US"/>
          </a:p>
        </p:txBody>
      </p:sp>
      <p:sp>
        <p:nvSpPr>
          <p:cNvPr id="3" name="Footer Placeholder 2">
            <a:extLst>
              <a:ext uri="{FF2B5EF4-FFF2-40B4-BE49-F238E27FC236}">
                <a16:creationId xmlns="" xmlns:a16="http://schemas.microsoft.com/office/drawing/2014/main" id="{A6946C58-72A3-355D-1157-0A1EBE4CB55B}"/>
              </a:ext>
            </a:extLst>
          </p:cNvPr>
          <p:cNvSpPr>
            <a:spLocks noGrp="1"/>
          </p:cNvSpPr>
          <p:nvPr>
            <p:ph type="ftr" sz="quarter" idx="11"/>
          </p:nvPr>
        </p:nvSpPr>
        <p:spPr/>
        <p:txBody>
          <a:bodyPr/>
          <a:lstStyle/>
          <a:p>
            <a:r>
              <a:rPr lang="en-US" dirty="0"/>
              <a:t>History of Mars Missions</a:t>
            </a:r>
          </a:p>
          <a:p>
            <a:r>
              <a:rPr lang="en-US" dirty="0"/>
              <a:t>This document does not contain export-controlled information. It is approved for public release.</a:t>
            </a:r>
          </a:p>
        </p:txBody>
      </p:sp>
      <p:sp>
        <p:nvSpPr>
          <p:cNvPr id="4" name="Slide Number Placeholder 3">
            <a:extLst>
              <a:ext uri="{FF2B5EF4-FFF2-40B4-BE49-F238E27FC236}">
                <a16:creationId xmlns="" xmlns:a16="http://schemas.microsoft.com/office/drawing/2014/main" id="{61976366-550F-9D49-A3E4-2A884C1BE407}"/>
              </a:ext>
            </a:extLst>
          </p:cNvPr>
          <p:cNvSpPr>
            <a:spLocks noGrp="1"/>
          </p:cNvSpPr>
          <p:nvPr>
            <p:ph type="sldNum" sz="quarter" idx="12"/>
          </p:nvPr>
        </p:nvSpPr>
        <p:spPr/>
        <p:txBody>
          <a:bodyPr/>
          <a:lstStyle/>
          <a:p>
            <a:fld id="{36F97C01-75BC-4312-8DF5-9EB9A7DA2012}" type="slidenum">
              <a:rPr lang="en-US" smtClean="0"/>
              <a:t>32</a:t>
            </a:fld>
            <a:endParaRPr lang="en-US"/>
          </a:p>
        </p:txBody>
      </p:sp>
      <p:graphicFrame>
        <p:nvGraphicFramePr>
          <p:cNvPr id="5" name="Chart 4">
            <a:extLst>
              <a:ext uri="{FF2B5EF4-FFF2-40B4-BE49-F238E27FC236}">
                <a16:creationId xmlns="" xmlns:a16="http://schemas.microsoft.com/office/drawing/2014/main" id="{4636BE39-CE8F-EDDE-9C37-6CDD8F9D52D5}"/>
              </a:ext>
            </a:extLst>
          </p:cNvPr>
          <p:cNvGraphicFramePr>
            <a:graphicFrameLocks/>
          </p:cNvGraphicFramePr>
          <p:nvPr/>
        </p:nvGraphicFramePr>
        <p:xfrm>
          <a:off x="285135" y="363794"/>
          <a:ext cx="11120284" cy="5992556"/>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 xmlns:a16="http://schemas.microsoft.com/office/drawing/2014/main" id="{00800311-1B81-C16F-3377-0DB4142E532E}"/>
              </a:ext>
            </a:extLst>
          </p:cNvPr>
          <p:cNvSpPr/>
          <p:nvPr/>
        </p:nvSpPr>
        <p:spPr>
          <a:xfrm>
            <a:off x="11506200" y="0"/>
            <a:ext cx="685800" cy="4407408"/>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TextBox 6">
            <a:extLst>
              <a:ext uri="{FF2B5EF4-FFF2-40B4-BE49-F238E27FC236}">
                <a16:creationId xmlns="" xmlns:a16="http://schemas.microsoft.com/office/drawing/2014/main" id="{45CECD4F-32A9-F4CC-0C76-D99886160492}"/>
              </a:ext>
            </a:extLst>
          </p:cNvPr>
          <p:cNvSpPr txBox="1"/>
          <p:nvPr/>
        </p:nvSpPr>
        <p:spPr>
          <a:xfrm>
            <a:off x="11493073" y="0"/>
            <a:ext cx="712053" cy="400110"/>
          </a:xfrm>
          <a:prstGeom prst="rect">
            <a:avLst/>
          </a:prstGeom>
          <a:noFill/>
        </p:spPr>
        <p:txBody>
          <a:bodyPr wrap="none" rtlCol="0">
            <a:spAutoFit/>
          </a:bodyPr>
          <a:lstStyle/>
          <a:p>
            <a:pPr algn="ctr"/>
            <a:r>
              <a:rPr lang="en-US" sz="2000" dirty="0"/>
              <a:t>Intro</a:t>
            </a:r>
          </a:p>
        </p:txBody>
      </p:sp>
      <p:sp>
        <p:nvSpPr>
          <p:cNvPr id="8" name="TextBox 7">
            <a:extLst>
              <a:ext uri="{FF2B5EF4-FFF2-40B4-BE49-F238E27FC236}">
                <a16:creationId xmlns="" xmlns:a16="http://schemas.microsoft.com/office/drawing/2014/main" id="{C84746B1-DB9B-73EE-A4F7-643BFC66146B}"/>
              </a:ext>
            </a:extLst>
          </p:cNvPr>
          <p:cNvSpPr txBox="1"/>
          <p:nvPr/>
        </p:nvSpPr>
        <p:spPr>
          <a:xfrm>
            <a:off x="11471433" y="1044096"/>
            <a:ext cx="755335" cy="400110"/>
          </a:xfrm>
          <a:prstGeom prst="rect">
            <a:avLst/>
          </a:prstGeom>
          <a:noFill/>
        </p:spPr>
        <p:txBody>
          <a:bodyPr wrap="none" rtlCol="0">
            <a:spAutoFit/>
          </a:bodyPr>
          <a:lstStyle/>
          <a:p>
            <a:pPr algn="ctr"/>
            <a:r>
              <a:rPr lang="en-US" sz="2000" dirty="0"/>
              <a:t>Tries</a:t>
            </a:r>
          </a:p>
        </p:txBody>
      </p:sp>
      <p:sp>
        <p:nvSpPr>
          <p:cNvPr id="9" name="TextBox 8">
            <a:extLst>
              <a:ext uri="{FF2B5EF4-FFF2-40B4-BE49-F238E27FC236}">
                <a16:creationId xmlns="" xmlns:a16="http://schemas.microsoft.com/office/drawing/2014/main" id="{47347887-C4CA-B691-450F-73AD22CB2375}"/>
              </a:ext>
            </a:extLst>
          </p:cNvPr>
          <p:cNvSpPr txBox="1"/>
          <p:nvPr/>
        </p:nvSpPr>
        <p:spPr>
          <a:xfrm>
            <a:off x="11487464" y="3481217"/>
            <a:ext cx="723275" cy="400110"/>
          </a:xfrm>
          <a:prstGeom prst="rect">
            <a:avLst/>
          </a:prstGeom>
          <a:noFill/>
        </p:spPr>
        <p:txBody>
          <a:bodyPr wrap="none" rtlCol="0">
            <a:spAutoFit/>
          </a:bodyPr>
          <a:lstStyle/>
          <a:p>
            <a:pPr algn="ctr"/>
            <a:r>
              <a:rPr lang="en-US" sz="2000" dirty="0"/>
              <a:t>Fails</a:t>
            </a:r>
          </a:p>
        </p:txBody>
      </p:sp>
      <p:sp>
        <p:nvSpPr>
          <p:cNvPr id="10" name="TextBox 9">
            <a:extLst>
              <a:ext uri="{FF2B5EF4-FFF2-40B4-BE49-F238E27FC236}">
                <a16:creationId xmlns="" xmlns:a16="http://schemas.microsoft.com/office/drawing/2014/main" id="{F914607D-3F4D-7B11-5320-026DD55C8C27}"/>
              </a:ext>
            </a:extLst>
          </p:cNvPr>
          <p:cNvSpPr txBox="1"/>
          <p:nvPr/>
        </p:nvSpPr>
        <p:spPr>
          <a:xfrm>
            <a:off x="11434565" y="6456718"/>
            <a:ext cx="817852" cy="400110"/>
          </a:xfrm>
          <a:prstGeom prst="rect">
            <a:avLst/>
          </a:prstGeom>
          <a:noFill/>
        </p:spPr>
        <p:txBody>
          <a:bodyPr wrap="none" rtlCol="0">
            <a:spAutoFit/>
          </a:bodyPr>
          <a:lstStyle/>
          <a:p>
            <a:pPr algn="ctr"/>
            <a:r>
              <a:rPr lang="en-US" sz="2000" dirty="0"/>
              <a:t>Outro</a:t>
            </a:r>
          </a:p>
        </p:txBody>
      </p:sp>
    </p:spTree>
    <p:extLst>
      <p:ext uri="{BB962C8B-B14F-4D97-AF65-F5344CB8AC3E}">
        <p14:creationId xmlns:p14="http://schemas.microsoft.com/office/powerpoint/2010/main" val="360797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2D1DD1E-996F-8EAA-10C5-E62CA4AE9A5E}"/>
              </a:ext>
            </a:extLst>
          </p:cNvPr>
          <p:cNvSpPr>
            <a:spLocks noGrp="1"/>
          </p:cNvSpPr>
          <p:nvPr>
            <p:ph type="dt" sz="half" idx="10"/>
          </p:nvPr>
        </p:nvSpPr>
        <p:spPr/>
        <p:txBody>
          <a:bodyPr/>
          <a:lstStyle/>
          <a:p>
            <a:fld id="{4279A957-B846-46EF-B077-EA01CF236C53}" type="datetime1">
              <a:rPr lang="en-US" smtClean="0"/>
              <a:t>10/27/2025</a:t>
            </a:fld>
            <a:endParaRPr lang="en-US"/>
          </a:p>
        </p:txBody>
      </p:sp>
      <p:sp>
        <p:nvSpPr>
          <p:cNvPr id="3" name="Footer Placeholder 2">
            <a:extLst>
              <a:ext uri="{FF2B5EF4-FFF2-40B4-BE49-F238E27FC236}">
                <a16:creationId xmlns="" xmlns:a16="http://schemas.microsoft.com/office/drawing/2014/main" id="{AC40C152-3120-CBAC-CB31-748471B9AD71}"/>
              </a:ext>
            </a:extLst>
          </p:cNvPr>
          <p:cNvSpPr>
            <a:spLocks noGrp="1"/>
          </p:cNvSpPr>
          <p:nvPr>
            <p:ph type="ftr" sz="quarter" idx="11"/>
          </p:nvPr>
        </p:nvSpPr>
        <p:spPr/>
        <p:txBody>
          <a:bodyPr/>
          <a:lstStyle/>
          <a:p>
            <a:r>
              <a:rPr lang="en-US" dirty="0"/>
              <a:t>History of Mars Missions</a:t>
            </a:r>
          </a:p>
          <a:p>
            <a:r>
              <a:rPr lang="en-US" dirty="0"/>
              <a:t>This document does not contain export-controlled information. It is approved for public release.</a:t>
            </a:r>
          </a:p>
        </p:txBody>
      </p:sp>
      <p:sp>
        <p:nvSpPr>
          <p:cNvPr id="4" name="Slide Number Placeholder 3">
            <a:extLst>
              <a:ext uri="{FF2B5EF4-FFF2-40B4-BE49-F238E27FC236}">
                <a16:creationId xmlns="" xmlns:a16="http://schemas.microsoft.com/office/drawing/2014/main" id="{8DB1531B-7ACA-5397-5B86-A083039F682E}"/>
              </a:ext>
            </a:extLst>
          </p:cNvPr>
          <p:cNvSpPr>
            <a:spLocks noGrp="1"/>
          </p:cNvSpPr>
          <p:nvPr>
            <p:ph type="sldNum" sz="quarter" idx="12"/>
          </p:nvPr>
        </p:nvSpPr>
        <p:spPr/>
        <p:txBody>
          <a:bodyPr/>
          <a:lstStyle/>
          <a:p>
            <a:fld id="{36F97C01-75BC-4312-8DF5-9EB9A7DA2012}" type="slidenum">
              <a:rPr lang="en-US" smtClean="0"/>
              <a:t>33</a:t>
            </a:fld>
            <a:endParaRPr lang="en-US"/>
          </a:p>
        </p:txBody>
      </p:sp>
      <p:graphicFrame>
        <p:nvGraphicFramePr>
          <p:cNvPr id="5" name="Chart 4">
            <a:extLst>
              <a:ext uri="{FF2B5EF4-FFF2-40B4-BE49-F238E27FC236}">
                <a16:creationId xmlns="" xmlns:a16="http://schemas.microsoft.com/office/drawing/2014/main" id="{C4A6CA99-B6E0-1C67-C8B3-12F525EE15F1}"/>
              </a:ext>
            </a:extLst>
          </p:cNvPr>
          <p:cNvGraphicFramePr>
            <a:graphicFrameLocks/>
          </p:cNvGraphicFramePr>
          <p:nvPr/>
        </p:nvGraphicFramePr>
        <p:xfrm>
          <a:off x="284480" y="309879"/>
          <a:ext cx="5811520" cy="60464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 xmlns:a16="http://schemas.microsoft.com/office/drawing/2014/main" id="{8FBF32AE-8349-96EE-8DF4-CD1E72775A8F}"/>
              </a:ext>
            </a:extLst>
          </p:cNvPr>
          <p:cNvGraphicFramePr>
            <a:graphicFrameLocks/>
          </p:cNvGraphicFramePr>
          <p:nvPr/>
        </p:nvGraphicFramePr>
        <p:xfrm>
          <a:off x="6096000" y="309880"/>
          <a:ext cx="5267818" cy="3119120"/>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a:extLst>
              <a:ext uri="{FF2B5EF4-FFF2-40B4-BE49-F238E27FC236}">
                <a16:creationId xmlns="" xmlns:a16="http://schemas.microsoft.com/office/drawing/2014/main" id="{ACCF0691-AE3D-ABC5-F6DE-EFBF5E102F49}"/>
              </a:ext>
            </a:extLst>
          </p:cNvPr>
          <p:cNvSpPr/>
          <p:nvPr/>
        </p:nvSpPr>
        <p:spPr>
          <a:xfrm>
            <a:off x="11506200" y="0"/>
            <a:ext cx="685800" cy="4901184"/>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 name="TextBox 7">
            <a:extLst>
              <a:ext uri="{FF2B5EF4-FFF2-40B4-BE49-F238E27FC236}">
                <a16:creationId xmlns="" xmlns:a16="http://schemas.microsoft.com/office/drawing/2014/main" id="{0D97892B-32B9-2091-132C-EC0443975095}"/>
              </a:ext>
            </a:extLst>
          </p:cNvPr>
          <p:cNvSpPr txBox="1"/>
          <p:nvPr/>
        </p:nvSpPr>
        <p:spPr>
          <a:xfrm>
            <a:off x="11493073" y="0"/>
            <a:ext cx="712053" cy="400110"/>
          </a:xfrm>
          <a:prstGeom prst="rect">
            <a:avLst/>
          </a:prstGeom>
          <a:noFill/>
        </p:spPr>
        <p:txBody>
          <a:bodyPr wrap="none" rtlCol="0">
            <a:spAutoFit/>
          </a:bodyPr>
          <a:lstStyle/>
          <a:p>
            <a:pPr algn="ctr"/>
            <a:r>
              <a:rPr lang="en-US" sz="2000" dirty="0"/>
              <a:t>Intro</a:t>
            </a:r>
          </a:p>
        </p:txBody>
      </p:sp>
      <p:sp>
        <p:nvSpPr>
          <p:cNvPr id="9" name="TextBox 8">
            <a:extLst>
              <a:ext uri="{FF2B5EF4-FFF2-40B4-BE49-F238E27FC236}">
                <a16:creationId xmlns="" xmlns:a16="http://schemas.microsoft.com/office/drawing/2014/main" id="{7EACC3C7-D2A6-D47B-7808-2F63A68232A2}"/>
              </a:ext>
            </a:extLst>
          </p:cNvPr>
          <p:cNvSpPr txBox="1"/>
          <p:nvPr/>
        </p:nvSpPr>
        <p:spPr>
          <a:xfrm>
            <a:off x="11471433" y="1044096"/>
            <a:ext cx="755335" cy="400110"/>
          </a:xfrm>
          <a:prstGeom prst="rect">
            <a:avLst/>
          </a:prstGeom>
          <a:noFill/>
        </p:spPr>
        <p:txBody>
          <a:bodyPr wrap="none" rtlCol="0">
            <a:spAutoFit/>
          </a:bodyPr>
          <a:lstStyle/>
          <a:p>
            <a:pPr algn="ctr"/>
            <a:r>
              <a:rPr lang="en-US" sz="2000" dirty="0"/>
              <a:t>Tries</a:t>
            </a:r>
          </a:p>
        </p:txBody>
      </p:sp>
      <p:sp>
        <p:nvSpPr>
          <p:cNvPr id="10" name="TextBox 9">
            <a:extLst>
              <a:ext uri="{FF2B5EF4-FFF2-40B4-BE49-F238E27FC236}">
                <a16:creationId xmlns="" xmlns:a16="http://schemas.microsoft.com/office/drawing/2014/main" id="{C981659A-232B-FE90-8B88-165C7578C3DC}"/>
              </a:ext>
            </a:extLst>
          </p:cNvPr>
          <p:cNvSpPr txBox="1"/>
          <p:nvPr/>
        </p:nvSpPr>
        <p:spPr>
          <a:xfrm>
            <a:off x="11487464" y="3481217"/>
            <a:ext cx="723275" cy="400110"/>
          </a:xfrm>
          <a:prstGeom prst="rect">
            <a:avLst/>
          </a:prstGeom>
          <a:noFill/>
        </p:spPr>
        <p:txBody>
          <a:bodyPr wrap="none" rtlCol="0">
            <a:spAutoFit/>
          </a:bodyPr>
          <a:lstStyle/>
          <a:p>
            <a:pPr algn="ctr"/>
            <a:r>
              <a:rPr lang="en-US" sz="2000" dirty="0"/>
              <a:t>Fails</a:t>
            </a:r>
          </a:p>
        </p:txBody>
      </p:sp>
      <p:sp>
        <p:nvSpPr>
          <p:cNvPr id="11" name="TextBox 10">
            <a:extLst>
              <a:ext uri="{FF2B5EF4-FFF2-40B4-BE49-F238E27FC236}">
                <a16:creationId xmlns="" xmlns:a16="http://schemas.microsoft.com/office/drawing/2014/main" id="{50CCC113-CA10-61F3-02B0-DB03534AFC64}"/>
              </a:ext>
            </a:extLst>
          </p:cNvPr>
          <p:cNvSpPr txBox="1"/>
          <p:nvPr/>
        </p:nvSpPr>
        <p:spPr>
          <a:xfrm>
            <a:off x="11434565" y="6456718"/>
            <a:ext cx="817852" cy="400110"/>
          </a:xfrm>
          <a:prstGeom prst="rect">
            <a:avLst/>
          </a:prstGeom>
          <a:noFill/>
        </p:spPr>
        <p:txBody>
          <a:bodyPr wrap="none" rtlCol="0">
            <a:spAutoFit/>
          </a:bodyPr>
          <a:lstStyle/>
          <a:p>
            <a:pPr algn="ctr"/>
            <a:r>
              <a:rPr lang="en-US" sz="2000" dirty="0"/>
              <a:t>Outro</a:t>
            </a:r>
          </a:p>
        </p:txBody>
      </p:sp>
    </p:spTree>
    <p:extLst>
      <p:ext uri="{BB962C8B-B14F-4D97-AF65-F5344CB8AC3E}">
        <p14:creationId xmlns:p14="http://schemas.microsoft.com/office/powerpoint/2010/main" val="4016235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1821C478-4573-A505-6D76-4E1A0A3257D0}"/>
              </a:ext>
            </a:extLst>
          </p:cNvPr>
          <p:cNvSpPr>
            <a:spLocks noGrp="1"/>
          </p:cNvSpPr>
          <p:nvPr>
            <p:ph type="title"/>
          </p:nvPr>
        </p:nvSpPr>
        <p:spPr/>
        <p:txBody>
          <a:bodyPr/>
          <a:lstStyle/>
          <a:p>
            <a:r>
              <a:rPr lang="en-US" dirty="0"/>
              <a:t>What Went Wrong?</a:t>
            </a:r>
          </a:p>
        </p:txBody>
      </p:sp>
      <p:sp>
        <p:nvSpPr>
          <p:cNvPr id="4" name="Date Placeholder 3">
            <a:extLst>
              <a:ext uri="{FF2B5EF4-FFF2-40B4-BE49-F238E27FC236}">
                <a16:creationId xmlns="" xmlns:a16="http://schemas.microsoft.com/office/drawing/2014/main" id="{57DCC24B-2937-2932-C50D-6993674ACEAC}"/>
              </a:ext>
            </a:extLst>
          </p:cNvPr>
          <p:cNvSpPr>
            <a:spLocks noGrp="1"/>
          </p:cNvSpPr>
          <p:nvPr>
            <p:ph type="dt" sz="half" idx="10"/>
          </p:nvPr>
        </p:nvSpPr>
        <p:spPr/>
        <p:txBody>
          <a:bodyPr/>
          <a:lstStyle/>
          <a:p>
            <a:fld id="{7EC9D912-44D4-4EC5-AA31-4E792C1710B1}" type="datetime1">
              <a:rPr lang="en-US" smtClean="0"/>
              <a:t>10/27/2025</a:t>
            </a:fld>
            <a:endParaRPr lang="en-US"/>
          </a:p>
        </p:txBody>
      </p:sp>
      <p:sp>
        <p:nvSpPr>
          <p:cNvPr id="5" name="Footer Placeholder 4">
            <a:extLst>
              <a:ext uri="{FF2B5EF4-FFF2-40B4-BE49-F238E27FC236}">
                <a16:creationId xmlns="" xmlns:a16="http://schemas.microsoft.com/office/drawing/2014/main" id="{0B3459B3-030E-EEC4-D768-9ADFE6C39AB3}"/>
              </a:ext>
            </a:extLst>
          </p:cNvPr>
          <p:cNvSpPr>
            <a:spLocks noGrp="1"/>
          </p:cNvSpPr>
          <p:nvPr>
            <p:ph type="ftr" sz="quarter" idx="11"/>
          </p:nvPr>
        </p:nvSpPr>
        <p:spPr/>
        <p:txBody>
          <a:bodyPr/>
          <a:lstStyle/>
          <a:p>
            <a:r>
              <a:rPr lang="en-US" dirty="0"/>
              <a:t>History of Mars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601E0484-0E77-8A70-8165-B6131268FF1F}"/>
              </a:ext>
            </a:extLst>
          </p:cNvPr>
          <p:cNvSpPr>
            <a:spLocks noGrp="1"/>
          </p:cNvSpPr>
          <p:nvPr>
            <p:ph type="sldNum" sz="quarter" idx="12"/>
          </p:nvPr>
        </p:nvSpPr>
        <p:spPr/>
        <p:txBody>
          <a:bodyPr/>
          <a:lstStyle/>
          <a:p>
            <a:fld id="{36F97C01-75BC-4312-8DF5-9EB9A7DA2012}" type="slidenum">
              <a:rPr lang="en-US" smtClean="0"/>
              <a:t>34</a:t>
            </a:fld>
            <a:endParaRPr lang="en-US"/>
          </a:p>
        </p:txBody>
      </p:sp>
      <p:graphicFrame>
        <p:nvGraphicFramePr>
          <p:cNvPr id="8" name="Chart 7">
            <a:extLst>
              <a:ext uri="{FF2B5EF4-FFF2-40B4-BE49-F238E27FC236}">
                <a16:creationId xmlns="" xmlns:a16="http://schemas.microsoft.com/office/drawing/2014/main" id="{55718C3E-D16D-DB1A-1262-047180DE65D6}"/>
              </a:ext>
            </a:extLst>
          </p:cNvPr>
          <p:cNvGraphicFramePr>
            <a:graphicFrameLocks/>
          </p:cNvGraphicFramePr>
          <p:nvPr/>
        </p:nvGraphicFramePr>
        <p:xfrm>
          <a:off x="2975487" y="1347019"/>
          <a:ext cx="6241026" cy="5009331"/>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 xmlns:a16="http://schemas.microsoft.com/office/drawing/2014/main" id="{BECFB600-3B30-DE1A-BF21-FC7898EF5A25}"/>
              </a:ext>
            </a:extLst>
          </p:cNvPr>
          <p:cNvSpPr/>
          <p:nvPr/>
        </p:nvSpPr>
        <p:spPr>
          <a:xfrm>
            <a:off x="11506200" y="0"/>
            <a:ext cx="685800" cy="5385816"/>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 name="TextBox 2">
            <a:extLst>
              <a:ext uri="{FF2B5EF4-FFF2-40B4-BE49-F238E27FC236}">
                <a16:creationId xmlns="" xmlns:a16="http://schemas.microsoft.com/office/drawing/2014/main" id="{0BD58D89-A47B-8043-CBF9-60A81EEF478B}"/>
              </a:ext>
            </a:extLst>
          </p:cNvPr>
          <p:cNvSpPr txBox="1"/>
          <p:nvPr/>
        </p:nvSpPr>
        <p:spPr>
          <a:xfrm>
            <a:off x="11493073" y="0"/>
            <a:ext cx="712053" cy="400110"/>
          </a:xfrm>
          <a:prstGeom prst="rect">
            <a:avLst/>
          </a:prstGeom>
          <a:noFill/>
        </p:spPr>
        <p:txBody>
          <a:bodyPr wrap="none" rtlCol="0">
            <a:spAutoFit/>
          </a:bodyPr>
          <a:lstStyle/>
          <a:p>
            <a:pPr algn="ctr"/>
            <a:r>
              <a:rPr lang="en-US" sz="2000" dirty="0"/>
              <a:t>Intro</a:t>
            </a:r>
          </a:p>
        </p:txBody>
      </p:sp>
      <p:sp>
        <p:nvSpPr>
          <p:cNvPr id="9" name="TextBox 8">
            <a:extLst>
              <a:ext uri="{FF2B5EF4-FFF2-40B4-BE49-F238E27FC236}">
                <a16:creationId xmlns="" xmlns:a16="http://schemas.microsoft.com/office/drawing/2014/main" id="{7B32E216-73DE-23D3-EABE-AA7667B06D77}"/>
              </a:ext>
            </a:extLst>
          </p:cNvPr>
          <p:cNvSpPr txBox="1"/>
          <p:nvPr/>
        </p:nvSpPr>
        <p:spPr>
          <a:xfrm>
            <a:off x="11471433" y="1044096"/>
            <a:ext cx="755335" cy="400110"/>
          </a:xfrm>
          <a:prstGeom prst="rect">
            <a:avLst/>
          </a:prstGeom>
          <a:noFill/>
        </p:spPr>
        <p:txBody>
          <a:bodyPr wrap="none" rtlCol="0">
            <a:spAutoFit/>
          </a:bodyPr>
          <a:lstStyle/>
          <a:p>
            <a:pPr algn="ctr"/>
            <a:r>
              <a:rPr lang="en-US" sz="2000" dirty="0"/>
              <a:t>Tries</a:t>
            </a:r>
          </a:p>
        </p:txBody>
      </p:sp>
      <p:sp>
        <p:nvSpPr>
          <p:cNvPr id="10" name="TextBox 9">
            <a:extLst>
              <a:ext uri="{FF2B5EF4-FFF2-40B4-BE49-F238E27FC236}">
                <a16:creationId xmlns="" xmlns:a16="http://schemas.microsoft.com/office/drawing/2014/main" id="{D50278D2-FB8D-976F-5E07-19F689E67E97}"/>
              </a:ext>
            </a:extLst>
          </p:cNvPr>
          <p:cNvSpPr txBox="1"/>
          <p:nvPr/>
        </p:nvSpPr>
        <p:spPr>
          <a:xfrm>
            <a:off x="11487464" y="3481217"/>
            <a:ext cx="723275" cy="400110"/>
          </a:xfrm>
          <a:prstGeom prst="rect">
            <a:avLst/>
          </a:prstGeom>
          <a:noFill/>
        </p:spPr>
        <p:txBody>
          <a:bodyPr wrap="none" rtlCol="0">
            <a:spAutoFit/>
          </a:bodyPr>
          <a:lstStyle/>
          <a:p>
            <a:pPr algn="ctr"/>
            <a:r>
              <a:rPr lang="en-US" sz="2000" dirty="0"/>
              <a:t>Fails</a:t>
            </a:r>
          </a:p>
        </p:txBody>
      </p:sp>
      <p:sp>
        <p:nvSpPr>
          <p:cNvPr id="11" name="TextBox 10">
            <a:extLst>
              <a:ext uri="{FF2B5EF4-FFF2-40B4-BE49-F238E27FC236}">
                <a16:creationId xmlns="" xmlns:a16="http://schemas.microsoft.com/office/drawing/2014/main" id="{8D048ED1-8C31-A95F-854F-DF9DE0FCF9C3}"/>
              </a:ext>
            </a:extLst>
          </p:cNvPr>
          <p:cNvSpPr txBox="1"/>
          <p:nvPr/>
        </p:nvSpPr>
        <p:spPr>
          <a:xfrm>
            <a:off x="11434565" y="6456718"/>
            <a:ext cx="817852" cy="400110"/>
          </a:xfrm>
          <a:prstGeom prst="rect">
            <a:avLst/>
          </a:prstGeom>
          <a:noFill/>
        </p:spPr>
        <p:txBody>
          <a:bodyPr wrap="none" rtlCol="0">
            <a:spAutoFit/>
          </a:bodyPr>
          <a:lstStyle/>
          <a:p>
            <a:pPr algn="ctr"/>
            <a:r>
              <a:rPr lang="en-US" sz="2000" dirty="0"/>
              <a:t>Outro</a:t>
            </a:r>
          </a:p>
        </p:txBody>
      </p:sp>
    </p:spTree>
    <p:extLst>
      <p:ext uri="{BB962C8B-B14F-4D97-AF65-F5344CB8AC3E}">
        <p14:creationId xmlns:p14="http://schemas.microsoft.com/office/powerpoint/2010/main" val="2068289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02C0ECC-62A3-8555-8897-8B03DEF0CA1C}"/>
              </a:ext>
            </a:extLst>
          </p:cNvPr>
          <p:cNvSpPr>
            <a:spLocks noGrp="1"/>
          </p:cNvSpPr>
          <p:nvPr>
            <p:ph type="dt" sz="half" idx="10"/>
          </p:nvPr>
        </p:nvSpPr>
        <p:spPr/>
        <p:txBody>
          <a:bodyPr/>
          <a:lstStyle/>
          <a:p>
            <a:fld id="{EF2B986B-243C-4544-824D-E731EB2FDCA8}" type="datetime1">
              <a:rPr lang="en-US" smtClean="0"/>
              <a:t>10/27/2025</a:t>
            </a:fld>
            <a:endParaRPr lang="en-US"/>
          </a:p>
        </p:txBody>
      </p:sp>
      <p:sp>
        <p:nvSpPr>
          <p:cNvPr id="3" name="Footer Placeholder 2">
            <a:extLst>
              <a:ext uri="{FF2B5EF4-FFF2-40B4-BE49-F238E27FC236}">
                <a16:creationId xmlns="" xmlns:a16="http://schemas.microsoft.com/office/drawing/2014/main" id="{492B440D-43BE-38BA-D19C-BED64C84C4EF}"/>
              </a:ext>
            </a:extLst>
          </p:cNvPr>
          <p:cNvSpPr>
            <a:spLocks noGrp="1"/>
          </p:cNvSpPr>
          <p:nvPr>
            <p:ph type="ftr" sz="quarter" idx="11"/>
          </p:nvPr>
        </p:nvSpPr>
        <p:spPr/>
        <p:txBody>
          <a:bodyPr/>
          <a:lstStyle/>
          <a:p>
            <a:r>
              <a:rPr lang="en-US" dirty="0"/>
              <a:t>History of Mars Missions</a:t>
            </a:r>
          </a:p>
          <a:p>
            <a:r>
              <a:rPr lang="en-US" dirty="0"/>
              <a:t>This document does not contain export-controlled information. It is approved for public release.</a:t>
            </a:r>
          </a:p>
        </p:txBody>
      </p:sp>
      <p:sp>
        <p:nvSpPr>
          <p:cNvPr id="4" name="Slide Number Placeholder 3">
            <a:extLst>
              <a:ext uri="{FF2B5EF4-FFF2-40B4-BE49-F238E27FC236}">
                <a16:creationId xmlns="" xmlns:a16="http://schemas.microsoft.com/office/drawing/2014/main" id="{40292E38-BECE-C383-4799-4621BA8239CF}"/>
              </a:ext>
            </a:extLst>
          </p:cNvPr>
          <p:cNvSpPr>
            <a:spLocks noGrp="1"/>
          </p:cNvSpPr>
          <p:nvPr>
            <p:ph type="sldNum" sz="quarter" idx="12"/>
          </p:nvPr>
        </p:nvSpPr>
        <p:spPr/>
        <p:txBody>
          <a:bodyPr/>
          <a:lstStyle/>
          <a:p>
            <a:fld id="{36F97C01-75BC-4312-8DF5-9EB9A7DA2012}" type="slidenum">
              <a:rPr lang="en-US" smtClean="0"/>
              <a:t>35</a:t>
            </a:fld>
            <a:endParaRPr lang="en-US"/>
          </a:p>
        </p:txBody>
      </p:sp>
      <p:graphicFrame>
        <p:nvGraphicFramePr>
          <p:cNvPr id="5" name="Chart 4">
            <a:extLst>
              <a:ext uri="{FF2B5EF4-FFF2-40B4-BE49-F238E27FC236}">
                <a16:creationId xmlns="" xmlns:a16="http://schemas.microsoft.com/office/drawing/2014/main" id="{3D01F301-1B2C-D2B3-D0BF-09EEC5DB346B}"/>
              </a:ext>
            </a:extLst>
          </p:cNvPr>
          <p:cNvGraphicFramePr>
            <a:graphicFrameLocks/>
          </p:cNvGraphicFramePr>
          <p:nvPr/>
        </p:nvGraphicFramePr>
        <p:xfrm>
          <a:off x="294967" y="294968"/>
          <a:ext cx="11100619" cy="596818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 xmlns:a16="http://schemas.microsoft.com/office/drawing/2014/main" id="{B61BEC4E-C6CC-A837-5414-BF6C448DBDF6}"/>
              </a:ext>
            </a:extLst>
          </p:cNvPr>
          <p:cNvSpPr txBox="1"/>
          <p:nvPr/>
        </p:nvSpPr>
        <p:spPr>
          <a:xfrm>
            <a:off x="9579895" y="4590837"/>
            <a:ext cx="716863" cy="369332"/>
          </a:xfrm>
          <a:prstGeom prst="rect">
            <a:avLst/>
          </a:prstGeom>
          <a:noFill/>
        </p:spPr>
        <p:txBody>
          <a:bodyPr wrap="none" rtlCol="0">
            <a:spAutoFit/>
          </a:bodyPr>
          <a:lstStyle/>
          <a:p>
            <a:r>
              <a:rPr lang="en-US" dirty="0"/>
              <a:t>Flyby</a:t>
            </a:r>
          </a:p>
        </p:txBody>
      </p:sp>
      <p:sp>
        <p:nvSpPr>
          <p:cNvPr id="7" name="TextBox 6">
            <a:extLst>
              <a:ext uri="{FF2B5EF4-FFF2-40B4-BE49-F238E27FC236}">
                <a16:creationId xmlns="" xmlns:a16="http://schemas.microsoft.com/office/drawing/2014/main" id="{A59E3230-4A5C-67AC-8385-51FDCA819D9C}"/>
              </a:ext>
            </a:extLst>
          </p:cNvPr>
          <p:cNvSpPr txBox="1"/>
          <p:nvPr/>
        </p:nvSpPr>
        <p:spPr>
          <a:xfrm>
            <a:off x="9938326" y="4312969"/>
            <a:ext cx="683200" cy="369332"/>
          </a:xfrm>
          <a:prstGeom prst="rect">
            <a:avLst/>
          </a:prstGeom>
          <a:noFill/>
        </p:spPr>
        <p:txBody>
          <a:bodyPr wrap="none" rtlCol="0">
            <a:spAutoFit/>
          </a:bodyPr>
          <a:lstStyle/>
          <a:p>
            <a:r>
              <a:rPr lang="en-US" dirty="0"/>
              <a:t>Orbit</a:t>
            </a:r>
          </a:p>
        </p:txBody>
      </p:sp>
      <p:sp>
        <p:nvSpPr>
          <p:cNvPr id="8" name="TextBox 7">
            <a:extLst>
              <a:ext uri="{FF2B5EF4-FFF2-40B4-BE49-F238E27FC236}">
                <a16:creationId xmlns="" xmlns:a16="http://schemas.microsoft.com/office/drawing/2014/main" id="{C78BE4F8-B8DA-428F-A1E0-83B3DCD188F1}"/>
              </a:ext>
            </a:extLst>
          </p:cNvPr>
          <p:cNvSpPr txBox="1"/>
          <p:nvPr/>
        </p:nvSpPr>
        <p:spPr>
          <a:xfrm>
            <a:off x="10276720" y="4024442"/>
            <a:ext cx="689612" cy="369332"/>
          </a:xfrm>
          <a:prstGeom prst="rect">
            <a:avLst/>
          </a:prstGeom>
          <a:noFill/>
        </p:spPr>
        <p:txBody>
          <a:bodyPr wrap="none" rtlCol="0">
            <a:spAutoFit/>
          </a:bodyPr>
          <a:lstStyle/>
          <a:p>
            <a:r>
              <a:rPr lang="en-US" dirty="0"/>
              <a:t>Land</a:t>
            </a:r>
          </a:p>
        </p:txBody>
      </p:sp>
      <p:sp>
        <p:nvSpPr>
          <p:cNvPr id="9" name="TextBox 8">
            <a:extLst>
              <a:ext uri="{FF2B5EF4-FFF2-40B4-BE49-F238E27FC236}">
                <a16:creationId xmlns="" xmlns:a16="http://schemas.microsoft.com/office/drawing/2014/main" id="{5D48FC2F-6691-ECD5-132A-C6D6A1A72A47}"/>
              </a:ext>
            </a:extLst>
          </p:cNvPr>
          <p:cNvSpPr txBox="1"/>
          <p:nvPr/>
        </p:nvSpPr>
        <p:spPr>
          <a:xfrm>
            <a:off x="10702768" y="3655110"/>
            <a:ext cx="692818" cy="369332"/>
          </a:xfrm>
          <a:prstGeom prst="rect">
            <a:avLst/>
          </a:prstGeom>
          <a:noFill/>
        </p:spPr>
        <p:txBody>
          <a:bodyPr wrap="none" rtlCol="0">
            <a:spAutoFit/>
          </a:bodyPr>
          <a:lstStyle/>
          <a:p>
            <a:r>
              <a:rPr lang="en-US" dirty="0"/>
              <a:t>Rove</a:t>
            </a:r>
          </a:p>
        </p:txBody>
      </p:sp>
      <p:sp>
        <p:nvSpPr>
          <p:cNvPr id="10" name="Rectangle 9">
            <a:extLst>
              <a:ext uri="{FF2B5EF4-FFF2-40B4-BE49-F238E27FC236}">
                <a16:creationId xmlns="" xmlns:a16="http://schemas.microsoft.com/office/drawing/2014/main" id="{1F96C7A6-BAF8-597A-DE1F-53BA94EABA29}"/>
              </a:ext>
            </a:extLst>
          </p:cNvPr>
          <p:cNvSpPr/>
          <p:nvPr/>
        </p:nvSpPr>
        <p:spPr>
          <a:xfrm>
            <a:off x="11506200" y="0"/>
            <a:ext cx="685800" cy="5879592"/>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TextBox 10">
            <a:extLst>
              <a:ext uri="{FF2B5EF4-FFF2-40B4-BE49-F238E27FC236}">
                <a16:creationId xmlns="" xmlns:a16="http://schemas.microsoft.com/office/drawing/2014/main" id="{DB73ACB2-35E6-CEF8-4F5E-98D25277E503}"/>
              </a:ext>
            </a:extLst>
          </p:cNvPr>
          <p:cNvSpPr txBox="1"/>
          <p:nvPr/>
        </p:nvSpPr>
        <p:spPr>
          <a:xfrm>
            <a:off x="11493073" y="0"/>
            <a:ext cx="712053" cy="400110"/>
          </a:xfrm>
          <a:prstGeom prst="rect">
            <a:avLst/>
          </a:prstGeom>
          <a:noFill/>
        </p:spPr>
        <p:txBody>
          <a:bodyPr wrap="none" rtlCol="0">
            <a:spAutoFit/>
          </a:bodyPr>
          <a:lstStyle/>
          <a:p>
            <a:pPr algn="ctr"/>
            <a:r>
              <a:rPr lang="en-US" sz="2000" dirty="0"/>
              <a:t>Intro</a:t>
            </a:r>
          </a:p>
        </p:txBody>
      </p:sp>
      <p:sp>
        <p:nvSpPr>
          <p:cNvPr id="12" name="TextBox 11">
            <a:extLst>
              <a:ext uri="{FF2B5EF4-FFF2-40B4-BE49-F238E27FC236}">
                <a16:creationId xmlns="" xmlns:a16="http://schemas.microsoft.com/office/drawing/2014/main" id="{724AE870-6F97-33EF-4B85-6E4C4C88EE8D}"/>
              </a:ext>
            </a:extLst>
          </p:cNvPr>
          <p:cNvSpPr txBox="1"/>
          <p:nvPr/>
        </p:nvSpPr>
        <p:spPr>
          <a:xfrm>
            <a:off x="11471433" y="1044096"/>
            <a:ext cx="755335" cy="400110"/>
          </a:xfrm>
          <a:prstGeom prst="rect">
            <a:avLst/>
          </a:prstGeom>
          <a:noFill/>
        </p:spPr>
        <p:txBody>
          <a:bodyPr wrap="none" rtlCol="0">
            <a:spAutoFit/>
          </a:bodyPr>
          <a:lstStyle/>
          <a:p>
            <a:pPr algn="ctr"/>
            <a:r>
              <a:rPr lang="en-US" sz="2000" dirty="0"/>
              <a:t>Tries</a:t>
            </a:r>
          </a:p>
        </p:txBody>
      </p:sp>
      <p:sp>
        <p:nvSpPr>
          <p:cNvPr id="13" name="TextBox 12">
            <a:extLst>
              <a:ext uri="{FF2B5EF4-FFF2-40B4-BE49-F238E27FC236}">
                <a16:creationId xmlns="" xmlns:a16="http://schemas.microsoft.com/office/drawing/2014/main" id="{3E2793D6-63EA-C095-2CD1-58AC41295A94}"/>
              </a:ext>
            </a:extLst>
          </p:cNvPr>
          <p:cNvSpPr txBox="1"/>
          <p:nvPr/>
        </p:nvSpPr>
        <p:spPr>
          <a:xfrm>
            <a:off x="11487464" y="3481217"/>
            <a:ext cx="723275" cy="400110"/>
          </a:xfrm>
          <a:prstGeom prst="rect">
            <a:avLst/>
          </a:prstGeom>
          <a:noFill/>
        </p:spPr>
        <p:txBody>
          <a:bodyPr wrap="none" rtlCol="0">
            <a:spAutoFit/>
          </a:bodyPr>
          <a:lstStyle/>
          <a:p>
            <a:pPr algn="ctr"/>
            <a:r>
              <a:rPr lang="en-US" sz="2000" dirty="0"/>
              <a:t>Fails</a:t>
            </a:r>
          </a:p>
        </p:txBody>
      </p:sp>
      <p:sp>
        <p:nvSpPr>
          <p:cNvPr id="14" name="TextBox 13">
            <a:extLst>
              <a:ext uri="{FF2B5EF4-FFF2-40B4-BE49-F238E27FC236}">
                <a16:creationId xmlns="" xmlns:a16="http://schemas.microsoft.com/office/drawing/2014/main" id="{AB3AD2CF-7032-336A-A1D8-6265DAE1EA00}"/>
              </a:ext>
            </a:extLst>
          </p:cNvPr>
          <p:cNvSpPr txBox="1"/>
          <p:nvPr/>
        </p:nvSpPr>
        <p:spPr>
          <a:xfrm>
            <a:off x="11434565" y="6456718"/>
            <a:ext cx="817852" cy="400110"/>
          </a:xfrm>
          <a:prstGeom prst="rect">
            <a:avLst/>
          </a:prstGeom>
          <a:noFill/>
        </p:spPr>
        <p:txBody>
          <a:bodyPr wrap="none" rtlCol="0">
            <a:spAutoFit/>
          </a:bodyPr>
          <a:lstStyle/>
          <a:p>
            <a:pPr algn="ctr"/>
            <a:r>
              <a:rPr lang="en-US" sz="2000" dirty="0"/>
              <a:t>Outro</a:t>
            </a:r>
          </a:p>
        </p:txBody>
      </p:sp>
    </p:spTree>
    <p:extLst>
      <p:ext uri="{BB962C8B-B14F-4D97-AF65-F5344CB8AC3E}">
        <p14:creationId xmlns:p14="http://schemas.microsoft.com/office/powerpoint/2010/main" val="837625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8AC2F35-37C7-DB92-297F-899AA10B93E5}"/>
              </a:ext>
            </a:extLst>
          </p:cNvPr>
          <p:cNvSpPr>
            <a:spLocks noGrp="1"/>
          </p:cNvSpPr>
          <p:nvPr>
            <p:ph type="dt" sz="half" idx="10"/>
          </p:nvPr>
        </p:nvSpPr>
        <p:spPr/>
        <p:txBody>
          <a:bodyPr/>
          <a:lstStyle/>
          <a:p>
            <a:fld id="{769A0703-0943-4108-92FE-F6CE126D3E8E}" type="datetime1">
              <a:rPr lang="en-US" smtClean="0"/>
              <a:t>10/27/2025</a:t>
            </a:fld>
            <a:endParaRPr lang="en-US"/>
          </a:p>
        </p:txBody>
      </p:sp>
      <p:sp>
        <p:nvSpPr>
          <p:cNvPr id="3" name="Footer Placeholder 2">
            <a:extLst>
              <a:ext uri="{FF2B5EF4-FFF2-40B4-BE49-F238E27FC236}">
                <a16:creationId xmlns="" xmlns:a16="http://schemas.microsoft.com/office/drawing/2014/main" id="{0805F1CF-EAD7-65E5-4C41-C48767A2F6BB}"/>
              </a:ext>
            </a:extLst>
          </p:cNvPr>
          <p:cNvSpPr>
            <a:spLocks noGrp="1"/>
          </p:cNvSpPr>
          <p:nvPr>
            <p:ph type="ftr" sz="quarter" idx="11"/>
          </p:nvPr>
        </p:nvSpPr>
        <p:spPr/>
        <p:txBody>
          <a:bodyPr/>
          <a:lstStyle/>
          <a:p>
            <a:r>
              <a:rPr lang="en-US" dirty="0"/>
              <a:t>History of Mars Missions</a:t>
            </a:r>
          </a:p>
          <a:p>
            <a:r>
              <a:rPr lang="en-US" dirty="0"/>
              <a:t>This document does not contain export-controlled information. It is approved for public release.</a:t>
            </a:r>
          </a:p>
        </p:txBody>
      </p:sp>
      <p:sp>
        <p:nvSpPr>
          <p:cNvPr id="4" name="Slide Number Placeholder 3">
            <a:extLst>
              <a:ext uri="{FF2B5EF4-FFF2-40B4-BE49-F238E27FC236}">
                <a16:creationId xmlns="" xmlns:a16="http://schemas.microsoft.com/office/drawing/2014/main" id="{30A87A59-C703-F91F-F948-2BBF9C49486A}"/>
              </a:ext>
            </a:extLst>
          </p:cNvPr>
          <p:cNvSpPr>
            <a:spLocks noGrp="1"/>
          </p:cNvSpPr>
          <p:nvPr>
            <p:ph type="sldNum" sz="quarter" idx="12"/>
          </p:nvPr>
        </p:nvSpPr>
        <p:spPr/>
        <p:txBody>
          <a:bodyPr/>
          <a:lstStyle/>
          <a:p>
            <a:fld id="{36F97C01-75BC-4312-8DF5-9EB9A7DA2012}" type="slidenum">
              <a:rPr lang="en-US" smtClean="0"/>
              <a:t>36</a:t>
            </a:fld>
            <a:endParaRPr lang="en-US"/>
          </a:p>
        </p:txBody>
      </p:sp>
      <p:pic>
        <p:nvPicPr>
          <p:cNvPr id="7" name="Picture 6" descr="Chart, scatter chart&#10;&#10;AI-generated content may be incorrect.">
            <a:extLst>
              <a:ext uri="{FF2B5EF4-FFF2-40B4-BE49-F238E27FC236}">
                <a16:creationId xmlns="" xmlns:a16="http://schemas.microsoft.com/office/drawing/2014/main" id="{CE7F96DA-BFEF-25E8-AD5E-968B948CE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56" y="336885"/>
            <a:ext cx="11224839" cy="5928270"/>
          </a:xfrm>
          <a:prstGeom prst="rect">
            <a:avLst/>
          </a:prstGeom>
        </p:spPr>
      </p:pic>
      <p:sp>
        <p:nvSpPr>
          <p:cNvPr id="8" name="Rectangle 7">
            <a:extLst>
              <a:ext uri="{FF2B5EF4-FFF2-40B4-BE49-F238E27FC236}">
                <a16:creationId xmlns="" xmlns:a16="http://schemas.microsoft.com/office/drawing/2014/main" id="{5E01AB9B-302D-EA08-56BC-3EB56019D0E7}"/>
              </a:ext>
            </a:extLst>
          </p:cNvPr>
          <p:cNvSpPr/>
          <p:nvPr/>
        </p:nvSpPr>
        <p:spPr>
          <a:xfrm>
            <a:off x="11506200" y="0"/>
            <a:ext cx="685800" cy="6364224"/>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TextBox 8">
            <a:extLst>
              <a:ext uri="{FF2B5EF4-FFF2-40B4-BE49-F238E27FC236}">
                <a16:creationId xmlns="" xmlns:a16="http://schemas.microsoft.com/office/drawing/2014/main" id="{C798F161-8448-593A-07FD-E530AA7B3A96}"/>
              </a:ext>
            </a:extLst>
          </p:cNvPr>
          <p:cNvSpPr txBox="1"/>
          <p:nvPr/>
        </p:nvSpPr>
        <p:spPr>
          <a:xfrm>
            <a:off x="11493073" y="0"/>
            <a:ext cx="712053" cy="400110"/>
          </a:xfrm>
          <a:prstGeom prst="rect">
            <a:avLst/>
          </a:prstGeom>
          <a:noFill/>
        </p:spPr>
        <p:txBody>
          <a:bodyPr wrap="none" rtlCol="0">
            <a:spAutoFit/>
          </a:bodyPr>
          <a:lstStyle/>
          <a:p>
            <a:pPr algn="ctr"/>
            <a:r>
              <a:rPr lang="en-US" sz="2000" dirty="0"/>
              <a:t>Intro</a:t>
            </a:r>
          </a:p>
        </p:txBody>
      </p:sp>
      <p:sp>
        <p:nvSpPr>
          <p:cNvPr id="10" name="TextBox 9">
            <a:extLst>
              <a:ext uri="{FF2B5EF4-FFF2-40B4-BE49-F238E27FC236}">
                <a16:creationId xmlns="" xmlns:a16="http://schemas.microsoft.com/office/drawing/2014/main" id="{234CAB9C-D0C9-D26F-0CA8-19E6ECAB52A5}"/>
              </a:ext>
            </a:extLst>
          </p:cNvPr>
          <p:cNvSpPr txBox="1"/>
          <p:nvPr/>
        </p:nvSpPr>
        <p:spPr>
          <a:xfrm>
            <a:off x="11471433" y="1044096"/>
            <a:ext cx="755335" cy="400110"/>
          </a:xfrm>
          <a:prstGeom prst="rect">
            <a:avLst/>
          </a:prstGeom>
          <a:noFill/>
        </p:spPr>
        <p:txBody>
          <a:bodyPr wrap="none" rtlCol="0">
            <a:spAutoFit/>
          </a:bodyPr>
          <a:lstStyle/>
          <a:p>
            <a:pPr algn="ctr"/>
            <a:r>
              <a:rPr lang="en-US" sz="2000" dirty="0"/>
              <a:t>Tries</a:t>
            </a:r>
          </a:p>
        </p:txBody>
      </p:sp>
      <p:sp>
        <p:nvSpPr>
          <p:cNvPr id="11" name="TextBox 10">
            <a:extLst>
              <a:ext uri="{FF2B5EF4-FFF2-40B4-BE49-F238E27FC236}">
                <a16:creationId xmlns="" xmlns:a16="http://schemas.microsoft.com/office/drawing/2014/main" id="{95CCEE15-9F32-9389-8352-4A98B870C077}"/>
              </a:ext>
            </a:extLst>
          </p:cNvPr>
          <p:cNvSpPr txBox="1"/>
          <p:nvPr/>
        </p:nvSpPr>
        <p:spPr>
          <a:xfrm>
            <a:off x="11487464" y="3481217"/>
            <a:ext cx="723275" cy="400110"/>
          </a:xfrm>
          <a:prstGeom prst="rect">
            <a:avLst/>
          </a:prstGeom>
          <a:noFill/>
        </p:spPr>
        <p:txBody>
          <a:bodyPr wrap="none" rtlCol="0">
            <a:spAutoFit/>
          </a:bodyPr>
          <a:lstStyle/>
          <a:p>
            <a:pPr algn="ctr"/>
            <a:r>
              <a:rPr lang="en-US" sz="2000" dirty="0"/>
              <a:t>Fails</a:t>
            </a:r>
          </a:p>
        </p:txBody>
      </p:sp>
      <p:sp>
        <p:nvSpPr>
          <p:cNvPr id="12" name="TextBox 11">
            <a:extLst>
              <a:ext uri="{FF2B5EF4-FFF2-40B4-BE49-F238E27FC236}">
                <a16:creationId xmlns="" xmlns:a16="http://schemas.microsoft.com/office/drawing/2014/main" id="{80EC0E20-0A2C-0229-2483-73BDDB28012B}"/>
              </a:ext>
            </a:extLst>
          </p:cNvPr>
          <p:cNvSpPr txBox="1"/>
          <p:nvPr/>
        </p:nvSpPr>
        <p:spPr>
          <a:xfrm>
            <a:off x="11434565" y="6456718"/>
            <a:ext cx="817852" cy="400110"/>
          </a:xfrm>
          <a:prstGeom prst="rect">
            <a:avLst/>
          </a:prstGeom>
          <a:noFill/>
        </p:spPr>
        <p:txBody>
          <a:bodyPr wrap="none" rtlCol="0">
            <a:spAutoFit/>
          </a:bodyPr>
          <a:lstStyle/>
          <a:p>
            <a:pPr algn="ctr"/>
            <a:r>
              <a:rPr lang="en-US" sz="2000" dirty="0"/>
              <a:t>Outro</a:t>
            </a:r>
          </a:p>
        </p:txBody>
      </p:sp>
    </p:spTree>
    <p:extLst>
      <p:ext uri="{BB962C8B-B14F-4D97-AF65-F5344CB8AC3E}">
        <p14:creationId xmlns:p14="http://schemas.microsoft.com/office/powerpoint/2010/main" val="753705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DD3EE6-7A95-9702-8587-BBFB2AD79701}"/>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 xmlns:a16="http://schemas.microsoft.com/office/drawing/2014/main" id="{EEE09771-E997-5115-BDED-E53B97EA026D}"/>
              </a:ext>
            </a:extLst>
          </p:cNvPr>
          <p:cNvSpPr>
            <a:spLocks noGrp="1"/>
          </p:cNvSpPr>
          <p:nvPr>
            <p:ph idx="1"/>
          </p:nvPr>
        </p:nvSpPr>
        <p:spPr/>
        <p:txBody>
          <a:bodyPr/>
          <a:lstStyle/>
          <a:p>
            <a:r>
              <a:rPr lang="en-US" dirty="0"/>
              <a:t>We see an expected amount of reliability growth, learning, and knowledge transfer from a more consistent cadence of Mars missions.</a:t>
            </a:r>
          </a:p>
          <a:p>
            <a:r>
              <a:rPr lang="en-US" dirty="0"/>
              <a:t>Landing is still the highest risk mission phase.</a:t>
            </a:r>
          </a:p>
          <a:p>
            <a:r>
              <a:rPr lang="en-US" dirty="0"/>
              <a:t>America is highly successful and remarkably dominant in this arena of space </a:t>
            </a:r>
            <a:r>
              <a:rPr lang="en-US"/>
              <a:t>exploration (JPL led).</a:t>
            </a:r>
            <a:endParaRPr lang="en-US" dirty="0"/>
          </a:p>
        </p:txBody>
      </p:sp>
      <p:sp>
        <p:nvSpPr>
          <p:cNvPr id="4" name="Date Placeholder 3">
            <a:extLst>
              <a:ext uri="{FF2B5EF4-FFF2-40B4-BE49-F238E27FC236}">
                <a16:creationId xmlns="" xmlns:a16="http://schemas.microsoft.com/office/drawing/2014/main" id="{A0AB8958-86DD-8BE6-3144-F529F7B1F6E9}"/>
              </a:ext>
            </a:extLst>
          </p:cNvPr>
          <p:cNvSpPr>
            <a:spLocks noGrp="1"/>
          </p:cNvSpPr>
          <p:nvPr>
            <p:ph type="dt" sz="half" idx="10"/>
          </p:nvPr>
        </p:nvSpPr>
        <p:spPr/>
        <p:txBody>
          <a:bodyPr/>
          <a:lstStyle/>
          <a:p>
            <a:fld id="{D2D41989-222A-428D-8C06-CBB4EE229D23}" type="datetime1">
              <a:rPr lang="en-US" smtClean="0"/>
              <a:t>10/27/2025</a:t>
            </a:fld>
            <a:endParaRPr lang="en-US"/>
          </a:p>
        </p:txBody>
      </p:sp>
      <p:sp>
        <p:nvSpPr>
          <p:cNvPr id="5" name="Footer Placeholder 4">
            <a:extLst>
              <a:ext uri="{FF2B5EF4-FFF2-40B4-BE49-F238E27FC236}">
                <a16:creationId xmlns="" xmlns:a16="http://schemas.microsoft.com/office/drawing/2014/main" id="{7223976F-CDAA-661E-A89F-B0CA9353383E}"/>
              </a:ext>
            </a:extLst>
          </p:cNvPr>
          <p:cNvSpPr>
            <a:spLocks noGrp="1"/>
          </p:cNvSpPr>
          <p:nvPr>
            <p:ph type="ftr" sz="quarter" idx="11"/>
          </p:nvPr>
        </p:nvSpPr>
        <p:spPr/>
        <p:txBody>
          <a:bodyPr/>
          <a:lstStyle/>
          <a:p>
            <a:r>
              <a:rPr lang="en-US" dirty="0"/>
              <a:t>History </a:t>
            </a:r>
            <a:r>
              <a:rPr lang="en-US"/>
              <a:t>of Mars </a:t>
            </a:r>
            <a:r>
              <a:rPr lang="en-US" dirty="0"/>
              <a:t>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780A39E9-875D-6E24-EDF6-648035C60088}"/>
              </a:ext>
            </a:extLst>
          </p:cNvPr>
          <p:cNvSpPr>
            <a:spLocks noGrp="1"/>
          </p:cNvSpPr>
          <p:nvPr>
            <p:ph type="sldNum" sz="quarter" idx="12"/>
          </p:nvPr>
        </p:nvSpPr>
        <p:spPr/>
        <p:txBody>
          <a:bodyPr/>
          <a:lstStyle/>
          <a:p>
            <a:fld id="{36F97C01-75BC-4312-8DF5-9EB9A7DA2012}" type="slidenum">
              <a:rPr lang="en-US" smtClean="0"/>
              <a:t>37</a:t>
            </a:fld>
            <a:endParaRPr lang="en-US"/>
          </a:p>
        </p:txBody>
      </p:sp>
      <p:sp>
        <p:nvSpPr>
          <p:cNvPr id="7" name="Rectangle 6">
            <a:extLst>
              <a:ext uri="{FF2B5EF4-FFF2-40B4-BE49-F238E27FC236}">
                <a16:creationId xmlns="" xmlns:a16="http://schemas.microsoft.com/office/drawing/2014/main" id="{82361A38-A847-FA08-E414-175B419763DA}"/>
              </a:ext>
            </a:extLst>
          </p:cNvPr>
          <p:cNvSpPr/>
          <p:nvPr/>
        </p:nvSpPr>
        <p:spPr>
          <a:xfrm>
            <a:off x="11506200" y="0"/>
            <a:ext cx="685800" cy="6858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 name="TextBox 7">
            <a:extLst>
              <a:ext uri="{FF2B5EF4-FFF2-40B4-BE49-F238E27FC236}">
                <a16:creationId xmlns="" xmlns:a16="http://schemas.microsoft.com/office/drawing/2014/main" id="{2A516750-CBAE-2445-611D-F38F6BFA9F24}"/>
              </a:ext>
            </a:extLst>
          </p:cNvPr>
          <p:cNvSpPr txBox="1"/>
          <p:nvPr/>
        </p:nvSpPr>
        <p:spPr>
          <a:xfrm>
            <a:off x="11493073" y="0"/>
            <a:ext cx="712053" cy="400110"/>
          </a:xfrm>
          <a:prstGeom prst="rect">
            <a:avLst/>
          </a:prstGeom>
          <a:noFill/>
        </p:spPr>
        <p:txBody>
          <a:bodyPr wrap="none" rtlCol="0">
            <a:spAutoFit/>
          </a:bodyPr>
          <a:lstStyle/>
          <a:p>
            <a:pPr algn="ctr"/>
            <a:r>
              <a:rPr lang="en-US" sz="2000" dirty="0"/>
              <a:t>Intro</a:t>
            </a:r>
          </a:p>
        </p:txBody>
      </p:sp>
      <p:sp>
        <p:nvSpPr>
          <p:cNvPr id="9" name="TextBox 8">
            <a:extLst>
              <a:ext uri="{FF2B5EF4-FFF2-40B4-BE49-F238E27FC236}">
                <a16:creationId xmlns="" xmlns:a16="http://schemas.microsoft.com/office/drawing/2014/main" id="{FB6ACE3A-BD75-45DF-646B-35833271CEE8}"/>
              </a:ext>
            </a:extLst>
          </p:cNvPr>
          <p:cNvSpPr txBox="1"/>
          <p:nvPr/>
        </p:nvSpPr>
        <p:spPr>
          <a:xfrm>
            <a:off x="11471433" y="1044096"/>
            <a:ext cx="755335" cy="400110"/>
          </a:xfrm>
          <a:prstGeom prst="rect">
            <a:avLst/>
          </a:prstGeom>
          <a:noFill/>
        </p:spPr>
        <p:txBody>
          <a:bodyPr wrap="none" rtlCol="0">
            <a:spAutoFit/>
          </a:bodyPr>
          <a:lstStyle/>
          <a:p>
            <a:pPr algn="ctr"/>
            <a:r>
              <a:rPr lang="en-US" sz="2000" dirty="0"/>
              <a:t>Tries</a:t>
            </a:r>
          </a:p>
        </p:txBody>
      </p:sp>
      <p:sp>
        <p:nvSpPr>
          <p:cNvPr id="10" name="TextBox 9">
            <a:extLst>
              <a:ext uri="{FF2B5EF4-FFF2-40B4-BE49-F238E27FC236}">
                <a16:creationId xmlns="" xmlns:a16="http://schemas.microsoft.com/office/drawing/2014/main" id="{A7B76102-60C5-C7C3-B71B-F7FE87CAD814}"/>
              </a:ext>
            </a:extLst>
          </p:cNvPr>
          <p:cNvSpPr txBox="1"/>
          <p:nvPr/>
        </p:nvSpPr>
        <p:spPr>
          <a:xfrm>
            <a:off x="11487464" y="3481217"/>
            <a:ext cx="723275" cy="400110"/>
          </a:xfrm>
          <a:prstGeom prst="rect">
            <a:avLst/>
          </a:prstGeom>
          <a:noFill/>
        </p:spPr>
        <p:txBody>
          <a:bodyPr wrap="none" rtlCol="0">
            <a:spAutoFit/>
          </a:bodyPr>
          <a:lstStyle/>
          <a:p>
            <a:pPr algn="ctr"/>
            <a:r>
              <a:rPr lang="en-US" sz="2000" dirty="0"/>
              <a:t>Fails</a:t>
            </a:r>
          </a:p>
        </p:txBody>
      </p:sp>
      <p:sp>
        <p:nvSpPr>
          <p:cNvPr id="11" name="TextBox 10">
            <a:extLst>
              <a:ext uri="{FF2B5EF4-FFF2-40B4-BE49-F238E27FC236}">
                <a16:creationId xmlns="" xmlns:a16="http://schemas.microsoft.com/office/drawing/2014/main" id="{76896B91-691A-51FC-6466-8A790849BD80}"/>
              </a:ext>
            </a:extLst>
          </p:cNvPr>
          <p:cNvSpPr txBox="1"/>
          <p:nvPr/>
        </p:nvSpPr>
        <p:spPr>
          <a:xfrm>
            <a:off x="11434565" y="6456718"/>
            <a:ext cx="817852" cy="400110"/>
          </a:xfrm>
          <a:prstGeom prst="rect">
            <a:avLst/>
          </a:prstGeom>
          <a:noFill/>
        </p:spPr>
        <p:txBody>
          <a:bodyPr wrap="none" rtlCol="0">
            <a:spAutoFit/>
          </a:bodyPr>
          <a:lstStyle/>
          <a:p>
            <a:pPr algn="ctr"/>
            <a:r>
              <a:rPr lang="en-US" sz="2000" dirty="0"/>
              <a:t>Outro</a:t>
            </a:r>
          </a:p>
        </p:txBody>
      </p:sp>
    </p:spTree>
    <p:extLst>
      <p:ext uri="{BB962C8B-B14F-4D97-AF65-F5344CB8AC3E}">
        <p14:creationId xmlns:p14="http://schemas.microsoft.com/office/powerpoint/2010/main" val="4258464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D8D09FD8-CC3E-3B1E-7FB0-F0E5A92CFE54}"/>
              </a:ext>
            </a:extLst>
          </p:cNvPr>
          <p:cNvSpPr>
            <a:spLocks noGrp="1"/>
          </p:cNvSpPr>
          <p:nvPr>
            <p:ph type="dt" sz="half" idx="10"/>
          </p:nvPr>
        </p:nvSpPr>
        <p:spPr/>
        <p:txBody>
          <a:bodyPr/>
          <a:lstStyle/>
          <a:p>
            <a:fld id="{18D56EB9-A10F-4A61-AC6E-E4D805391FF3}" type="datetime1">
              <a:rPr lang="en-US" smtClean="0"/>
              <a:t>10/27/2025</a:t>
            </a:fld>
            <a:endParaRPr lang="en-US"/>
          </a:p>
        </p:txBody>
      </p:sp>
      <p:sp>
        <p:nvSpPr>
          <p:cNvPr id="5" name="Footer Placeholder 4">
            <a:extLst>
              <a:ext uri="{FF2B5EF4-FFF2-40B4-BE49-F238E27FC236}">
                <a16:creationId xmlns="" xmlns:a16="http://schemas.microsoft.com/office/drawing/2014/main" id="{726CA861-A97C-A542-12B1-404F39B08491}"/>
              </a:ext>
            </a:extLst>
          </p:cNvPr>
          <p:cNvSpPr>
            <a:spLocks noGrp="1"/>
          </p:cNvSpPr>
          <p:nvPr>
            <p:ph type="ftr" sz="quarter" idx="11"/>
          </p:nvPr>
        </p:nvSpPr>
        <p:spPr/>
        <p:txBody>
          <a:bodyPr/>
          <a:lstStyle/>
          <a:p>
            <a:r>
              <a:rPr lang="en-US" dirty="0"/>
              <a:t>History of Moon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A07A9E26-BCD7-9E6B-647D-336D3C2BF105}"/>
              </a:ext>
            </a:extLst>
          </p:cNvPr>
          <p:cNvSpPr>
            <a:spLocks noGrp="1"/>
          </p:cNvSpPr>
          <p:nvPr>
            <p:ph type="sldNum" sz="quarter" idx="12"/>
          </p:nvPr>
        </p:nvSpPr>
        <p:spPr/>
        <p:txBody>
          <a:bodyPr/>
          <a:lstStyle/>
          <a:p>
            <a:fld id="{0CB24E8A-A8CD-4BDB-9CC6-92411BC477CB}" type="slidenum">
              <a:rPr lang="en-US" smtClean="0"/>
              <a:t>4</a:t>
            </a:fld>
            <a:endParaRPr lang="en-US"/>
          </a:p>
        </p:txBody>
      </p:sp>
      <p:graphicFrame>
        <p:nvGraphicFramePr>
          <p:cNvPr id="3" name="Chart 2">
            <a:extLst>
              <a:ext uri="{FF2B5EF4-FFF2-40B4-BE49-F238E27FC236}">
                <a16:creationId xmlns="" xmlns:a16="http://schemas.microsoft.com/office/drawing/2014/main" id="{B111BA00-5A0D-364F-0720-50F2E877E107}"/>
              </a:ext>
            </a:extLst>
          </p:cNvPr>
          <p:cNvGraphicFramePr>
            <a:graphicFrameLocks/>
          </p:cNvGraphicFramePr>
          <p:nvPr>
            <p:extLst>
              <p:ext uri="{D42A27DB-BD31-4B8C-83A1-F6EECF244321}">
                <p14:modId xmlns:p14="http://schemas.microsoft.com/office/powerpoint/2010/main" val="1608666641"/>
              </p:ext>
            </p:extLst>
          </p:nvPr>
        </p:nvGraphicFramePr>
        <p:xfrm>
          <a:off x="298173" y="357808"/>
          <a:ext cx="11092069" cy="5998541"/>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 xmlns:a16="http://schemas.microsoft.com/office/drawing/2014/main" id="{42E1CFF2-94B1-CA61-1994-A8EC8F50E23A}"/>
              </a:ext>
            </a:extLst>
          </p:cNvPr>
          <p:cNvSpPr txBox="1"/>
          <p:nvPr/>
        </p:nvSpPr>
        <p:spPr>
          <a:xfrm>
            <a:off x="8126896" y="5595731"/>
            <a:ext cx="716863" cy="369332"/>
          </a:xfrm>
          <a:prstGeom prst="rect">
            <a:avLst/>
          </a:prstGeom>
          <a:noFill/>
        </p:spPr>
        <p:txBody>
          <a:bodyPr wrap="none" rtlCol="0">
            <a:spAutoFit/>
          </a:bodyPr>
          <a:lstStyle/>
          <a:p>
            <a:r>
              <a:rPr lang="en-US" dirty="0"/>
              <a:t>Flyby</a:t>
            </a:r>
          </a:p>
        </p:txBody>
      </p:sp>
      <p:sp>
        <p:nvSpPr>
          <p:cNvPr id="10" name="TextBox 9">
            <a:extLst>
              <a:ext uri="{FF2B5EF4-FFF2-40B4-BE49-F238E27FC236}">
                <a16:creationId xmlns="" xmlns:a16="http://schemas.microsoft.com/office/drawing/2014/main" id="{9E19F448-2A73-DB4E-2D7F-3C5B164AE6B5}"/>
              </a:ext>
            </a:extLst>
          </p:cNvPr>
          <p:cNvSpPr txBox="1"/>
          <p:nvPr/>
        </p:nvSpPr>
        <p:spPr>
          <a:xfrm>
            <a:off x="8545594" y="5252038"/>
            <a:ext cx="683200" cy="369332"/>
          </a:xfrm>
          <a:prstGeom prst="rect">
            <a:avLst/>
          </a:prstGeom>
          <a:noFill/>
        </p:spPr>
        <p:txBody>
          <a:bodyPr wrap="none" rtlCol="0">
            <a:spAutoFit/>
          </a:bodyPr>
          <a:lstStyle/>
          <a:p>
            <a:r>
              <a:rPr lang="en-US" dirty="0"/>
              <a:t>Orbit</a:t>
            </a:r>
          </a:p>
        </p:txBody>
      </p:sp>
      <p:sp>
        <p:nvSpPr>
          <p:cNvPr id="11" name="TextBox 10">
            <a:extLst>
              <a:ext uri="{FF2B5EF4-FFF2-40B4-BE49-F238E27FC236}">
                <a16:creationId xmlns="" xmlns:a16="http://schemas.microsoft.com/office/drawing/2014/main" id="{16BD2248-A77F-9633-0C98-3FB2988DCEDD}"/>
              </a:ext>
            </a:extLst>
          </p:cNvPr>
          <p:cNvSpPr txBox="1"/>
          <p:nvPr/>
        </p:nvSpPr>
        <p:spPr>
          <a:xfrm>
            <a:off x="8932863" y="4926640"/>
            <a:ext cx="899605" cy="369332"/>
          </a:xfrm>
          <a:prstGeom prst="rect">
            <a:avLst/>
          </a:prstGeom>
          <a:noFill/>
        </p:spPr>
        <p:txBody>
          <a:bodyPr wrap="none" rtlCol="0">
            <a:spAutoFit/>
          </a:bodyPr>
          <a:lstStyle/>
          <a:p>
            <a:r>
              <a:rPr lang="en-US" dirty="0"/>
              <a:t>Impact</a:t>
            </a:r>
          </a:p>
        </p:txBody>
      </p:sp>
      <p:sp>
        <p:nvSpPr>
          <p:cNvPr id="12" name="TextBox 11">
            <a:extLst>
              <a:ext uri="{FF2B5EF4-FFF2-40B4-BE49-F238E27FC236}">
                <a16:creationId xmlns="" xmlns:a16="http://schemas.microsoft.com/office/drawing/2014/main" id="{64E15F85-72C8-2F72-7775-89912F5A47F4}"/>
              </a:ext>
            </a:extLst>
          </p:cNvPr>
          <p:cNvSpPr txBox="1"/>
          <p:nvPr/>
        </p:nvSpPr>
        <p:spPr>
          <a:xfrm>
            <a:off x="9382665" y="4601242"/>
            <a:ext cx="689612" cy="369332"/>
          </a:xfrm>
          <a:prstGeom prst="rect">
            <a:avLst/>
          </a:prstGeom>
          <a:noFill/>
        </p:spPr>
        <p:txBody>
          <a:bodyPr wrap="none" rtlCol="0">
            <a:spAutoFit/>
          </a:bodyPr>
          <a:lstStyle/>
          <a:p>
            <a:r>
              <a:rPr lang="en-US" dirty="0"/>
              <a:t>Land</a:t>
            </a:r>
          </a:p>
        </p:txBody>
      </p:sp>
      <p:sp>
        <p:nvSpPr>
          <p:cNvPr id="13" name="TextBox 12">
            <a:extLst>
              <a:ext uri="{FF2B5EF4-FFF2-40B4-BE49-F238E27FC236}">
                <a16:creationId xmlns="" xmlns:a16="http://schemas.microsoft.com/office/drawing/2014/main" id="{9250074B-4A1C-1F83-44CE-233A00CC73E9}"/>
              </a:ext>
            </a:extLst>
          </p:cNvPr>
          <p:cNvSpPr txBox="1"/>
          <p:nvPr/>
        </p:nvSpPr>
        <p:spPr>
          <a:xfrm>
            <a:off x="9832468" y="4286792"/>
            <a:ext cx="692818" cy="369332"/>
          </a:xfrm>
          <a:prstGeom prst="rect">
            <a:avLst/>
          </a:prstGeom>
          <a:noFill/>
        </p:spPr>
        <p:txBody>
          <a:bodyPr wrap="none" rtlCol="0">
            <a:spAutoFit/>
          </a:bodyPr>
          <a:lstStyle/>
          <a:p>
            <a:r>
              <a:rPr lang="en-US" dirty="0"/>
              <a:t>Rove</a:t>
            </a:r>
          </a:p>
        </p:txBody>
      </p:sp>
      <p:sp>
        <p:nvSpPr>
          <p:cNvPr id="14" name="TextBox 13">
            <a:extLst>
              <a:ext uri="{FF2B5EF4-FFF2-40B4-BE49-F238E27FC236}">
                <a16:creationId xmlns="" xmlns:a16="http://schemas.microsoft.com/office/drawing/2014/main" id="{D047E17C-C80D-DB52-9B8F-DF233CDC4D1F}"/>
              </a:ext>
            </a:extLst>
          </p:cNvPr>
          <p:cNvSpPr txBox="1"/>
          <p:nvPr/>
        </p:nvSpPr>
        <p:spPr>
          <a:xfrm>
            <a:off x="10264946" y="3956065"/>
            <a:ext cx="856325" cy="369332"/>
          </a:xfrm>
          <a:prstGeom prst="rect">
            <a:avLst/>
          </a:prstGeom>
          <a:noFill/>
        </p:spPr>
        <p:txBody>
          <a:bodyPr wrap="none" rtlCol="0">
            <a:spAutoFit/>
          </a:bodyPr>
          <a:lstStyle/>
          <a:p>
            <a:r>
              <a:rPr lang="en-US" dirty="0"/>
              <a:t>Return</a:t>
            </a:r>
          </a:p>
        </p:txBody>
      </p:sp>
      <p:sp>
        <p:nvSpPr>
          <p:cNvPr id="2" name="Rectangle 1">
            <a:extLst>
              <a:ext uri="{FF2B5EF4-FFF2-40B4-BE49-F238E27FC236}">
                <a16:creationId xmlns="" xmlns:a16="http://schemas.microsoft.com/office/drawing/2014/main" id="{F81F4AC9-1E8C-ABEE-83B0-00F7FE61F79C}"/>
              </a:ext>
            </a:extLst>
          </p:cNvPr>
          <p:cNvSpPr/>
          <p:nvPr/>
        </p:nvSpPr>
        <p:spPr>
          <a:xfrm>
            <a:off x="11506200" y="0"/>
            <a:ext cx="685800" cy="118872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F79BDAA6-4C50-6A95-6993-D65CD5AC229F}"/>
              </a:ext>
            </a:extLst>
          </p:cNvPr>
          <p:cNvSpPr txBox="1"/>
          <p:nvPr/>
        </p:nvSpPr>
        <p:spPr>
          <a:xfrm>
            <a:off x="11506200" y="-49179"/>
            <a:ext cx="712054" cy="400110"/>
          </a:xfrm>
          <a:prstGeom prst="rect">
            <a:avLst/>
          </a:prstGeom>
          <a:noFill/>
        </p:spPr>
        <p:txBody>
          <a:bodyPr wrap="none" rtlCol="0">
            <a:spAutoFit/>
          </a:bodyPr>
          <a:lstStyle/>
          <a:p>
            <a:pPr algn="ctr"/>
            <a:r>
              <a:rPr lang="en-US" sz="2000" dirty="0"/>
              <a:t>Intro</a:t>
            </a:r>
          </a:p>
        </p:txBody>
      </p:sp>
      <p:sp>
        <p:nvSpPr>
          <p:cNvPr id="8" name="TextBox 7">
            <a:extLst>
              <a:ext uri="{FF2B5EF4-FFF2-40B4-BE49-F238E27FC236}">
                <a16:creationId xmlns="" xmlns:a16="http://schemas.microsoft.com/office/drawing/2014/main" id="{6C7A55D6-6F09-7EDF-8133-A30EBF78A1AD}"/>
              </a:ext>
            </a:extLst>
          </p:cNvPr>
          <p:cNvSpPr txBox="1"/>
          <p:nvPr/>
        </p:nvSpPr>
        <p:spPr>
          <a:xfrm>
            <a:off x="11471432" y="585373"/>
            <a:ext cx="755335" cy="400110"/>
          </a:xfrm>
          <a:prstGeom prst="rect">
            <a:avLst/>
          </a:prstGeom>
          <a:noFill/>
        </p:spPr>
        <p:txBody>
          <a:bodyPr wrap="none" rtlCol="0">
            <a:spAutoFit/>
          </a:bodyPr>
          <a:lstStyle/>
          <a:p>
            <a:pPr algn="ctr"/>
            <a:r>
              <a:rPr lang="en-US" sz="2000" dirty="0"/>
              <a:t>Tries</a:t>
            </a:r>
          </a:p>
        </p:txBody>
      </p:sp>
      <p:sp>
        <p:nvSpPr>
          <p:cNvPr id="15" name="TextBox 14">
            <a:extLst>
              <a:ext uri="{FF2B5EF4-FFF2-40B4-BE49-F238E27FC236}">
                <a16:creationId xmlns="" xmlns:a16="http://schemas.microsoft.com/office/drawing/2014/main" id="{C63C447A-072F-C074-1E26-1CF67CDED4B6}"/>
              </a:ext>
            </a:extLst>
          </p:cNvPr>
          <p:cNvSpPr txBox="1"/>
          <p:nvPr/>
        </p:nvSpPr>
        <p:spPr>
          <a:xfrm>
            <a:off x="11487461" y="2678275"/>
            <a:ext cx="723276" cy="400110"/>
          </a:xfrm>
          <a:prstGeom prst="rect">
            <a:avLst/>
          </a:prstGeom>
          <a:noFill/>
        </p:spPr>
        <p:txBody>
          <a:bodyPr wrap="none" rtlCol="0">
            <a:spAutoFit/>
          </a:bodyPr>
          <a:lstStyle/>
          <a:p>
            <a:pPr algn="ctr"/>
            <a:r>
              <a:rPr lang="en-US" sz="2000" dirty="0"/>
              <a:t>Fails</a:t>
            </a:r>
          </a:p>
        </p:txBody>
      </p:sp>
      <p:sp>
        <p:nvSpPr>
          <p:cNvPr id="16" name="TextBox 15">
            <a:extLst>
              <a:ext uri="{FF2B5EF4-FFF2-40B4-BE49-F238E27FC236}">
                <a16:creationId xmlns="" xmlns:a16="http://schemas.microsoft.com/office/drawing/2014/main" id="{7A871A2C-EE38-E42A-1F7F-1067B43C6C7B}"/>
              </a:ext>
            </a:extLst>
          </p:cNvPr>
          <p:cNvSpPr txBox="1"/>
          <p:nvPr/>
        </p:nvSpPr>
        <p:spPr>
          <a:xfrm>
            <a:off x="11402502" y="5025884"/>
            <a:ext cx="893194" cy="400110"/>
          </a:xfrm>
          <a:prstGeom prst="rect">
            <a:avLst/>
          </a:prstGeom>
          <a:noFill/>
        </p:spPr>
        <p:txBody>
          <a:bodyPr wrap="none" rtlCol="0">
            <a:spAutoFit/>
          </a:bodyPr>
          <a:lstStyle/>
          <a:p>
            <a:pPr algn="ctr"/>
            <a:r>
              <a:rPr lang="en-US" sz="2000" dirty="0"/>
              <a:t>Cases</a:t>
            </a:r>
          </a:p>
        </p:txBody>
      </p:sp>
      <p:sp>
        <p:nvSpPr>
          <p:cNvPr id="17" name="TextBox 16">
            <a:extLst>
              <a:ext uri="{FF2B5EF4-FFF2-40B4-BE49-F238E27FC236}">
                <a16:creationId xmlns="" xmlns:a16="http://schemas.microsoft.com/office/drawing/2014/main" id="{1B8D9C79-B925-1D5A-0BF4-A0412B8CEF0D}"/>
              </a:ext>
            </a:extLst>
          </p:cNvPr>
          <p:cNvSpPr txBox="1"/>
          <p:nvPr/>
        </p:nvSpPr>
        <p:spPr>
          <a:xfrm>
            <a:off x="11440172" y="6538151"/>
            <a:ext cx="817853" cy="400110"/>
          </a:xfrm>
          <a:prstGeom prst="rect">
            <a:avLst/>
          </a:prstGeom>
          <a:noFill/>
        </p:spPr>
        <p:txBody>
          <a:bodyPr wrap="none" rtlCol="0">
            <a:spAutoFit/>
          </a:bodyPr>
          <a:lstStyle/>
          <a:p>
            <a:pPr algn="ctr"/>
            <a:r>
              <a:rPr lang="en-US" sz="2000" dirty="0"/>
              <a:t>Outro</a:t>
            </a:r>
          </a:p>
        </p:txBody>
      </p:sp>
    </p:spTree>
    <p:extLst>
      <p:ext uri="{BB962C8B-B14F-4D97-AF65-F5344CB8AC3E}">
        <p14:creationId xmlns:p14="http://schemas.microsoft.com/office/powerpoint/2010/main" val="1778002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 xmlns:a16="http://schemas.microsoft.com/office/drawing/2014/main" id="{E68AE090-5AA9-9B81-7162-4515EAB5D8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8551" y="350931"/>
            <a:ext cx="11123092" cy="6187220"/>
          </a:xfrm>
          <a:prstGeom prst="rect">
            <a:avLst/>
          </a:prstGeom>
        </p:spPr>
      </p:pic>
      <p:sp>
        <p:nvSpPr>
          <p:cNvPr id="4" name="Date Placeholder 3">
            <a:extLst>
              <a:ext uri="{FF2B5EF4-FFF2-40B4-BE49-F238E27FC236}">
                <a16:creationId xmlns="" xmlns:a16="http://schemas.microsoft.com/office/drawing/2014/main" id="{C18A3A49-D389-1BB2-DA54-740CACA191C9}"/>
              </a:ext>
            </a:extLst>
          </p:cNvPr>
          <p:cNvSpPr>
            <a:spLocks noGrp="1"/>
          </p:cNvSpPr>
          <p:nvPr>
            <p:ph type="dt" sz="half" idx="10"/>
          </p:nvPr>
        </p:nvSpPr>
        <p:spPr/>
        <p:txBody>
          <a:bodyPr/>
          <a:lstStyle/>
          <a:p>
            <a:fld id="{5AB17B3F-DED3-433A-8146-A6C4113D3900}" type="datetime1">
              <a:rPr lang="en-US" smtClean="0"/>
              <a:t>10/27/2025</a:t>
            </a:fld>
            <a:endParaRPr lang="en-US"/>
          </a:p>
        </p:txBody>
      </p:sp>
      <p:sp>
        <p:nvSpPr>
          <p:cNvPr id="5" name="Footer Placeholder 4">
            <a:extLst>
              <a:ext uri="{FF2B5EF4-FFF2-40B4-BE49-F238E27FC236}">
                <a16:creationId xmlns="" xmlns:a16="http://schemas.microsoft.com/office/drawing/2014/main" id="{B12ADD5D-8FEE-A12A-8212-CC414A0002FF}"/>
              </a:ext>
            </a:extLst>
          </p:cNvPr>
          <p:cNvSpPr>
            <a:spLocks noGrp="1"/>
          </p:cNvSpPr>
          <p:nvPr>
            <p:ph type="ftr" sz="quarter" idx="11"/>
          </p:nvPr>
        </p:nvSpPr>
        <p:spPr/>
        <p:txBody>
          <a:bodyPr/>
          <a:lstStyle/>
          <a:p>
            <a:r>
              <a:rPr lang="en-US" dirty="0"/>
              <a:t>History of Moon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281AF3E8-60B7-824A-94B8-520AFB973556}"/>
              </a:ext>
            </a:extLst>
          </p:cNvPr>
          <p:cNvSpPr>
            <a:spLocks noGrp="1"/>
          </p:cNvSpPr>
          <p:nvPr>
            <p:ph type="sldNum" sz="quarter" idx="12"/>
          </p:nvPr>
        </p:nvSpPr>
        <p:spPr/>
        <p:txBody>
          <a:bodyPr/>
          <a:lstStyle/>
          <a:p>
            <a:fld id="{0CB24E8A-A8CD-4BDB-9CC6-92411BC477CB}" type="slidenum">
              <a:rPr lang="en-US" smtClean="0"/>
              <a:t>5</a:t>
            </a:fld>
            <a:endParaRPr lang="en-US"/>
          </a:p>
        </p:txBody>
      </p:sp>
      <p:sp>
        <p:nvSpPr>
          <p:cNvPr id="8" name="Arrow: Right 7">
            <a:extLst>
              <a:ext uri="{FF2B5EF4-FFF2-40B4-BE49-F238E27FC236}">
                <a16:creationId xmlns="" xmlns:a16="http://schemas.microsoft.com/office/drawing/2014/main" id="{38F63D71-7CF0-B8A9-B0CB-CB0F377C15F9}"/>
              </a:ext>
            </a:extLst>
          </p:cNvPr>
          <p:cNvSpPr/>
          <p:nvPr/>
        </p:nvSpPr>
        <p:spPr>
          <a:xfrm>
            <a:off x="2034588" y="1642084"/>
            <a:ext cx="787908" cy="365125"/>
          </a:xfrm>
          <a:prstGeom prs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Apollo</a:t>
            </a:r>
          </a:p>
        </p:txBody>
      </p:sp>
      <p:sp>
        <p:nvSpPr>
          <p:cNvPr id="9" name="Arrow: Right 8">
            <a:extLst>
              <a:ext uri="{FF2B5EF4-FFF2-40B4-BE49-F238E27FC236}">
                <a16:creationId xmlns="" xmlns:a16="http://schemas.microsoft.com/office/drawing/2014/main" id="{CB4AB855-A5FB-4C5E-2C15-46CEE8517A4D}"/>
              </a:ext>
            </a:extLst>
          </p:cNvPr>
          <p:cNvSpPr/>
          <p:nvPr/>
        </p:nvSpPr>
        <p:spPr>
          <a:xfrm>
            <a:off x="1891875" y="2410743"/>
            <a:ext cx="787909" cy="365125"/>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Zond</a:t>
            </a:r>
            <a:endParaRPr lang="en-US" dirty="0">
              <a:solidFill>
                <a:schemeClr val="tx1"/>
              </a:solidFill>
            </a:endParaRPr>
          </a:p>
        </p:txBody>
      </p:sp>
      <p:sp>
        <p:nvSpPr>
          <p:cNvPr id="10" name="Arrow: Right 9">
            <a:extLst>
              <a:ext uri="{FF2B5EF4-FFF2-40B4-BE49-F238E27FC236}">
                <a16:creationId xmlns="" xmlns:a16="http://schemas.microsoft.com/office/drawing/2014/main" id="{70B30BBA-55B1-8F22-24A0-251C0910C2D9}"/>
              </a:ext>
            </a:extLst>
          </p:cNvPr>
          <p:cNvSpPr/>
          <p:nvPr/>
        </p:nvSpPr>
        <p:spPr>
          <a:xfrm>
            <a:off x="1369762" y="2946128"/>
            <a:ext cx="678475" cy="365125"/>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Luna</a:t>
            </a:r>
          </a:p>
        </p:txBody>
      </p:sp>
      <p:sp>
        <p:nvSpPr>
          <p:cNvPr id="11" name="Arrow: Right 10">
            <a:extLst>
              <a:ext uri="{FF2B5EF4-FFF2-40B4-BE49-F238E27FC236}">
                <a16:creationId xmlns="" xmlns:a16="http://schemas.microsoft.com/office/drawing/2014/main" id="{A7D6FCED-7C8E-D799-EA5C-8477EAAF1D06}"/>
              </a:ext>
            </a:extLst>
          </p:cNvPr>
          <p:cNvSpPr/>
          <p:nvPr/>
        </p:nvSpPr>
        <p:spPr>
          <a:xfrm>
            <a:off x="128557" y="3311253"/>
            <a:ext cx="1415796" cy="755610"/>
          </a:xfrm>
          <a:prstGeom prs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Ranger,</a:t>
            </a:r>
          </a:p>
          <a:p>
            <a:pPr algn="ctr"/>
            <a:r>
              <a:rPr lang="en-US" sz="1400" dirty="0">
                <a:solidFill>
                  <a:schemeClr val="tx1"/>
                </a:solidFill>
              </a:rPr>
              <a:t>Lunar Orbiter</a:t>
            </a:r>
          </a:p>
        </p:txBody>
      </p:sp>
      <p:sp>
        <p:nvSpPr>
          <p:cNvPr id="12" name="Arrow: Left-Right 11">
            <a:extLst>
              <a:ext uri="{FF2B5EF4-FFF2-40B4-BE49-F238E27FC236}">
                <a16:creationId xmlns="" xmlns:a16="http://schemas.microsoft.com/office/drawing/2014/main" id="{067A2CE5-8ADA-375C-936C-3C871B0FE51B}"/>
              </a:ext>
            </a:extLst>
          </p:cNvPr>
          <p:cNvSpPr/>
          <p:nvPr/>
        </p:nvSpPr>
        <p:spPr>
          <a:xfrm>
            <a:off x="4367115" y="3020497"/>
            <a:ext cx="1554551" cy="484632"/>
          </a:xfrm>
          <a:prstGeom prst="leftRight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’78-’90</a:t>
            </a:r>
          </a:p>
        </p:txBody>
      </p:sp>
      <p:cxnSp>
        <p:nvCxnSpPr>
          <p:cNvPr id="14" name="Straight Connector 13">
            <a:extLst>
              <a:ext uri="{FF2B5EF4-FFF2-40B4-BE49-F238E27FC236}">
                <a16:creationId xmlns="" xmlns:a16="http://schemas.microsoft.com/office/drawing/2014/main" id="{0FA14928-F8C9-74A1-594F-D6CD3292F16A}"/>
              </a:ext>
            </a:extLst>
          </p:cNvPr>
          <p:cNvCxnSpPr>
            <a:cxnSpLocks/>
          </p:cNvCxnSpPr>
          <p:nvPr/>
        </p:nvCxnSpPr>
        <p:spPr>
          <a:xfrm>
            <a:off x="4317420" y="3209825"/>
            <a:ext cx="0" cy="2478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509DA786-0530-3A80-8C2D-0FF50FE37FB3}"/>
              </a:ext>
            </a:extLst>
          </p:cNvPr>
          <p:cNvCxnSpPr>
            <a:cxnSpLocks/>
          </p:cNvCxnSpPr>
          <p:nvPr/>
        </p:nvCxnSpPr>
        <p:spPr>
          <a:xfrm>
            <a:off x="5937933" y="3109794"/>
            <a:ext cx="0" cy="7103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9234E101-7E0F-7F4F-BED9-8A1EC6C024E2}"/>
              </a:ext>
            </a:extLst>
          </p:cNvPr>
          <p:cNvCxnSpPr>
            <a:cxnSpLocks/>
          </p:cNvCxnSpPr>
          <p:nvPr/>
        </p:nvCxnSpPr>
        <p:spPr>
          <a:xfrm>
            <a:off x="10105563" y="1825654"/>
            <a:ext cx="0" cy="315261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 xmlns:a16="http://schemas.microsoft.com/office/drawing/2014/main" id="{34D717C4-8F04-38D2-4DAD-963BBDEBEDF5}"/>
              </a:ext>
            </a:extLst>
          </p:cNvPr>
          <p:cNvSpPr txBox="1"/>
          <p:nvPr/>
        </p:nvSpPr>
        <p:spPr>
          <a:xfrm>
            <a:off x="9384192" y="1512057"/>
            <a:ext cx="1467068" cy="307777"/>
          </a:xfrm>
          <a:prstGeom prst="rect">
            <a:avLst/>
          </a:prstGeom>
          <a:noFill/>
          <a:ln>
            <a:solidFill>
              <a:schemeClr val="tx1"/>
            </a:solidFill>
            <a:prstDash val="dash"/>
          </a:ln>
        </p:spPr>
        <p:txBody>
          <a:bodyPr wrap="none" rtlCol="0">
            <a:spAutoFit/>
          </a:bodyPr>
          <a:lstStyle/>
          <a:p>
            <a:r>
              <a:rPr lang="en-US" sz="1400" dirty="0"/>
              <a:t>HLS Announced</a:t>
            </a:r>
          </a:p>
        </p:txBody>
      </p:sp>
      <p:cxnSp>
        <p:nvCxnSpPr>
          <p:cNvPr id="25" name="Straight Connector 24">
            <a:extLst>
              <a:ext uri="{FF2B5EF4-FFF2-40B4-BE49-F238E27FC236}">
                <a16:creationId xmlns="" xmlns:a16="http://schemas.microsoft.com/office/drawing/2014/main" id="{19FEB680-13FD-15CD-E62E-BA5C5FA86E1C}"/>
              </a:ext>
            </a:extLst>
          </p:cNvPr>
          <p:cNvCxnSpPr>
            <a:cxnSpLocks/>
          </p:cNvCxnSpPr>
          <p:nvPr/>
        </p:nvCxnSpPr>
        <p:spPr>
          <a:xfrm>
            <a:off x="10644222" y="3464984"/>
            <a:ext cx="0" cy="17859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 xmlns:a16="http://schemas.microsoft.com/office/drawing/2014/main" id="{6BD1914A-7C76-1445-8AD5-E029C1A5E6B3}"/>
              </a:ext>
            </a:extLst>
          </p:cNvPr>
          <p:cNvSpPr txBox="1"/>
          <p:nvPr/>
        </p:nvSpPr>
        <p:spPr>
          <a:xfrm>
            <a:off x="9611817" y="5187890"/>
            <a:ext cx="1881783" cy="523220"/>
          </a:xfrm>
          <a:prstGeom prst="rect">
            <a:avLst/>
          </a:prstGeom>
          <a:noFill/>
          <a:ln>
            <a:solidFill>
              <a:schemeClr val="tx1"/>
            </a:solidFill>
          </a:ln>
        </p:spPr>
        <p:txBody>
          <a:bodyPr wrap="square" rtlCol="0">
            <a:spAutoFit/>
          </a:bodyPr>
          <a:lstStyle/>
          <a:p>
            <a:r>
              <a:rPr lang="en-US" sz="1400" dirty="0"/>
              <a:t>First Independent</a:t>
            </a:r>
          </a:p>
          <a:p>
            <a:r>
              <a:rPr lang="en-US" sz="1400" dirty="0"/>
              <a:t>Commercial Attempt</a:t>
            </a:r>
          </a:p>
        </p:txBody>
      </p:sp>
      <p:sp>
        <p:nvSpPr>
          <p:cNvPr id="40" name="TextBox 39">
            <a:extLst>
              <a:ext uri="{FF2B5EF4-FFF2-40B4-BE49-F238E27FC236}">
                <a16:creationId xmlns="" xmlns:a16="http://schemas.microsoft.com/office/drawing/2014/main" id="{E8416685-77F2-C7DC-FCD1-09CD8FBE13FB}"/>
              </a:ext>
            </a:extLst>
          </p:cNvPr>
          <p:cNvSpPr txBox="1"/>
          <p:nvPr/>
        </p:nvSpPr>
        <p:spPr>
          <a:xfrm>
            <a:off x="9611818" y="713692"/>
            <a:ext cx="1239442" cy="369332"/>
          </a:xfrm>
          <a:prstGeom prst="rect">
            <a:avLst/>
          </a:prstGeom>
          <a:noFill/>
        </p:spPr>
        <p:txBody>
          <a:bodyPr wrap="none" rtlCol="0">
            <a:spAutoFit/>
          </a:bodyPr>
          <a:lstStyle/>
          <a:p>
            <a:r>
              <a:rPr lang="en-US" dirty="0"/>
              <a:t>50% failed</a:t>
            </a:r>
          </a:p>
        </p:txBody>
      </p:sp>
      <p:sp>
        <p:nvSpPr>
          <p:cNvPr id="2" name="Arrow: Left-Right 1">
            <a:extLst>
              <a:ext uri="{FF2B5EF4-FFF2-40B4-BE49-F238E27FC236}">
                <a16:creationId xmlns="" xmlns:a16="http://schemas.microsoft.com/office/drawing/2014/main" id="{C191E8B4-51E6-07B8-FAAD-22BB2E965492}"/>
              </a:ext>
            </a:extLst>
          </p:cNvPr>
          <p:cNvSpPr/>
          <p:nvPr/>
        </p:nvSpPr>
        <p:spPr>
          <a:xfrm>
            <a:off x="4054404" y="1327504"/>
            <a:ext cx="5220059" cy="484632"/>
          </a:xfrm>
          <a:prstGeom prst="leftRight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’76-’13</a:t>
            </a:r>
          </a:p>
        </p:txBody>
      </p:sp>
      <p:cxnSp>
        <p:nvCxnSpPr>
          <p:cNvPr id="3" name="Straight Connector 2">
            <a:extLst>
              <a:ext uri="{FF2B5EF4-FFF2-40B4-BE49-F238E27FC236}">
                <a16:creationId xmlns="" xmlns:a16="http://schemas.microsoft.com/office/drawing/2014/main" id="{3449AD24-69E0-484D-B4C0-0BB2942E63CB}"/>
              </a:ext>
            </a:extLst>
          </p:cNvPr>
          <p:cNvCxnSpPr>
            <a:cxnSpLocks/>
          </p:cNvCxnSpPr>
          <p:nvPr/>
        </p:nvCxnSpPr>
        <p:spPr>
          <a:xfrm>
            <a:off x="4038600" y="1569820"/>
            <a:ext cx="0" cy="930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935CE9E1-E76B-23CE-2ADE-85530CC76502}"/>
              </a:ext>
            </a:extLst>
          </p:cNvPr>
          <p:cNvCxnSpPr>
            <a:cxnSpLocks/>
          </p:cNvCxnSpPr>
          <p:nvPr/>
        </p:nvCxnSpPr>
        <p:spPr>
          <a:xfrm>
            <a:off x="9274463" y="1569820"/>
            <a:ext cx="0" cy="11804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 xmlns:a16="http://schemas.microsoft.com/office/drawing/2014/main" id="{4FB887CF-78F2-7503-B210-E6690A274795}"/>
              </a:ext>
            </a:extLst>
          </p:cNvPr>
          <p:cNvSpPr/>
          <p:nvPr/>
        </p:nvSpPr>
        <p:spPr>
          <a:xfrm>
            <a:off x="11506200" y="0"/>
            <a:ext cx="685800" cy="1490472"/>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81EBB82-020E-A853-00FA-39F43293A4BF}"/>
              </a:ext>
            </a:extLst>
          </p:cNvPr>
          <p:cNvSpPr txBox="1"/>
          <p:nvPr/>
        </p:nvSpPr>
        <p:spPr>
          <a:xfrm>
            <a:off x="11506200" y="-49179"/>
            <a:ext cx="712054" cy="400110"/>
          </a:xfrm>
          <a:prstGeom prst="rect">
            <a:avLst/>
          </a:prstGeom>
          <a:noFill/>
        </p:spPr>
        <p:txBody>
          <a:bodyPr wrap="none" rtlCol="0">
            <a:spAutoFit/>
          </a:bodyPr>
          <a:lstStyle/>
          <a:p>
            <a:pPr algn="ctr"/>
            <a:r>
              <a:rPr lang="en-US" sz="2000" dirty="0"/>
              <a:t>Intro</a:t>
            </a:r>
          </a:p>
        </p:txBody>
      </p:sp>
      <p:sp>
        <p:nvSpPr>
          <p:cNvPr id="17" name="TextBox 16">
            <a:extLst>
              <a:ext uri="{FF2B5EF4-FFF2-40B4-BE49-F238E27FC236}">
                <a16:creationId xmlns="" xmlns:a16="http://schemas.microsoft.com/office/drawing/2014/main" id="{96BF0108-A2A2-20E2-7801-2AD2EB0361B0}"/>
              </a:ext>
            </a:extLst>
          </p:cNvPr>
          <p:cNvSpPr txBox="1"/>
          <p:nvPr/>
        </p:nvSpPr>
        <p:spPr>
          <a:xfrm>
            <a:off x="11471432" y="585373"/>
            <a:ext cx="755335" cy="400110"/>
          </a:xfrm>
          <a:prstGeom prst="rect">
            <a:avLst/>
          </a:prstGeom>
          <a:noFill/>
        </p:spPr>
        <p:txBody>
          <a:bodyPr wrap="none" rtlCol="0">
            <a:spAutoFit/>
          </a:bodyPr>
          <a:lstStyle/>
          <a:p>
            <a:pPr algn="ctr"/>
            <a:r>
              <a:rPr lang="en-US" sz="2000" dirty="0"/>
              <a:t>Tries</a:t>
            </a:r>
          </a:p>
        </p:txBody>
      </p:sp>
      <p:sp>
        <p:nvSpPr>
          <p:cNvPr id="18" name="TextBox 17">
            <a:extLst>
              <a:ext uri="{FF2B5EF4-FFF2-40B4-BE49-F238E27FC236}">
                <a16:creationId xmlns="" xmlns:a16="http://schemas.microsoft.com/office/drawing/2014/main" id="{F6C19CE7-48B2-2264-F68C-FC46F9C525ED}"/>
              </a:ext>
            </a:extLst>
          </p:cNvPr>
          <p:cNvSpPr txBox="1"/>
          <p:nvPr/>
        </p:nvSpPr>
        <p:spPr>
          <a:xfrm>
            <a:off x="11487461" y="2678275"/>
            <a:ext cx="723276" cy="400110"/>
          </a:xfrm>
          <a:prstGeom prst="rect">
            <a:avLst/>
          </a:prstGeom>
          <a:noFill/>
        </p:spPr>
        <p:txBody>
          <a:bodyPr wrap="none" rtlCol="0">
            <a:spAutoFit/>
          </a:bodyPr>
          <a:lstStyle/>
          <a:p>
            <a:pPr algn="ctr"/>
            <a:r>
              <a:rPr lang="en-US" sz="2000" dirty="0"/>
              <a:t>Fails</a:t>
            </a:r>
          </a:p>
        </p:txBody>
      </p:sp>
      <p:sp>
        <p:nvSpPr>
          <p:cNvPr id="20" name="TextBox 19">
            <a:extLst>
              <a:ext uri="{FF2B5EF4-FFF2-40B4-BE49-F238E27FC236}">
                <a16:creationId xmlns="" xmlns:a16="http://schemas.microsoft.com/office/drawing/2014/main" id="{D08EE15C-F61E-AA42-1885-44094E56A008}"/>
              </a:ext>
            </a:extLst>
          </p:cNvPr>
          <p:cNvSpPr txBox="1"/>
          <p:nvPr/>
        </p:nvSpPr>
        <p:spPr>
          <a:xfrm>
            <a:off x="11402502" y="5025884"/>
            <a:ext cx="893194" cy="400110"/>
          </a:xfrm>
          <a:prstGeom prst="rect">
            <a:avLst/>
          </a:prstGeom>
          <a:noFill/>
        </p:spPr>
        <p:txBody>
          <a:bodyPr wrap="none" rtlCol="0">
            <a:spAutoFit/>
          </a:bodyPr>
          <a:lstStyle/>
          <a:p>
            <a:pPr algn="ctr"/>
            <a:r>
              <a:rPr lang="en-US" sz="2000" dirty="0"/>
              <a:t>Cases</a:t>
            </a:r>
          </a:p>
        </p:txBody>
      </p:sp>
      <p:sp>
        <p:nvSpPr>
          <p:cNvPr id="21" name="TextBox 20">
            <a:extLst>
              <a:ext uri="{FF2B5EF4-FFF2-40B4-BE49-F238E27FC236}">
                <a16:creationId xmlns="" xmlns:a16="http://schemas.microsoft.com/office/drawing/2014/main" id="{78CB769F-2F7D-D0D7-993E-0D7279A1E3C1}"/>
              </a:ext>
            </a:extLst>
          </p:cNvPr>
          <p:cNvSpPr txBox="1"/>
          <p:nvPr/>
        </p:nvSpPr>
        <p:spPr>
          <a:xfrm>
            <a:off x="11440172" y="6538151"/>
            <a:ext cx="817853" cy="400110"/>
          </a:xfrm>
          <a:prstGeom prst="rect">
            <a:avLst/>
          </a:prstGeom>
          <a:noFill/>
        </p:spPr>
        <p:txBody>
          <a:bodyPr wrap="none" rtlCol="0">
            <a:spAutoFit/>
          </a:bodyPr>
          <a:lstStyle/>
          <a:p>
            <a:pPr algn="ctr"/>
            <a:r>
              <a:rPr lang="en-US" sz="2000" dirty="0"/>
              <a:t>Outro</a:t>
            </a:r>
          </a:p>
        </p:txBody>
      </p:sp>
      <p:sp>
        <p:nvSpPr>
          <p:cNvPr id="22" name="TextBox 21">
            <a:extLst>
              <a:ext uri="{FF2B5EF4-FFF2-40B4-BE49-F238E27FC236}">
                <a16:creationId xmlns="" xmlns:a16="http://schemas.microsoft.com/office/drawing/2014/main" id="{84A59E4D-CF35-DB5E-533B-0DAA95D8E101}"/>
              </a:ext>
            </a:extLst>
          </p:cNvPr>
          <p:cNvSpPr txBox="1"/>
          <p:nvPr/>
        </p:nvSpPr>
        <p:spPr>
          <a:xfrm>
            <a:off x="2129994" y="28383"/>
            <a:ext cx="7380206" cy="523220"/>
          </a:xfrm>
          <a:prstGeom prst="rect">
            <a:avLst/>
          </a:prstGeom>
          <a:noFill/>
        </p:spPr>
        <p:txBody>
          <a:bodyPr wrap="square" rtlCol="0">
            <a:spAutoFit/>
          </a:bodyPr>
          <a:lstStyle/>
          <a:p>
            <a:pPr algn="ctr"/>
            <a:r>
              <a:rPr lang="en-US" sz="1400" dirty="0"/>
              <a:t>36%Failed  	    45%Failed       60%Failed        65%Failed       73%Failed        42%Failed</a:t>
            </a:r>
          </a:p>
          <a:p>
            <a:pPr algn="ctr"/>
            <a:r>
              <a:rPr lang="en-US" sz="1400" dirty="0"/>
              <a:t>(9/25)             (23/51)             (6/10)             (17/26)             (8/11)             (8/19)</a:t>
            </a:r>
          </a:p>
        </p:txBody>
      </p:sp>
    </p:spTree>
    <p:extLst>
      <p:ext uri="{BB962C8B-B14F-4D97-AF65-F5344CB8AC3E}">
        <p14:creationId xmlns:p14="http://schemas.microsoft.com/office/powerpoint/2010/main" val="2163849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B56FA85D-CDF2-F9CD-9B35-559C55C0A60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8173" y="211333"/>
            <a:ext cx="11180735" cy="6219284"/>
          </a:xfrm>
          <a:prstGeom prst="rect">
            <a:avLst/>
          </a:prstGeom>
        </p:spPr>
      </p:pic>
      <p:sp>
        <p:nvSpPr>
          <p:cNvPr id="4" name="Date Placeholder 3">
            <a:extLst>
              <a:ext uri="{FF2B5EF4-FFF2-40B4-BE49-F238E27FC236}">
                <a16:creationId xmlns="" xmlns:a16="http://schemas.microsoft.com/office/drawing/2014/main" id="{9C228F07-DCA3-CB1C-76F4-6B1AA017E8F7}"/>
              </a:ext>
            </a:extLst>
          </p:cNvPr>
          <p:cNvSpPr>
            <a:spLocks noGrp="1"/>
          </p:cNvSpPr>
          <p:nvPr>
            <p:ph type="dt" sz="half" idx="10"/>
          </p:nvPr>
        </p:nvSpPr>
        <p:spPr/>
        <p:txBody>
          <a:bodyPr/>
          <a:lstStyle/>
          <a:p>
            <a:fld id="{6F09906A-9887-454E-A42F-8DB5B060A19F}" type="datetime1">
              <a:rPr lang="en-US" smtClean="0"/>
              <a:t>10/27/2025</a:t>
            </a:fld>
            <a:endParaRPr lang="en-US"/>
          </a:p>
        </p:txBody>
      </p:sp>
      <p:sp>
        <p:nvSpPr>
          <p:cNvPr id="5" name="Footer Placeholder 4">
            <a:extLst>
              <a:ext uri="{FF2B5EF4-FFF2-40B4-BE49-F238E27FC236}">
                <a16:creationId xmlns="" xmlns:a16="http://schemas.microsoft.com/office/drawing/2014/main" id="{5EE58810-0127-9630-0393-7D0A586BDC9F}"/>
              </a:ext>
            </a:extLst>
          </p:cNvPr>
          <p:cNvSpPr>
            <a:spLocks noGrp="1"/>
          </p:cNvSpPr>
          <p:nvPr>
            <p:ph type="ftr" sz="quarter" idx="11"/>
          </p:nvPr>
        </p:nvSpPr>
        <p:spPr/>
        <p:txBody>
          <a:bodyPr/>
          <a:lstStyle/>
          <a:p>
            <a:r>
              <a:rPr lang="en-US" dirty="0"/>
              <a:t>History of Moon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D8583234-5B04-8819-8CB2-BE53ACCD2871}"/>
              </a:ext>
            </a:extLst>
          </p:cNvPr>
          <p:cNvSpPr>
            <a:spLocks noGrp="1"/>
          </p:cNvSpPr>
          <p:nvPr>
            <p:ph type="sldNum" sz="quarter" idx="12"/>
          </p:nvPr>
        </p:nvSpPr>
        <p:spPr/>
        <p:txBody>
          <a:bodyPr/>
          <a:lstStyle/>
          <a:p>
            <a:fld id="{0CB24E8A-A8CD-4BDB-9CC6-92411BC477CB}" type="slidenum">
              <a:rPr lang="en-US" smtClean="0"/>
              <a:t>6</a:t>
            </a:fld>
            <a:endParaRPr lang="en-US"/>
          </a:p>
        </p:txBody>
      </p:sp>
      <p:cxnSp>
        <p:nvCxnSpPr>
          <p:cNvPr id="8" name="Straight Connector 7">
            <a:extLst>
              <a:ext uri="{FF2B5EF4-FFF2-40B4-BE49-F238E27FC236}">
                <a16:creationId xmlns="" xmlns:a16="http://schemas.microsoft.com/office/drawing/2014/main" id="{AEA0FC5B-5CB9-7A33-35A6-DCD505525E40}"/>
              </a:ext>
            </a:extLst>
          </p:cNvPr>
          <p:cNvCxnSpPr>
            <a:cxnSpLocks/>
          </p:cNvCxnSpPr>
          <p:nvPr/>
        </p:nvCxnSpPr>
        <p:spPr>
          <a:xfrm>
            <a:off x="6907178" y="2073532"/>
            <a:ext cx="0" cy="35814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 xmlns:a16="http://schemas.microsoft.com/office/drawing/2014/main" id="{36416E30-3CE7-962B-E687-98AF1312FB1D}"/>
              </a:ext>
            </a:extLst>
          </p:cNvPr>
          <p:cNvSpPr txBox="1"/>
          <p:nvPr/>
        </p:nvSpPr>
        <p:spPr>
          <a:xfrm>
            <a:off x="6173644" y="1765755"/>
            <a:ext cx="1467068" cy="307777"/>
          </a:xfrm>
          <a:prstGeom prst="rect">
            <a:avLst/>
          </a:prstGeom>
          <a:noFill/>
          <a:ln>
            <a:solidFill>
              <a:schemeClr val="tx1"/>
            </a:solidFill>
            <a:prstDash val="dash"/>
          </a:ln>
        </p:spPr>
        <p:txBody>
          <a:bodyPr wrap="none" rtlCol="0">
            <a:spAutoFit/>
          </a:bodyPr>
          <a:lstStyle/>
          <a:p>
            <a:r>
              <a:rPr lang="en-US" sz="1400" dirty="0"/>
              <a:t>HLS Announced</a:t>
            </a:r>
          </a:p>
        </p:txBody>
      </p:sp>
      <p:cxnSp>
        <p:nvCxnSpPr>
          <p:cNvPr id="10" name="Straight Connector 9">
            <a:extLst>
              <a:ext uri="{FF2B5EF4-FFF2-40B4-BE49-F238E27FC236}">
                <a16:creationId xmlns="" xmlns:a16="http://schemas.microsoft.com/office/drawing/2014/main" id="{526DE65F-32F8-C4E9-963F-7D06191420E5}"/>
              </a:ext>
            </a:extLst>
          </p:cNvPr>
          <p:cNvCxnSpPr>
            <a:cxnSpLocks/>
          </p:cNvCxnSpPr>
          <p:nvPr/>
        </p:nvCxnSpPr>
        <p:spPr>
          <a:xfrm>
            <a:off x="9234121" y="3379304"/>
            <a:ext cx="0" cy="17524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 xmlns:a16="http://schemas.microsoft.com/office/drawing/2014/main" id="{E3D66EE6-4E64-EA84-B171-5BA45CB596C4}"/>
              </a:ext>
            </a:extLst>
          </p:cNvPr>
          <p:cNvSpPr txBox="1"/>
          <p:nvPr/>
        </p:nvSpPr>
        <p:spPr>
          <a:xfrm>
            <a:off x="8716618" y="5131712"/>
            <a:ext cx="1912869" cy="523220"/>
          </a:xfrm>
          <a:prstGeom prst="rect">
            <a:avLst/>
          </a:prstGeom>
          <a:noFill/>
          <a:ln>
            <a:solidFill>
              <a:schemeClr val="tx1"/>
            </a:solidFill>
          </a:ln>
        </p:spPr>
        <p:txBody>
          <a:bodyPr wrap="square" rtlCol="0">
            <a:spAutoFit/>
          </a:bodyPr>
          <a:lstStyle/>
          <a:p>
            <a:r>
              <a:rPr lang="en-US" sz="1400" dirty="0"/>
              <a:t>First Independent Commercial Attempt</a:t>
            </a:r>
          </a:p>
        </p:txBody>
      </p:sp>
      <p:sp>
        <p:nvSpPr>
          <p:cNvPr id="14" name="TextBox 13">
            <a:extLst>
              <a:ext uri="{FF2B5EF4-FFF2-40B4-BE49-F238E27FC236}">
                <a16:creationId xmlns="" xmlns:a16="http://schemas.microsoft.com/office/drawing/2014/main" id="{EBEA8248-B410-6F8D-AE78-33797D0F79E6}"/>
              </a:ext>
            </a:extLst>
          </p:cNvPr>
          <p:cNvSpPr txBox="1"/>
          <p:nvPr/>
        </p:nvSpPr>
        <p:spPr>
          <a:xfrm>
            <a:off x="9124223" y="941458"/>
            <a:ext cx="2074607" cy="523220"/>
          </a:xfrm>
          <a:prstGeom prst="rect">
            <a:avLst/>
          </a:prstGeom>
          <a:noFill/>
        </p:spPr>
        <p:txBody>
          <a:bodyPr wrap="none" rtlCol="0">
            <a:spAutoFit/>
          </a:bodyPr>
          <a:lstStyle/>
          <a:p>
            <a:pPr algn="r"/>
            <a:r>
              <a:rPr lang="en-US" sz="1400" dirty="0"/>
              <a:t>28 Missions since 2012</a:t>
            </a:r>
          </a:p>
          <a:p>
            <a:pPr algn="r"/>
            <a:r>
              <a:rPr lang="en-US" sz="1400" dirty="0"/>
              <a:t>46% Failed (15/28)</a:t>
            </a:r>
          </a:p>
        </p:txBody>
      </p:sp>
      <p:sp>
        <p:nvSpPr>
          <p:cNvPr id="2" name="Rectangle 1">
            <a:extLst>
              <a:ext uri="{FF2B5EF4-FFF2-40B4-BE49-F238E27FC236}">
                <a16:creationId xmlns="" xmlns:a16="http://schemas.microsoft.com/office/drawing/2014/main" id="{1A214784-1294-FCCC-A78E-CC01F7B64B06}"/>
              </a:ext>
            </a:extLst>
          </p:cNvPr>
          <p:cNvSpPr/>
          <p:nvPr/>
        </p:nvSpPr>
        <p:spPr>
          <a:xfrm>
            <a:off x="11506200" y="0"/>
            <a:ext cx="685800" cy="1792224"/>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82098254-DE38-1B3C-A266-A21F7BFF3300}"/>
              </a:ext>
            </a:extLst>
          </p:cNvPr>
          <p:cNvSpPr txBox="1"/>
          <p:nvPr/>
        </p:nvSpPr>
        <p:spPr>
          <a:xfrm>
            <a:off x="11506200" y="-49179"/>
            <a:ext cx="712054" cy="400110"/>
          </a:xfrm>
          <a:prstGeom prst="rect">
            <a:avLst/>
          </a:prstGeom>
          <a:noFill/>
        </p:spPr>
        <p:txBody>
          <a:bodyPr wrap="none" rtlCol="0">
            <a:spAutoFit/>
          </a:bodyPr>
          <a:lstStyle/>
          <a:p>
            <a:pPr algn="ctr"/>
            <a:r>
              <a:rPr lang="en-US" sz="2000" dirty="0"/>
              <a:t>Intro</a:t>
            </a:r>
          </a:p>
        </p:txBody>
      </p:sp>
      <p:sp>
        <p:nvSpPr>
          <p:cNvPr id="7" name="TextBox 6">
            <a:extLst>
              <a:ext uri="{FF2B5EF4-FFF2-40B4-BE49-F238E27FC236}">
                <a16:creationId xmlns="" xmlns:a16="http://schemas.microsoft.com/office/drawing/2014/main" id="{E72AEB50-7127-79D0-3411-69631DE61C1C}"/>
              </a:ext>
            </a:extLst>
          </p:cNvPr>
          <p:cNvSpPr txBox="1"/>
          <p:nvPr/>
        </p:nvSpPr>
        <p:spPr>
          <a:xfrm>
            <a:off x="11471432" y="585373"/>
            <a:ext cx="755335" cy="400110"/>
          </a:xfrm>
          <a:prstGeom prst="rect">
            <a:avLst/>
          </a:prstGeom>
          <a:noFill/>
        </p:spPr>
        <p:txBody>
          <a:bodyPr wrap="none" rtlCol="0">
            <a:spAutoFit/>
          </a:bodyPr>
          <a:lstStyle/>
          <a:p>
            <a:pPr algn="ctr"/>
            <a:r>
              <a:rPr lang="en-US" sz="2000" dirty="0"/>
              <a:t>Tries</a:t>
            </a:r>
          </a:p>
        </p:txBody>
      </p:sp>
      <p:sp>
        <p:nvSpPr>
          <p:cNvPr id="12" name="TextBox 11">
            <a:extLst>
              <a:ext uri="{FF2B5EF4-FFF2-40B4-BE49-F238E27FC236}">
                <a16:creationId xmlns="" xmlns:a16="http://schemas.microsoft.com/office/drawing/2014/main" id="{38B25F5E-C9CE-0C7F-600D-9A58426A741E}"/>
              </a:ext>
            </a:extLst>
          </p:cNvPr>
          <p:cNvSpPr txBox="1"/>
          <p:nvPr/>
        </p:nvSpPr>
        <p:spPr>
          <a:xfrm>
            <a:off x="11487461" y="2678275"/>
            <a:ext cx="723276" cy="400110"/>
          </a:xfrm>
          <a:prstGeom prst="rect">
            <a:avLst/>
          </a:prstGeom>
          <a:noFill/>
        </p:spPr>
        <p:txBody>
          <a:bodyPr wrap="none" rtlCol="0">
            <a:spAutoFit/>
          </a:bodyPr>
          <a:lstStyle/>
          <a:p>
            <a:pPr algn="ctr"/>
            <a:r>
              <a:rPr lang="en-US" sz="2000" dirty="0"/>
              <a:t>Fails</a:t>
            </a:r>
          </a:p>
        </p:txBody>
      </p:sp>
      <p:sp>
        <p:nvSpPr>
          <p:cNvPr id="13" name="TextBox 12">
            <a:extLst>
              <a:ext uri="{FF2B5EF4-FFF2-40B4-BE49-F238E27FC236}">
                <a16:creationId xmlns="" xmlns:a16="http://schemas.microsoft.com/office/drawing/2014/main" id="{11840611-1AB0-C53D-96E0-71B70856587F}"/>
              </a:ext>
            </a:extLst>
          </p:cNvPr>
          <p:cNvSpPr txBox="1"/>
          <p:nvPr/>
        </p:nvSpPr>
        <p:spPr>
          <a:xfrm>
            <a:off x="11402502" y="5025884"/>
            <a:ext cx="893194" cy="400110"/>
          </a:xfrm>
          <a:prstGeom prst="rect">
            <a:avLst/>
          </a:prstGeom>
          <a:noFill/>
        </p:spPr>
        <p:txBody>
          <a:bodyPr wrap="none" rtlCol="0">
            <a:spAutoFit/>
          </a:bodyPr>
          <a:lstStyle/>
          <a:p>
            <a:pPr algn="ctr"/>
            <a:r>
              <a:rPr lang="en-US" sz="2000" dirty="0"/>
              <a:t>Cases</a:t>
            </a:r>
          </a:p>
        </p:txBody>
      </p:sp>
      <p:sp>
        <p:nvSpPr>
          <p:cNvPr id="15" name="TextBox 14">
            <a:extLst>
              <a:ext uri="{FF2B5EF4-FFF2-40B4-BE49-F238E27FC236}">
                <a16:creationId xmlns="" xmlns:a16="http://schemas.microsoft.com/office/drawing/2014/main" id="{21412AB3-6782-D047-FFC7-084CB90F4A62}"/>
              </a:ext>
            </a:extLst>
          </p:cNvPr>
          <p:cNvSpPr txBox="1"/>
          <p:nvPr/>
        </p:nvSpPr>
        <p:spPr>
          <a:xfrm>
            <a:off x="11440172" y="6538151"/>
            <a:ext cx="817853" cy="400110"/>
          </a:xfrm>
          <a:prstGeom prst="rect">
            <a:avLst/>
          </a:prstGeom>
          <a:noFill/>
        </p:spPr>
        <p:txBody>
          <a:bodyPr wrap="none" rtlCol="0">
            <a:spAutoFit/>
          </a:bodyPr>
          <a:lstStyle/>
          <a:p>
            <a:pPr algn="ctr"/>
            <a:r>
              <a:rPr lang="en-US" sz="2000" dirty="0"/>
              <a:t>Outro</a:t>
            </a:r>
          </a:p>
        </p:txBody>
      </p:sp>
    </p:spTree>
    <p:extLst>
      <p:ext uri="{BB962C8B-B14F-4D97-AF65-F5344CB8AC3E}">
        <p14:creationId xmlns:p14="http://schemas.microsoft.com/office/powerpoint/2010/main" val="3929136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 xmlns:a16="http://schemas.microsoft.com/office/drawing/2014/main" id="{774247DE-003C-129A-DA95-38043B53F961}"/>
              </a:ext>
            </a:extLst>
          </p:cNvPr>
          <p:cNvSpPr>
            <a:spLocks noGrp="1"/>
          </p:cNvSpPr>
          <p:nvPr>
            <p:ph type="ftr" sz="quarter" idx="11"/>
          </p:nvPr>
        </p:nvSpPr>
        <p:spPr/>
        <p:txBody>
          <a:bodyPr/>
          <a:lstStyle/>
          <a:p>
            <a:r>
              <a:rPr lang="en-US" dirty="0"/>
              <a:t>History of Moon Missions</a:t>
            </a:r>
          </a:p>
          <a:p>
            <a:r>
              <a:rPr lang="en-US" dirty="0"/>
              <a:t>This document does not contain export-controlled information. It is approved for public release.</a:t>
            </a:r>
          </a:p>
        </p:txBody>
      </p:sp>
      <p:sp>
        <p:nvSpPr>
          <p:cNvPr id="4" name="Date Placeholder 3">
            <a:extLst>
              <a:ext uri="{FF2B5EF4-FFF2-40B4-BE49-F238E27FC236}">
                <a16:creationId xmlns="" xmlns:a16="http://schemas.microsoft.com/office/drawing/2014/main" id="{564D0091-B930-062B-CC79-A406BF6AE358}"/>
              </a:ext>
            </a:extLst>
          </p:cNvPr>
          <p:cNvSpPr>
            <a:spLocks noGrp="1"/>
          </p:cNvSpPr>
          <p:nvPr>
            <p:ph type="dt" sz="half" idx="10"/>
          </p:nvPr>
        </p:nvSpPr>
        <p:spPr/>
        <p:txBody>
          <a:bodyPr/>
          <a:lstStyle/>
          <a:p>
            <a:fld id="{123AB5B4-7DBD-4C5D-902E-C4A952320D9D}" type="datetime1">
              <a:rPr lang="en-US" smtClean="0"/>
              <a:t>10/27/2025</a:t>
            </a:fld>
            <a:endParaRPr lang="en-US"/>
          </a:p>
        </p:txBody>
      </p:sp>
      <p:sp>
        <p:nvSpPr>
          <p:cNvPr id="6" name="Slide Number Placeholder 5">
            <a:extLst>
              <a:ext uri="{FF2B5EF4-FFF2-40B4-BE49-F238E27FC236}">
                <a16:creationId xmlns="" xmlns:a16="http://schemas.microsoft.com/office/drawing/2014/main" id="{D5A4F2B4-B151-56F9-FFC2-0ED399099454}"/>
              </a:ext>
            </a:extLst>
          </p:cNvPr>
          <p:cNvSpPr>
            <a:spLocks noGrp="1"/>
          </p:cNvSpPr>
          <p:nvPr>
            <p:ph type="sldNum" sz="quarter" idx="12"/>
          </p:nvPr>
        </p:nvSpPr>
        <p:spPr/>
        <p:txBody>
          <a:bodyPr/>
          <a:lstStyle/>
          <a:p>
            <a:fld id="{0CB24E8A-A8CD-4BDB-9CC6-92411BC477CB}" type="slidenum">
              <a:rPr lang="en-US" smtClean="0"/>
              <a:t>7</a:t>
            </a:fld>
            <a:endParaRPr lang="en-US"/>
          </a:p>
        </p:txBody>
      </p:sp>
      <p:pic>
        <p:nvPicPr>
          <p:cNvPr id="8" name="Picture 7">
            <a:extLst>
              <a:ext uri="{FF2B5EF4-FFF2-40B4-BE49-F238E27FC236}">
                <a16:creationId xmlns="" xmlns:a16="http://schemas.microsoft.com/office/drawing/2014/main" id="{DA881392-FD21-C650-A245-C4DD47C002B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8201" y="365491"/>
            <a:ext cx="11096917" cy="6172660"/>
          </a:xfrm>
          <a:prstGeom prst="rect">
            <a:avLst/>
          </a:prstGeom>
        </p:spPr>
      </p:pic>
      <p:sp>
        <p:nvSpPr>
          <p:cNvPr id="9" name="Arrow: Right 8">
            <a:extLst>
              <a:ext uri="{FF2B5EF4-FFF2-40B4-BE49-F238E27FC236}">
                <a16:creationId xmlns="" xmlns:a16="http://schemas.microsoft.com/office/drawing/2014/main" id="{8976D961-461F-2CDE-32ED-2DBC84D2C726}"/>
              </a:ext>
            </a:extLst>
          </p:cNvPr>
          <p:cNvSpPr/>
          <p:nvPr/>
        </p:nvSpPr>
        <p:spPr>
          <a:xfrm>
            <a:off x="2034588" y="1642084"/>
            <a:ext cx="787908" cy="365125"/>
          </a:xfrm>
          <a:prstGeom prs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Apollo</a:t>
            </a:r>
          </a:p>
        </p:txBody>
      </p:sp>
      <p:sp>
        <p:nvSpPr>
          <p:cNvPr id="10" name="Arrow: Right 9">
            <a:extLst>
              <a:ext uri="{FF2B5EF4-FFF2-40B4-BE49-F238E27FC236}">
                <a16:creationId xmlns="" xmlns:a16="http://schemas.microsoft.com/office/drawing/2014/main" id="{F23ABBEB-E427-CB1D-FB87-AD825F7BB758}"/>
              </a:ext>
            </a:extLst>
          </p:cNvPr>
          <p:cNvSpPr/>
          <p:nvPr/>
        </p:nvSpPr>
        <p:spPr>
          <a:xfrm>
            <a:off x="1565309" y="2440851"/>
            <a:ext cx="787909" cy="365125"/>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Zond</a:t>
            </a:r>
            <a:endParaRPr lang="en-US" dirty="0">
              <a:solidFill>
                <a:schemeClr val="tx1"/>
              </a:solidFill>
            </a:endParaRPr>
          </a:p>
        </p:txBody>
      </p:sp>
      <p:sp>
        <p:nvSpPr>
          <p:cNvPr id="11" name="Arrow: Right 10">
            <a:extLst>
              <a:ext uri="{FF2B5EF4-FFF2-40B4-BE49-F238E27FC236}">
                <a16:creationId xmlns="" xmlns:a16="http://schemas.microsoft.com/office/drawing/2014/main" id="{837ADA18-FA9C-7869-9672-B2F581C17B72}"/>
              </a:ext>
            </a:extLst>
          </p:cNvPr>
          <p:cNvSpPr/>
          <p:nvPr/>
        </p:nvSpPr>
        <p:spPr>
          <a:xfrm>
            <a:off x="1337295" y="2907113"/>
            <a:ext cx="678475" cy="365125"/>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Luna</a:t>
            </a:r>
          </a:p>
        </p:txBody>
      </p:sp>
      <p:sp>
        <p:nvSpPr>
          <p:cNvPr id="12" name="Arrow: Right 11">
            <a:extLst>
              <a:ext uri="{FF2B5EF4-FFF2-40B4-BE49-F238E27FC236}">
                <a16:creationId xmlns="" xmlns:a16="http://schemas.microsoft.com/office/drawing/2014/main" id="{0235AE37-B2E2-A490-5FF4-027139C3611F}"/>
              </a:ext>
            </a:extLst>
          </p:cNvPr>
          <p:cNvSpPr/>
          <p:nvPr/>
        </p:nvSpPr>
        <p:spPr>
          <a:xfrm>
            <a:off x="79374" y="3333760"/>
            <a:ext cx="1415796" cy="755610"/>
          </a:xfrm>
          <a:prstGeom prs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Ranger,</a:t>
            </a:r>
          </a:p>
          <a:p>
            <a:pPr algn="ctr"/>
            <a:r>
              <a:rPr lang="en-US" sz="1400" dirty="0">
                <a:solidFill>
                  <a:schemeClr val="tx1"/>
                </a:solidFill>
              </a:rPr>
              <a:t>Lunar Orbiter</a:t>
            </a:r>
          </a:p>
        </p:txBody>
      </p:sp>
      <p:sp>
        <p:nvSpPr>
          <p:cNvPr id="13" name="Arrow: Left-Right 12">
            <a:extLst>
              <a:ext uri="{FF2B5EF4-FFF2-40B4-BE49-F238E27FC236}">
                <a16:creationId xmlns="" xmlns:a16="http://schemas.microsoft.com/office/drawing/2014/main" id="{9EF9AE0D-55F1-6105-C656-D224E78F8111}"/>
              </a:ext>
            </a:extLst>
          </p:cNvPr>
          <p:cNvSpPr/>
          <p:nvPr/>
        </p:nvSpPr>
        <p:spPr>
          <a:xfrm>
            <a:off x="4367115" y="3020497"/>
            <a:ext cx="1554551" cy="484632"/>
          </a:xfrm>
          <a:prstGeom prst="leftRight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’78-’90</a:t>
            </a:r>
          </a:p>
        </p:txBody>
      </p:sp>
      <p:cxnSp>
        <p:nvCxnSpPr>
          <p:cNvPr id="14" name="Straight Connector 13">
            <a:extLst>
              <a:ext uri="{FF2B5EF4-FFF2-40B4-BE49-F238E27FC236}">
                <a16:creationId xmlns="" xmlns:a16="http://schemas.microsoft.com/office/drawing/2014/main" id="{B407EE3E-68D0-A76C-32A8-4C7AF90F7281}"/>
              </a:ext>
            </a:extLst>
          </p:cNvPr>
          <p:cNvCxnSpPr>
            <a:cxnSpLocks/>
          </p:cNvCxnSpPr>
          <p:nvPr/>
        </p:nvCxnSpPr>
        <p:spPr>
          <a:xfrm>
            <a:off x="4317420" y="3209825"/>
            <a:ext cx="0" cy="2478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937692F5-23B2-B0D5-6A89-D5453AD7A84D}"/>
              </a:ext>
            </a:extLst>
          </p:cNvPr>
          <p:cNvCxnSpPr>
            <a:cxnSpLocks/>
          </p:cNvCxnSpPr>
          <p:nvPr/>
        </p:nvCxnSpPr>
        <p:spPr>
          <a:xfrm>
            <a:off x="5937933" y="3109794"/>
            <a:ext cx="0" cy="7103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A2E5BEBE-8473-EF14-7536-6EA024099823}"/>
              </a:ext>
            </a:extLst>
          </p:cNvPr>
          <p:cNvCxnSpPr>
            <a:cxnSpLocks/>
          </p:cNvCxnSpPr>
          <p:nvPr/>
        </p:nvCxnSpPr>
        <p:spPr>
          <a:xfrm>
            <a:off x="10105563" y="1825654"/>
            <a:ext cx="0" cy="315261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E8C876F2-202E-AC86-E6FA-E112CFC6AC7C}"/>
              </a:ext>
            </a:extLst>
          </p:cNvPr>
          <p:cNvSpPr txBox="1"/>
          <p:nvPr/>
        </p:nvSpPr>
        <p:spPr>
          <a:xfrm>
            <a:off x="9384192" y="1512057"/>
            <a:ext cx="1467068" cy="307777"/>
          </a:xfrm>
          <a:prstGeom prst="rect">
            <a:avLst/>
          </a:prstGeom>
          <a:noFill/>
          <a:ln>
            <a:solidFill>
              <a:schemeClr val="tx1"/>
            </a:solidFill>
            <a:prstDash val="dash"/>
          </a:ln>
        </p:spPr>
        <p:txBody>
          <a:bodyPr wrap="none" rtlCol="0">
            <a:spAutoFit/>
          </a:bodyPr>
          <a:lstStyle/>
          <a:p>
            <a:r>
              <a:rPr lang="en-US" sz="1400" dirty="0"/>
              <a:t>HLS Announced</a:t>
            </a:r>
          </a:p>
        </p:txBody>
      </p:sp>
      <p:cxnSp>
        <p:nvCxnSpPr>
          <p:cNvPr id="18" name="Straight Connector 17">
            <a:extLst>
              <a:ext uri="{FF2B5EF4-FFF2-40B4-BE49-F238E27FC236}">
                <a16:creationId xmlns="" xmlns:a16="http://schemas.microsoft.com/office/drawing/2014/main" id="{5AB97701-F1D4-56D6-3D02-C066E9D29AE3}"/>
              </a:ext>
            </a:extLst>
          </p:cNvPr>
          <p:cNvCxnSpPr>
            <a:cxnSpLocks/>
          </p:cNvCxnSpPr>
          <p:nvPr/>
        </p:nvCxnSpPr>
        <p:spPr>
          <a:xfrm>
            <a:off x="10672797" y="3464984"/>
            <a:ext cx="0" cy="17859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 xmlns:a16="http://schemas.microsoft.com/office/drawing/2014/main" id="{D6D318B9-9FA9-7C77-9503-47694F39B78F}"/>
              </a:ext>
            </a:extLst>
          </p:cNvPr>
          <p:cNvSpPr txBox="1"/>
          <p:nvPr/>
        </p:nvSpPr>
        <p:spPr>
          <a:xfrm>
            <a:off x="9611817" y="5187890"/>
            <a:ext cx="1881783" cy="523220"/>
          </a:xfrm>
          <a:prstGeom prst="rect">
            <a:avLst/>
          </a:prstGeom>
          <a:noFill/>
          <a:ln>
            <a:solidFill>
              <a:schemeClr val="tx1"/>
            </a:solidFill>
          </a:ln>
        </p:spPr>
        <p:txBody>
          <a:bodyPr wrap="square" rtlCol="0">
            <a:spAutoFit/>
          </a:bodyPr>
          <a:lstStyle/>
          <a:p>
            <a:r>
              <a:rPr lang="en-US" sz="1400" dirty="0"/>
              <a:t>First Independent</a:t>
            </a:r>
          </a:p>
          <a:p>
            <a:r>
              <a:rPr lang="en-US" sz="1400" dirty="0"/>
              <a:t>Commercial Attempt</a:t>
            </a:r>
          </a:p>
        </p:txBody>
      </p:sp>
      <p:sp>
        <p:nvSpPr>
          <p:cNvPr id="20" name="Arrow: Left-Right 19">
            <a:extLst>
              <a:ext uri="{FF2B5EF4-FFF2-40B4-BE49-F238E27FC236}">
                <a16:creationId xmlns="" xmlns:a16="http://schemas.microsoft.com/office/drawing/2014/main" id="{47D44007-59C5-332D-CFC0-AB238EA2B521}"/>
              </a:ext>
            </a:extLst>
          </p:cNvPr>
          <p:cNvSpPr/>
          <p:nvPr/>
        </p:nvSpPr>
        <p:spPr>
          <a:xfrm>
            <a:off x="4054404" y="1327504"/>
            <a:ext cx="5220059" cy="484632"/>
          </a:xfrm>
          <a:prstGeom prst="leftRight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’76-’13</a:t>
            </a:r>
          </a:p>
        </p:txBody>
      </p:sp>
      <p:cxnSp>
        <p:nvCxnSpPr>
          <p:cNvPr id="21" name="Straight Connector 20">
            <a:extLst>
              <a:ext uri="{FF2B5EF4-FFF2-40B4-BE49-F238E27FC236}">
                <a16:creationId xmlns="" xmlns:a16="http://schemas.microsoft.com/office/drawing/2014/main" id="{D617BB3C-A279-2F2E-83C6-7DCEA3580EA7}"/>
              </a:ext>
            </a:extLst>
          </p:cNvPr>
          <p:cNvCxnSpPr>
            <a:cxnSpLocks/>
          </p:cNvCxnSpPr>
          <p:nvPr/>
        </p:nvCxnSpPr>
        <p:spPr>
          <a:xfrm>
            <a:off x="4038600" y="1569820"/>
            <a:ext cx="0" cy="930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73807F6E-3B53-513B-E40C-85B7E22CCC82}"/>
              </a:ext>
            </a:extLst>
          </p:cNvPr>
          <p:cNvCxnSpPr>
            <a:cxnSpLocks/>
          </p:cNvCxnSpPr>
          <p:nvPr/>
        </p:nvCxnSpPr>
        <p:spPr>
          <a:xfrm>
            <a:off x="9274463" y="1569820"/>
            <a:ext cx="0" cy="11804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 xmlns:a16="http://schemas.microsoft.com/office/drawing/2014/main" id="{91A540B0-7919-AC3C-04D6-18209FB11934}"/>
              </a:ext>
            </a:extLst>
          </p:cNvPr>
          <p:cNvSpPr/>
          <p:nvPr/>
        </p:nvSpPr>
        <p:spPr>
          <a:xfrm>
            <a:off x="11506200" y="0"/>
            <a:ext cx="685800" cy="2084832"/>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E3EDAF44-B5CB-4470-7255-C168E4459706}"/>
              </a:ext>
            </a:extLst>
          </p:cNvPr>
          <p:cNvSpPr txBox="1"/>
          <p:nvPr/>
        </p:nvSpPr>
        <p:spPr>
          <a:xfrm>
            <a:off x="11506200" y="-49179"/>
            <a:ext cx="712054" cy="400110"/>
          </a:xfrm>
          <a:prstGeom prst="rect">
            <a:avLst/>
          </a:prstGeom>
          <a:noFill/>
        </p:spPr>
        <p:txBody>
          <a:bodyPr wrap="none" rtlCol="0">
            <a:spAutoFit/>
          </a:bodyPr>
          <a:lstStyle/>
          <a:p>
            <a:pPr algn="ctr"/>
            <a:r>
              <a:rPr lang="en-US" sz="2000" dirty="0"/>
              <a:t>Intro</a:t>
            </a:r>
          </a:p>
        </p:txBody>
      </p:sp>
      <p:sp>
        <p:nvSpPr>
          <p:cNvPr id="7" name="TextBox 6">
            <a:extLst>
              <a:ext uri="{FF2B5EF4-FFF2-40B4-BE49-F238E27FC236}">
                <a16:creationId xmlns="" xmlns:a16="http://schemas.microsoft.com/office/drawing/2014/main" id="{114C30AD-E24E-64D3-F4CB-CAF9166EA7EC}"/>
              </a:ext>
            </a:extLst>
          </p:cNvPr>
          <p:cNvSpPr txBox="1"/>
          <p:nvPr/>
        </p:nvSpPr>
        <p:spPr>
          <a:xfrm>
            <a:off x="11471432" y="585373"/>
            <a:ext cx="755335" cy="400110"/>
          </a:xfrm>
          <a:prstGeom prst="rect">
            <a:avLst/>
          </a:prstGeom>
          <a:noFill/>
        </p:spPr>
        <p:txBody>
          <a:bodyPr wrap="none" rtlCol="0">
            <a:spAutoFit/>
          </a:bodyPr>
          <a:lstStyle/>
          <a:p>
            <a:pPr algn="ctr"/>
            <a:r>
              <a:rPr lang="en-US" sz="2000" dirty="0"/>
              <a:t>Tries</a:t>
            </a:r>
          </a:p>
        </p:txBody>
      </p:sp>
      <p:sp>
        <p:nvSpPr>
          <p:cNvPr id="29" name="TextBox 28">
            <a:extLst>
              <a:ext uri="{FF2B5EF4-FFF2-40B4-BE49-F238E27FC236}">
                <a16:creationId xmlns="" xmlns:a16="http://schemas.microsoft.com/office/drawing/2014/main" id="{80BEB679-A242-4061-140C-88ACF76EE46B}"/>
              </a:ext>
            </a:extLst>
          </p:cNvPr>
          <p:cNvSpPr txBox="1"/>
          <p:nvPr/>
        </p:nvSpPr>
        <p:spPr>
          <a:xfrm>
            <a:off x="11487461" y="2678275"/>
            <a:ext cx="723276" cy="400110"/>
          </a:xfrm>
          <a:prstGeom prst="rect">
            <a:avLst/>
          </a:prstGeom>
          <a:noFill/>
        </p:spPr>
        <p:txBody>
          <a:bodyPr wrap="none" rtlCol="0">
            <a:spAutoFit/>
          </a:bodyPr>
          <a:lstStyle/>
          <a:p>
            <a:pPr algn="ctr"/>
            <a:r>
              <a:rPr lang="en-US" sz="2000" dirty="0"/>
              <a:t>Fails</a:t>
            </a:r>
          </a:p>
        </p:txBody>
      </p:sp>
      <p:sp>
        <p:nvSpPr>
          <p:cNvPr id="30" name="TextBox 29">
            <a:extLst>
              <a:ext uri="{FF2B5EF4-FFF2-40B4-BE49-F238E27FC236}">
                <a16:creationId xmlns="" xmlns:a16="http://schemas.microsoft.com/office/drawing/2014/main" id="{CDAE0397-90B3-060B-FADB-E8443A35BA66}"/>
              </a:ext>
            </a:extLst>
          </p:cNvPr>
          <p:cNvSpPr txBox="1"/>
          <p:nvPr/>
        </p:nvSpPr>
        <p:spPr>
          <a:xfrm>
            <a:off x="11402502" y="5025884"/>
            <a:ext cx="893194" cy="400110"/>
          </a:xfrm>
          <a:prstGeom prst="rect">
            <a:avLst/>
          </a:prstGeom>
          <a:noFill/>
        </p:spPr>
        <p:txBody>
          <a:bodyPr wrap="none" rtlCol="0">
            <a:spAutoFit/>
          </a:bodyPr>
          <a:lstStyle/>
          <a:p>
            <a:pPr algn="ctr"/>
            <a:r>
              <a:rPr lang="en-US" sz="2000" dirty="0"/>
              <a:t>Cases</a:t>
            </a:r>
          </a:p>
        </p:txBody>
      </p:sp>
      <p:sp>
        <p:nvSpPr>
          <p:cNvPr id="31" name="TextBox 30">
            <a:extLst>
              <a:ext uri="{FF2B5EF4-FFF2-40B4-BE49-F238E27FC236}">
                <a16:creationId xmlns="" xmlns:a16="http://schemas.microsoft.com/office/drawing/2014/main" id="{45AE01F6-F959-3A6B-1400-1724D2B16431}"/>
              </a:ext>
            </a:extLst>
          </p:cNvPr>
          <p:cNvSpPr txBox="1"/>
          <p:nvPr/>
        </p:nvSpPr>
        <p:spPr>
          <a:xfrm>
            <a:off x="11440172" y="6538151"/>
            <a:ext cx="817853" cy="400110"/>
          </a:xfrm>
          <a:prstGeom prst="rect">
            <a:avLst/>
          </a:prstGeom>
          <a:noFill/>
        </p:spPr>
        <p:txBody>
          <a:bodyPr wrap="none" rtlCol="0">
            <a:spAutoFit/>
          </a:bodyPr>
          <a:lstStyle/>
          <a:p>
            <a:pPr algn="ctr"/>
            <a:r>
              <a:rPr lang="en-US" sz="2000" dirty="0"/>
              <a:t>Outro</a:t>
            </a:r>
          </a:p>
        </p:txBody>
      </p:sp>
    </p:spTree>
    <p:extLst>
      <p:ext uri="{BB962C8B-B14F-4D97-AF65-F5344CB8AC3E}">
        <p14:creationId xmlns:p14="http://schemas.microsoft.com/office/powerpoint/2010/main" val="2965157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1DE6D41D-9FEB-35E5-9E06-5A8DB962EA64}"/>
              </a:ext>
            </a:extLst>
          </p:cNvPr>
          <p:cNvSpPr>
            <a:spLocks noGrp="1"/>
          </p:cNvSpPr>
          <p:nvPr>
            <p:ph type="dt" sz="half" idx="10"/>
          </p:nvPr>
        </p:nvSpPr>
        <p:spPr/>
        <p:txBody>
          <a:bodyPr/>
          <a:lstStyle/>
          <a:p>
            <a:fld id="{7ECFAEC8-51AA-4623-95A2-EC3F9E8E2318}" type="datetime1">
              <a:rPr lang="en-US" smtClean="0"/>
              <a:t>10/27/2025</a:t>
            </a:fld>
            <a:endParaRPr lang="en-US"/>
          </a:p>
        </p:txBody>
      </p:sp>
      <p:sp>
        <p:nvSpPr>
          <p:cNvPr id="5" name="Footer Placeholder 4">
            <a:extLst>
              <a:ext uri="{FF2B5EF4-FFF2-40B4-BE49-F238E27FC236}">
                <a16:creationId xmlns="" xmlns:a16="http://schemas.microsoft.com/office/drawing/2014/main" id="{41425AAF-8B27-034A-1BC4-0A837CA9C86B}"/>
              </a:ext>
            </a:extLst>
          </p:cNvPr>
          <p:cNvSpPr>
            <a:spLocks noGrp="1"/>
          </p:cNvSpPr>
          <p:nvPr>
            <p:ph type="ftr" sz="quarter" idx="11"/>
          </p:nvPr>
        </p:nvSpPr>
        <p:spPr/>
        <p:txBody>
          <a:bodyPr/>
          <a:lstStyle/>
          <a:p>
            <a:r>
              <a:rPr lang="en-US" dirty="0"/>
              <a:t>History of Moon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1044C9AF-D569-D9F3-1293-AE18F6FA561A}"/>
              </a:ext>
            </a:extLst>
          </p:cNvPr>
          <p:cNvSpPr>
            <a:spLocks noGrp="1"/>
          </p:cNvSpPr>
          <p:nvPr>
            <p:ph type="sldNum" sz="quarter" idx="12"/>
          </p:nvPr>
        </p:nvSpPr>
        <p:spPr/>
        <p:txBody>
          <a:bodyPr/>
          <a:lstStyle/>
          <a:p>
            <a:fld id="{0CB24E8A-A8CD-4BDB-9CC6-92411BC477CB}" type="slidenum">
              <a:rPr lang="en-US" smtClean="0"/>
              <a:t>8</a:t>
            </a:fld>
            <a:endParaRPr lang="en-US"/>
          </a:p>
        </p:txBody>
      </p:sp>
      <p:pic>
        <p:nvPicPr>
          <p:cNvPr id="8" name="Picture 7">
            <a:extLst>
              <a:ext uri="{FF2B5EF4-FFF2-40B4-BE49-F238E27FC236}">
                <a16:creationId xmlns="" xmlns:a16="http://schemas.microsoft.com/office/drawing/2014/main" id="{82DEF66F-DA26-D891-8202-AEEAF1436B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7806" y="259847"/>
            <a:ext cx="10949929" cy="6090898"/>
          </a:xfrm>
          <a:prstGeom prst="rect">
            <a:avLst/>
          </a:prstGeom>
        </p:spPr>
      </p:pic>
      <p:cxnSp>
        <p:nvCxnSpPr>
          <p:cNvPr id="9" name="Straight Connector 8">
            <a:extLst>
              <a:ext uri="{FF2B5EF4-FFF2-40B4-BE49-F238E27FC236}">
                <a16:creationId xmlns="" xmlns:a16="http://schemas.microsoft.com/office/drawing/2014/main" id="{B2259C58-D845-DAB1-84F9-92AE4BFDAC67}"/>
              </a:ext>
            </a:extLst>
          </p:cNvPr>
          <p:cNvCxnSpPr>
            <a:cxnSpLocks/>
          </p:cNvCxnSpPr>
          <p:nvPr/>
        </p:nvCxnSpPr>
        <p:spPr>
          <a:xfrm>
            <a:off x="6307103" y="2225932"/>
            <a:ext cx="0" cy="35814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 xmlns:a16="http://schemas.microsoft.com/office/drawing/2014/main" id="{74D69CA4-D026-42CB-A3D5-10DBCFBC9218}"/>
              </a:ext>
            </a:extLst>
          </p:cNvPr>
          <p:cNvSpPr txBox="1"/>
          <p:nvPr/>
        </p:nvSpPr>
        <p:spPr>
          <a:xfrm>
            <a:off x="5884898" y="1918155"/>
            <a:ext cx="1467068" cy="307777"/>
          </a:xfrm>
          <a:prstGeom prst="rect">
            <a:avLst/>
          </a:prstGeom>
          <a:noFill/>
          <a:ln>
            <a:solidFill>
              <a:schemeClr val="tx1"/>
            </a:solidFill>
            <a:prstDash val="dash"/>
          </a:ln>
        </p:spPr>
        <p:txBody>
          <a:bodyPr wrap="none" rtlCol="0">
            <a:spAutoFit/>
          </a:bodyPr>
          <a:lstStyle/>
          <a:p>
            <a:r>
              <a:rPr lang="en-US" sz="1400" dirty="0"/>
              <a:t>HLS Announced</a:t>
            </a:r>
          </a:p>
        </p:txBody>
      </p:sp>
      <p:cxnSp>
        <p:nvCxnSpPr>
          <p:cNvPr id="11" name="Straight Connector 10">
            <a:extLst>
              <a:ext uri="{FF2B5EF4-FFF2-40B4-BE49-F238E27FC236}">
                <a16:creationId xmlns="" xmlns:a16="http://schemas.microsoft.com/office/drawing/2014/main" id="{40650A1A-FC85-CFFB-7575-13D1FB934061}"/>
              </a:ext>
            </a:extLst>
          </p:cNvPr>
          <p:cNvCxnSpPr>
            <a:cxnSpLocks/>
          </p:cNvCxnSpPr>
          <p:nvPr/>
        </p:nvCxnSpPr>
        <p:spPr>
          <a:xfrm>
            <a:off x="9205546" y="3428999"/>
            <a:ext cx="0" cy="17524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45283F86-07D7-07D6-D225-FC6F0FAE5036}"/>
              </a:ext>
            </a:extLst>
          </p:cNvPr>
          <p:cNvSpPr txBox="1"/>
          <p:nvPr/>
        </p:nvSpPr>
        <p:spPr>
          <a:xfrm>
            <a:off x="8672927" y="5181407"/>
            <a:ext cx="1912869" cy="523220"/>
          </a:xfrm>
          <a:prstGeom prst="rect">
            <a:avLst/>
          </a:prstGeom>
          <a:noFill/>
          <a:ln>
            <a:solidFill>
              <a:schemeClr val="tx1"/>
            </a:solidFill>
          </a:ln>
        </p:spPr>
        <p:txBody>
          <a:bodyPr wrap="square" rtlCol="0">
            <a:spAutoFit/>
          </a:bodyPr>
          <a:lstStyle/>
          <a:p>
            <a:r>
              <a:rPr lang="en-US" sz="1400" dirty="0"/>
              <a:t>First Independent Commercial Attempt</a:t>
            </a:r>
          </a:p>
        </p:txBody>
      </p:sp>
      <p:sp>
        <p:nvSpPr>
          <p:cNvPr id="2" name="Rectangle 1">
            <a:extLst>
              <a:ext uri="{FF2B5EF4-FFF2-40B4-BE49-F238E27FC236}">
                <a16:creationId xmlns="" xmlns:a16="http://schemas.microsoft.com/office/drawing/2014/main" id="{A4429A0A-FC51-3CA2-9A36-1CD08E0427FB}"/>
              </a:ext>
            </a:extLst>
          </p:cNvPr>
          <p:cNvSpPr/>
          <p:nvPr/>
        </p:nvSpPr>
        <p:spPr>
          <a:xfrm>
            <a:off x="11506200" y="0"/>
            <a:ext cx="685800" cy="2386584"/>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D165707B-3A8D-D8B4-B34B-71D599FB0CE7}"/>
              </a:ext>
            </a:extLst>
          </p:cNvPr>
          <p:cNvSpPr txBox="1"/>
          <p:nvPr/>
        </p:nvSpPr>
        <p:spPr>
          <a:xfrm>
            <a:off x="11506200" y="-49179"/>
            <a:ext cx="712054" cy="400110"/>
          </a:xfrm>
          <a:prstGeom prst="rect">
            <a:avLst/>
          </a:prstGeom>
          <a:noFill/>
        </p:spPr>
        <p:txBody>
          <a:bodyPr wrap="none" rtlCol="0">
            <a:spAutoFit/>
          </a:bodyPr>
          <a:lstStyle/>
          <a:p>
            <a:pPr algn="ctr"/>
            <a:r>
              <a:rPr lang="en-US" sz="2000" dirty="0"/>
              <a:t>Intro</a:t>
            </a:r>
          </a:p>
        </p:txBody>
      </p:sp>
      <p:sp>
        <p:nvSpPr>
          <p:cNvPr id="7" name="TextBox 6">
            <a:extLst>
              <a:ext uri="{FF2B5EF4-FFF2-40B4-BE49-F238E27FC236}">
                <a16:creationId xmlns="" xmlns:a16="http://schemas.microsoft.com/office/drawing/2014/main" id="{A1B884DA-548A-D700-24A5-F4C09B6C28F6}"/>
              </a:ext>
            </a:extLst>
          </p:cNvPr>
          <p:cNvSpPr txBox="1"/>
          <p:nvPr/>
        </p:nvSpPr>
        <p:spPr>
          <a:xfrm>
            <a:off x="11471432" y="585373"/>
            <a:ext cx="755335" cy="400110"/>
          </a:xfrm>
          <a:prstGeom prst="rect">
            <a:avLst/>
          </a:prstGeom>
          <a:noFill/>
        </p:spPr>
        <p:txBody>
          <a:bodyPr wrap="none" rtlCol="0">
            <a:spAutoFit/>
          </a:bodyPr>
          <a:lstStyle/>
          <a:p>
            <a:pPr algn="ctr"/>
            <a:r>
              <a:rPr lang="en-US" sz="2000" dirty="0"/>
              <a:t>Tries</a:t>
            </a:r>
          </a:p>
        </p:txBody>
      </p:sp>
      <p:sp>
        <p:nvSpPr>
          <p:cNvPr id="13" name="TextBox 12">
            <a:extLst>
              <a:ext uri="{FF2B5EF4-FFF2-40B4-BE49-F238E27FC236}">
                <a16:creationId xmlns="" xmlns:a16="http://schemas.microsoft.com/office/drawing/2014/main" id="{D212F75E-E698-3632-6390-1826DCB35967}"/>
              </a:ext>
            </a:extLst>
          </p:cNvPr>
          <p:cNvSpPr txBox="1"/>
          <p:nvPr/>
        </p:nvSpPr>
        <p:spPr>
          <a:xfrm>
            <a:off x="11487461" y="2678275"/>
            <a:ext cx="723276" cy="400110"/>
          </a:xfrm>
          <a:prstGeom prst="rect">
            <a:avLst/>
          </a:prstGeom>
          <a:noFill/>
        </p:spPr>
        <p:txBody>
          <a:bodyPr wrap="none" rtlCol="0">
            <a:spAutoFit/>
          </a:bodyPr>
          <a:lstStyle/>
          <a:p>
            <a:pPr algn="ctr"/>
            <a:r>
              <a:rPr lang="en-US" sz="2000" dirty="0"/>
              <a:t>Fails</a:t>
            </a:r>
          </a:p>
        </p:txBody>
      </p:sp>
      <p:sp>
        <p:nvSpPr>
          <p:cNvPr id="14" name="TextBox 13">
            <a:extLst>
              <a:ext uri="{FF2B5EF4-FFF2-40B4-BE49-F238E27FC236}">
                <a16:creationId xmlns="" xmlns:a16="http://schemas.microsoft.com/office/drawing/2014/main" id="{4EA2E537-34F7-5C40-D4D3-12E105ABB489}"/>
              </a:ext>
            </a:extLst>
          </p:cNvPr>
          <p:cNvSpPr txBox="1"/>
          <p:nvPr/>
        </p:nvSpPr>
        <p:spPr>
          <a:xfrm>
            <a:off x="11402502" y="5025884"/>
            <a:ext cx="893194" cy="400110"/>
          </a:xfrm>
          <a:prstGeom prst="rect">
            <a:avLst/>
          </a:prstGeom>
          <a:noFill/>
        </p:spPr>
        <p:txBody>
          <a:bodyPr wrap="none" rtlCol="0">
            <a:spAutoFit/>
          </a:bodyPr>
          <a:lstStyle/>
          <a:p>
            <a:pPr algn="ctr"/>
            <a:r>
              <a:rPr lang="en-US" sz="2000" dirty="0"/>
              <a:t>Cases</a:t>
            </a:r>
          </a:p>
        </p:txBody>
      </p:sp>
      <p:sp>
        <p:nvSpPr>
          <p:cNvPr id="21" name="TextBox 20">
            <a:extLst>
              <a:ext uri="{FF2B5EF4-FFF2-40B4-BE49-F238E27FC236}">
                <a16:creationId xmlns="" xmlns:a16="http://schemas.microsoft.com/office/drawing/2014/main" id="{B1F24627-054B-7EFA-BC85-99926BE5671E}"/>
              </a:ext>
            </a:extLst>
          </p:cNvPr>
          <p:cNvSpPr txBox="1"/>
          <p:nvPr/>
        </p:nvSpPr>
        <p:spPr>
          <a:xfrm>
            <a:off x="11440172" y="6538151"/>
            <a:ext cx="817853" cy="400110"/>
          </a:xfrm>
          <a:prstGeom prst="rect">
            <a:avLst/>
          </a:prstGeom>
          <a:noFill/>
        </p:spPr>
        <p:txBody>
          <a:bodyPr wrap="none" rtlCol="0">
            <a:spAutoFit/>
          </a:bodyPr>
          <a:lstStyle/>
          <a:p>
            <a:pPr algn="ctr"/>
            <a:r>
              <a:rPr lang="en-US" sz="2000" dirty="0"/>
              <a:t>Outro</a:t>
            </a:r>
          </a:p>
        </p:txBody>
      </p:sp>
    </p:spTree>
    <p:extLst>
      <p:ext uri="{BB962C8B-B14F-4D97-AF65-F5344CB8AC3E}">
        <p14:creationId xmlns:p14="http://schemas.microsoft.com/office/powerpoint/2010/main" val="810317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 xmlns:a16="http://schemas.microsoft.com/office/drawing/2014/main" id="{F57CD3E4-ABA2-A47F-3DCD-95D195149D35}"/>
              </a:ext>
            </a:extLst>
          </p:cNvPr>
          <p:cNvGraphicFramePr>
            <a:graphicFrameLocks/>
          </p:cNvGraphicFramePr>
          <p:nvPr>
            <p:extLst>
              <p:ext uri="{D42A27DB-BD31-4B8C-83A1-F6EECF244321}">
                <p14:modId xmlns:p14="http://schemas.microsoft.com/office/powerpoint/2010/main" val="530035372"/>
              </p:ext>
            </p:extLst>
          </p:nvPr>
        </p:nvGraphicFramePr>
        <p:xfrm>
          <a:off x="278295" y="350930"/>
          <a:ext cx="11105469" cy="6005419"/>
        </p:xfrm>
        <a:graphic>
          <a:graphicData uri="http://schemas.openxmlformats.org/drawingml/2006/chart">
            <c:chart xmlns:c="http://schemas.openxmlformats.org/drawingml/2006/chart" xmlns:r="http://schemas.openxmlformats.org/officeDocument/2006/relationships" r:id="rId2"/>
          </a:graphicData>
        </a:graphic>
      </p:graphicFrame>
      <p:sp>
        <p:nvSpPr>
          <p:cNvPr id="4" name="Date Placeholder 3">
            <a:extLst>
              <a:ext uri="{FF2B5EF4-FFF2-40B4-BE49-F238E27FC236}">
                <a16:creationId xmlns="" xmlns:a16="http://schemas.microsoft.com/office/drawing/2014/main" id="{5394A231-2B6A-AE14-DB62-BD6F7D7482D1}"/>
              </a:ext>
            </a:extLst>
          </p:cNvPr>
          <p:cNvSpPr>
            <a:spLocks noGrp="1"/>
          </p:cNvSpPr>
          <p:nvPr>
            <p:ph type="dt" sz="half" idx="10"/>
          </p:nvPr>
        </p:nvSpPr>
        <p:spPr/>
        <p:txBody>
          <a:bodyPr/>
          <a:lstStyle/>
          <a:p>
            <a:fld id="{585A4172-1506-4BB9-B572-457643018C7D}" type="datetime1">
              <a:rPr lang="en-US" smtClean="0"/>
              <a:t>10/27/2025</a:t>
            </a:fld>
            <a:endParaRPr lang="en-US"/>
          </a:p>
        </p:txBody>
      </p:sp>
      <p:sp>
        <p:nvSpPr>
          <p:cNvPr id="5" name="Footer Placeholder 4">
            <a:extLst>
              <a:ext uri="{FF2B5EF4-FFF2-40B4-BE49-F238E27FC236}">
                <a16:creationId xmlns="" xmlns:a16="http://schemas.microsoft.com/office/drawing/2014/main" id="{F282C3E2-3379-1B2F-E016-F203A626E8A0}"/>
              </a:ext>
            </a:extLst>
          </p:cNvPr>
          <p:cNvSpPr>
            <a:spLocks noGrp="1"/>
          </p:cNvSpPr>
          <p:nvPr>
            <p:ph type="ftr" sz="quarter" idx="11"/>
          </p:nvPr>
        </p:nvSpPr>
        <p:spPr/>
        <p:txBody>
          <a:bodyPr/>
          <a:lstStyle/>
          <a:p>
            <a:r>
              <a:rPr lang="en-US" dirty="0"/>
              <a:t>History of Moon Missions</a:t>
            </a:r>
          </a:p>
          <a:p>
            <a:r>
              <a:rPr lang="en-US" dirty="0"/>
              <a:t>This document does not contain export-controlled information. It is approved for public release.</a:t>
            </a:r>
          </a:p>
        </p:txBody>
      </p:sp>
      <p:sp>
        <p:nvSpPr>
          <p:cNvPr id="6" name="Slide Number Placeholder 5">
            <a:extLst>
              <a:ext uri="{FF2B5EF4-FFF2-40B4-BE49-F238E27FC236}">
                <a16:creationId xmlns="" xmlns:a16="http://schemas.microsoft.com/office/drawing/2014/main" id="{B97AA856-E5FD-3164-6784-6E12D2C39318}"/>
              </a:ext>
            </a:extLst>
          </p:cNvPr>
          <p:cNvSpPr>
            <a:spLocks noGrp="1"/>
          </p:cNvSpPr>
          <p:nvPr>
            <p:ph type="sldNum" sz="quarter" idx="12"/>
          </p:nvPr>
        </p:nvSpPr>
        <p:spPr/>
        <p:txBody>
          <a:bodyPr/>
          <a:lstStyle/>
          <a:p>
            <a:fld id="{0CB24E8A-A8CD-4BDB-9CC6-92411BC477CB}" type="slidenum">
              <a:rPr lang="en-US" smtClean="0"/>
              <a:t>9</a:t>
            </a:fld>
            <a:endParaRPr lang="en-US"/>
          </a:p>
        </p:txBody>
      </p:sp>
      <p:sp>
        <p:nvSpPr>
          <p:cNvPr id="2" name="TextBox 1">
            <a:extLst>
              <a:ext uri="{FF2B5EF4-FFF2-40B4-BE49-F238E27FC236}">
                <a16:creationId xmlns="" xmlns:a16="http://schemas.microsoft.com/office/drawing/2014/main" id="{FA8B8F4A-8147-DE65-28EF-F2DB48A331FF}"/>
              </a:ext>
            </a:extLst>
          </p:cNvPr>
          <p:cNvSpPr txBox="1"/>
          <p:nvPr/>
        </p:nvSpPr>
        <p:spPr>
          <a:xfrm>
            <a:off x="9043805" y="924340"/>
            <a:ext cx="2117887" cy="369332"/>
          </a:xfrm>
          <a:prstGeom prst="rect">
            <a:avLst/>
          </a:prstGeom>
          <a:noFill/>
        </p:spPr>
        <p:txBody>
          <a:bodyPr wrap="none" rtlCol="0">
            <a:spAutoFit/>
          </a:bodyPr>
          <a:lstStyle/>
          <a:p>
            <a:r>
              <a:rPr lang="en-US" dirty="0"/>
              <a:t>59% Failed (39/66)</a:t>
            </a:r>
          </a:p>
        </p:txBody>
      </p:sp>
      <p:sp>
        <p:nvSpPr>
          <p:cNvPr id="3" name="Rectangle 2">
            <a:extLst>
              <a:ext uri="{FF2B5EF4-FFF2-40B4-BE49-F238E27FC236}">
                <a16:creationId xmlns="" xmlns:a16="http://schemas.microsoft.com/office/drawing/2014/main" id="{CD332CAF-789F-6A75-4689-7628B9124FA0}"/>
              </a:ext>
            </a:extLst>
          </p:cNvPr>
          <p:cNvSpPr/>
          <p:nvPr/>
        </p:nvSpPr>
        <p:spPr>
          <a:xfrm>
            <a:off x="11506200" y="0"/>
            <a:ext cx="685800" cy="2679192"/>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ABB0DB28-95A2-491D-6306-CD1E311725B1}"/>
              </a:ext>
            </a:extLst>
          </p:cNvPr>
          <p:cNvSpPr txBox="1"/>
          <p:nvPr/>
        </p:nvSpPr>
        <p:spPr>
          <a:xfrm>
            <a:off x="11506200" y="-49179"/>
            <a:ext cx="712054" cy="400110"/>
          </a:xfrm>
          <a:prstGeom prst="rect">
            <a:avLst/>
          </a:prstGeom>
          <a:noFill/>
        </p:spPr>
        <p:txBody>
          <a:bodyPr wrap="none" rtlCol="0">
            <a:spAutoFit/>
          </a:bodyPr>
          <a:lstStyle/>
          <a:p>
            <a:pPr algn="ctr"/>
            <a:r>
              <a:rPr lang="en-US" sz="2000" dirty="0"/>
              <a:t>Intro</a:t>
            </a:r>
          </a:p>
        </p:txBody>
      </p:sp>
      <p:sp>
        <p:nvSpPr>
          <p:cNvPr id="9" name="TextBox 8">
            <a:extLst>
              <a:ext uri="{FF2B5EF4-FFF2-40B4-BE49-F238E27FC236}">
                <a16:creationId xmlns="" xmlns:a16="http://schemas.microsoft.com/office/drawing/2014/main" id="{6AC2422D-CA5C-2403-3098-3B8D277AEC95}"/>
              </a:ext>
            </a:extLst>
          </p:cNvPr>
          <p:cNvSpPr txBox="1"/>
          <p:nvPr/>
        </p:nvSpPr>
        <p:spPr>
          <a:xfrm>
            <a:off x="11471432" y="585373"/>
            <a:ext cx="755335" cy="400110"/>
          </a:xfrm>
          <a:prstGeom prst="rect">
            <a:avLst/>
          </a:prstGeom>
          <a:noFill/>
        </p:spPr>
        <p:txBody>
          <a:bodyPr wrap="none" rtlCol="0">
            <a:spAutoFit/>
          </a:bodyPr>
          <a:lstStyle/>
          <a:p>
            <a:pPr algn="ctr"/>
            <a:r>
              <a:rPr lang="en-US" sz="2000" dirty="0"/>
              <a:t>Tries</a:t>
            </a:r>
          </a:p>
        </p:txBody>
      </p:sp>
      <p:sp>
        <p:nvSpPr>
          <p:cNvPr id="10" name="TextBox 9">
            <a:extLst>
              <a:ext uri="{FF2B5EF4-FFF2-40B4-BE49-F238E27FC236}">
                <a16:creationId xmlns="" xmlns:a16="http://schemas.microsoft.com/office/drawing/2014/main" id="{D79F2AF0-1962-A4E9-2AE0-1B1E5F65F123}"/>
              </a:ext>
            </a:extLst>
          </p:cNvPr>
          <p:cNvSpPr txBox="1"/>
          <p:nvPr/>
        </p:nvSpPr>
        <p:spPr>
          <a:xfrm>
            <a:off x="11487461" y="2678275"/>
            <a:ext cx="723276" cy="400110"/>
          </a:xfrm>
          <a:prstGeom prst="rect">
            <a:avLst/>
          </a:prstGeom>
          <a:noFill/>
        </p:spPr>
        <p:txBody>
          <a:bodyPr wrap="none" rtlCol="0">
            <a:spAutoFit/>
          </a:bodyPr>
          <a:lstStyle/>
          <a:p>
            <a:pPr algn="ctr"/>
            <a:r>
              <a:rPr lang="en-US" sz="2000" dirty="0"/>
              <a:t>Fails</a:t>
            </a:r>
          </a:p>
        </p:txBody>
      </p:sp>
      <p:sp>
        <p:nvSpPr>
          <p:cNvPr id="11" name="TextBox 10">
            <a:extLst>
              <a:ext uri="{FF2B5EF4-FFF2-40B4-BE49-F238E27FC236}">
                <a16:creationId xmlns="" xmlns:a16="http://schemas.microsoft.com/office/drawing/2014/main" id="{CD751C24-FFE8-2058-F9A0-96DEAB27BFFD}"/>
              </a:ext>
            </a:extLst>
          </p:cNvPr>
          <p:cNvSpPr txBox="1"/>
          <p:nvPr/>
        </p:nvSpPr>
        <p:spPr>
          <a:xfrm>
            <a:off x="11402502" y="5025884"/>
            <a:ext cx="893194" cy="400110"/>
          </a:xfrm>
          <a:prstGeom prst="rect">
            <a:avLst/>
          </a:prstGeom>
          <a:noFill/>
        </p:spPr>
        <p:txBody>
          <a:bodyPr wrap="none" rtlCol="0">
            <a:spAutoFit/>
          </a:bodyPr>
          <a:lstStyle/>
          <a:p>
            <a:pPr algn="ctr"/>
            <a:r>
              <a:rPr lang="en-US" sz="2000" dirty="0"/>
              <a:t>Cases</a:t>
            </a:r>
          </a:p>
        </p:txBody>
      </p:sp>
      <p:sp>
        <p:nvSpPr>
          <p:cNvPr id="12" name="TextBox 11">
            <a:extLst>
              <a:ext uri="{FF2B5EF4-FFF2-40B4-BE49-F238E27FC236}">
                <a16:creationId xmlns="" xmlns:a16="http://schemas.microsoft.com/office/drawing/2014/main" id="{1E53907F-DA05-EB61-ECC1-6FDE2FFC3143}"/>
              </a:ext>
            </a:extLst>
          </p:cNvPr>
          <p:cNvSpPr txBox="1"/>
          <p:nvPr/>
        </p:nvSpPr>
        <p:spPr>
          <a:xfrm>
            <a:off x="11440172" y="6538151"/>
            <a:ext cx="817853" cy="400110"/>
          </a:xfrm>
          <a:prstGeom prst="rect">
            <a:avLst/>
          </a:prstGeom>
          <a:noFill/>
        </p:spPr>
        <p:txBody>
          <a:bodyPr wrap="none" rtlCol="0">
            <a:spAutoFit/>
          </a:bodyPr>
          <a:lstStyle/>
          <a:p>
            <a:pPr algn="ctr"/>
            <a:r>
              <a:rPr lang="en-US" sz="2000" dirty="0"/>
              <a:t>Outro</a:t>
            </a:r>
          </a:p>
        </p:txBody>
      </p:sp>
    </p:spTree>
    <p:extLst>
      <p:ext uri="{BB962C8B-B14F-4D97-AF65-F5344CB8AC3E}">
        <p14:creationId xmlns:p14="http://schemas.microsoft.com/office/powerpoint/2010/main" val="925983279"/>
      </p:ext>
    </p:extLst>
  </p:cSld>
  <p:clrMapOvr>
    <a:masterClrMapping/>
  </p:clrMapOvr>
</p:sld>
</file>

<file path=ppt/theme/theme1.xml><?xml version="1.0" encoding="utf-8"?>
<a:theme xmlns:a="http://schemas.openxmlformats.org/drawingml/2006/main" name="ElisePPT">
  <a:themeElements>
    <a:clrScheme name="NASA">
      <a:dk1>
        <a:sysClr val="windowText" lastClr="000000"/>
      </a:dk1>
      <a:lt1>
        <a:sysClr val="window" lastClr="FFFFFF"/>
      </a:lt1>
      <a:dk2>
        <a:srgbClr val="44546A"/>
      </a:dk2>
      <a:lt2>
        <a:srgbClr val="E7E6E6"/>
      </a:lt2>
      <a:accent1>
        <a:srgbClr val="4472C4"/>
      </a:accent1>
      <a:accent2>
        <a:srgbClr val="C00000"/>
      </a:accent2>
      <a:accent3>
        <a:srgbClr val="8EAADB"/>
      </a:accent3>
      <a:accent4>
        <a:srgbClr val="FF4747"/>
      </a:accent4>
      <a:accent5>
        <a:srgbClr val="DEEBF6"/>
      </a:accent5>
      <a:accent6>
        <a:srgbClr val="FFC5C5"/>
      </a:accent6>
      <a:hlink>
        <a:srgbClr val="0563C1"/>
      </a:hlink>
      <a:folHlink>
        <a:srgbClr val="C00000"/>
      </a:folHlink>
    </a:clrScheme>
    <a:fontScheme name="NAS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isePPT" id="{99C7C90D-A74A-4255-8BC2-569302AFE3E3}" vid="{FFD00938-0BAF-4168-B168-263F37E2F3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ElisePPT</Template>
  <TotalTime>6265</TotalTime>
  <Words>2465</Words>
  <Application>Microsoft Office PowerPoint</Application>
  <PresentationFormat>Widescreen</PresentationFormat>
  <Paragraphs>578</Paragraphs>
  <Slides>37</Slides>
  <Notes>12</Notes>
  <HiddenSlides>14</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Roboto</vt:lpstr>
      <vt:lpstr>Times New Roman</vt:lpstr>
      <vt:lpstr>ElisePPT</vt:lpstr>
      <vt:lpstr>Missions To and Around the Moon How Historical Failures Provide Context for Present Decisions</vt:lpstr>
      <vt:lpstr>Scope</vt:lpstr>
      <vt:lpstr>Attempts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Went Wrong?</vt:lpstr>
      <vt:lpstr>PowerPoint Presentation</vt:lpstr>
      <vt:lpstr>PowerPoint Presentation</vt:lpstr>
      <vt:lpstr>PowerPoint Presentation</vt:lpstr>
      <vt:lpstr>Notable Cases</vt:lpstr>
      <vt:lpstr>Hakuto-R Mission 1</vt:lpstr>
      <vt:lpstr>Beresheet</vt:lpstr>
      <vt:lpstr>IM-2</vt:lpstr>
      <vt:lpstr>Apollo LEM vs Artemis HLS</vt:lpstr>
      <vt:lpstr>Summary</vt:lpstr>
      <vt:lpstr>Missions to and Around Mars</vt:lpstr>
      <vt:lpstr>Scope</vt:lpstr>
      <vt:lpstr>Attempts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Went Wrong?</vt:lpstr>
      <vt:lpstr>PowerPoint Presentation</vt:lpstr>
      <vt:lpstr>PowerPoint Presentation</vt:lpstr>
      <vt:lpstr>Summary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Moon Missions</dc:title>
  <dc:creator>Doan, Elise (MSFC-ES61)</dc:creator>
  <cp:lastModifiedBy>sarahc@farmerstel.com</cp:lastModifiedBy>
  <cp:revision>2</cp:revision>
  <dcterms:created xsi:type="dcterms:W3CDTF">2025-04-01T11:40:24Z</dcterms:created>
  <dcterms:modified xsi:type="dcterms:W3CDTF">2025-10-27T23:28:17Z</dcterms:modified>
</cp:coreProperties>
</file>