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iBuIcEN3QlzpAH0DUINYHmAZUS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304DBB-7234-41D6-849D-B7E4F5A2A88E}">
  <a:tblStyle styleId="{AE304DBB-7234-41D6-849D-B7E4F5A2A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customschemas.google.com/relationships/presentationmetadata" Target="metadata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searchgate.net/figure/Motion-capture-system-was-used-to-track-the-three-dimensional-positions-of-i-reflective_fig7_346053038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searchgate.net/figure/Motion-capture-system-was-used-to-track-the-three-dimensional-positions-of-i-reflective_fig7_346053038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9dbc3b0ef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39dbc3b0ef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 Kok - using algorithm 1 [smoothing (gauss-newton) based]; take their concept of gyro and mag and replaced mag w/ omc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fix why kok algorithm backup slide? </a:t>
            </a:r>
            <a:endParaRPr/>
          </a:p>
        </p:txBody>
      </p:sp>
      <p:sp>
        <p:nvSpPr>
          <p:cNvPr id="159" name="Google Shape;159;g339dbc3b0ef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7be5c2101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337be5c2101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813e0af8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813e0af8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33813e0af81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9dbc3b0ef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39dbc3b0ef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need to calculate the relative orientation of fused data relative to the OMC orientation; therefore, we cannot just subtract the two; additionally, our total error is the rotational difference b/t the fused orientation and OMC orientation, so can’t subtract</a:t>
            </a:r>
            <a:endParaRPr/>
          </a:p>
        </p:txBody>
      </p:sp>
      <p:sp>
        <p:nvSpPr>
          <p:cNvPr id="197" name="Google Shape;197;g339dbc3b0ef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9dbc3b0ef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39dbc3b0ef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39dbc3b0ef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993339ae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3993339aea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bb8fccaa7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37bb8fccaa7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813e0af81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3813e0af81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shapiro wilk [used to see if data followed a normal distribution]; + skewed came from extreme high error outputs that were seen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being significant means that time was not independent</a:t>
            </a:r>
            <a:endParaRPr/>
          </a:p>
        </p:txBody>
      </p:sp>
      <p:sp>
        <p:nvSpPr>
          <p:cNvPr id="232" name="Google Shape;232;g33813e0af81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9dbc3b0ef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39dbc3b0ef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see that the upper arm is the common thread b/t time significance </a:t>
            </a:r>
            <a:endParaRPr/>
          </a:p>
        </p:txBody>
      </p:sp>
      <p:sp>
        <p:nvSpPr>
          <p:cNvPr id="240" name="Google Shape;240;g339dbc3b0ef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80555714f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380555714f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3380555714f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7be5c2101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337be5c2101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image 2: https://research-groups.usask.ca/ergolab/our-lab.php</a:t>
            </a:r>
            <a:endParaRPr/>
          </a:p>
        </p:txBody>
      </p:sp>
      <p:sp>
        <p:nvSpPr>
          <p:cNvPr id="255" name="Google Shape;255;g337be5c2101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7be5c2101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37be5c2101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337be5c2101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ca625bbbb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37ca625bbbb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37ca625bbbb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7be5c2101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337be5c2101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9eca686ec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339eca686ec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9eca686e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once done w/ slides - ensure all citations are here</a:t>
            </a:r>
            <a:endParaRPr/>
          </a:p>
        </p:txBody>
      </p:sp>
      <p:sp>
        <p:nvSpPr>
          <p:cNvPr id="294" name="Google Shape;294;g339eca686e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7be5c210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including backup for: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why kok’s algorithm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why choose this motion?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extra visual graphics [i.e other plots]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more stats backup </a:t>
            </a:r>
            <a:endParaRPr/>
          </a:p>
        </p:txBody>
      </p:sp>
      <p:sp>
        <p:nvSpPr>
          <p:cNvPr id="309" name="Google Shape;309;g337be5c210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c4b6452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3c4b6452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33c4b64524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80555714f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380555714f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380555714f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39dbc3b0ef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339dbc3b0ef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339dbc3b0ef_0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aab043ca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33aab043ca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33aab043ca8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9dbc3b0ef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39dbc3b0ef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339dbc3b0ef_0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9dbc3b0ef_0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39dbc3b0ef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339dbc3b0ef_0_1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c4b645249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33c4b64524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33c4b64524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start by discussing what omc is high level, then advantages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image 1 source: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https://www.researchgate.net/figure/Motion-capture-system-was-used-to-track-the-three-dimensional-positions-of-i-reflective_fig7_346053038</a:t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cb5c76987_2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start by discussing what omc is high level, then advantages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image 1 source: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https://www.researchgate.net/figure/Motion-capture-system-was-used-to-track-the-three-dimensional-positions-of-i-reflective_fig7_346053038</a:t>
            </a:r>
            <a:endParaRPr/>
          </a:p>
        </p:txBody>
      </p:sp>
      <p:sp>
        <p:nvSpPr>
          <p:cNvPr id="108" name="Google Shape;108;g37cb5c76987_2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7be5c2101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37be5c2101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introduce it generally; tie into my fusion specifically; briefly discuss each filter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image source: https://www.elprocus.com/sensor-fusion/</a:t>
            </a:r>
            <a:endParaRPr/>
          </a:p>
        </p:txBody>
      </p:sp>
      <p:sp>
        <p:nvSpPr>
          <p:cNvPr id="122" name="Google Shape;122;g337be5c2101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a4a3f72ae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3a4a3f72ae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33a4a3f72ae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7be5c2101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337be5c2101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42" name="Google Shape;142;g337be5c2101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7be5c2101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37be5c2101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image source: www.researchgate.net</a:t>
            </a:r>
            <a:endParaRPr/>
          </a:p>
        </p:txBody>
      </p:sp>
      <p:sp>
        <p:nvSpPr>
          <p:cNvPr id="150" name="Google Shape;150;g337be5c2101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10" type="dt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2" type="sldNum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0" type="dt"/>
          </p:nvPr>
        </p:nvSpPr>
        <p:spPr>
          <a:xfrm>
            <a:off x="0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0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0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0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0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0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idx="10" type="dt"/>
          </p:nvPr>
        </p:nvSpPr>
        <p:spPr>
          <a:xfrm>
            <a:off x="0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9FDF"/>
              </a:gs>
              <a:gs pos="100000">
                <a:srgbClr val="00385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18050" y="812800"/>
            <a:ext cx="2768204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4"/>
          <p:cNvSpPr txBox="1"/>
          <p:nvPr>
            <p:ph idx="10" type="dt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2" type="sldNum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1">
            <a:alphaModFix/>
          </a:blip>
          <a:srcRect b="12500" l="0" r="0" t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/>
          <p:nvPr/>
        </p:nvSpPr>
        <p:spPr>
          <a:xfrm>
            <a:off x="0" y="6298058"/>
            <a:ext cx="12192000" cy="55994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3000">
                <a:srgbClr val="007EB9"/>
              </a:gs>
              <a:gs pos="100000">
                <a:srgbClr val="007EB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49963" y="6438943"/>
            <a:ext cx="2484364" cy="27817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393" y="6099048"/>
            <a:ext cx="2743200" cy="190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3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1569975" y="2042325"/>
            <a:ext cx="91440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Reliability of Human Motion Capture Systems Using Sensor Fusion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6, 2025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1524000" y="412592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Hailey N. Hicks, Howard Chen, Sara A. Harper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74" name="Google Shape;74;p1"/>
          <p:cNvSpPr txBox="1"/>
          <p:nvPr>
            <p:ph idx="12" type="sldNum"/>
          </p:nvPr>
        </p:nvSpPr>
        <p:spPr>
          <a:xfrm>
            <a:off x="940352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" title="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000" y="5187125"/>
            <a:ext cx="5479950" cy="1456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9dbc3b0ef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Objective Function </a:t>
            </a:r>
            <a:endParaRPr/>
          </a:p>
        </p:txBody>
      </p:sp>
      <p:sp>
        <p:nvSpPr>
          <p:cNvPr id="162" name="Google Shape;162;g339dbc3b0ef_0_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An optimization-based sensor fusion method from Kok et al. (2017) was adopted to combine the gyroscope data from the IMU with the OMC-derived orientation.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Given a sequence of measurements from time T=1 to T=N, the optimization problem was formulated as: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	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3" name="Google Shape;163;g339dbc3b0ef_0_19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g339dbc3b0ef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288" y="4099625"/>
            <a:ext cx="7591425" cy="1019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g339dbc3b0ef_0_19"/>
          <p:cNvSpPr txBox="1"/>
          <p:nvPr/>
        </p:nvSpPr>
        <p:spPr>
          <a:xfrm>
            <a:off x="4428825" y="5118950"/>
            <a:ext cx="124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OMC First Frame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66" name="Google Shape;166;g339dbc3b0ef_0_19"/>
          <p:cNvSpPr txBox="1"/>
          <p:nvPr/>
        </p:nvSpPr>
        <p:spPr>
          <a:xfrm>
            <a:off x="6096000" y="5118950"/>
            <a:ext cx="124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OMC Last Frame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67" name="Google Shape;167;g339dbc3b0ef_0_19"/>
          <p:cNvSpPr txBox="1"/>
          <p:nvPr/>
        </p:nvSpPr>
        <p:spPr>
          <a:xfrm>
            <a:off x="8108975" y="5118950"/>
            <a:ext cx="158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Gyroscope Angular Velocity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7be5c2101_0_78"/>
          <p:cNvSpPr txBox="1"/>
          <p:nvPr>
            <p:ph type="title"/>
          </p:nvPr>
        </p:nvSpPr>
        <p:spPr>
          <a:xfrm>
            <a:off x="684175" y="365125"/>
            <a:ext cx="1114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Experimental Protocol</a:t>
            </a:r>
            <a:endParaRPr/>
          </a:p>
        </p:txBody>
      </p:sp>
      <p:sp>
        <p:nvSpPr>
          <p:cNvPr id="173" name="Google Shape;173;g337be5c2101_0_78"/>
          <p:cNvSpPr txBox="1"/>
          <p:nvPr>
            <p:ph idx="1" type="body"/>
          </p:nvPr>
        </p:nvSpPr>
        <p:spPr>
          <a:xfrm>
            <a:off x="838200" y="1825625"/>
            <a:ext cx="6877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Marker/IMU cluster on hand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Participants continuously arm cycled for 15 minutes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Manufacturer-specified calibration procedures followed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Both systems had a frequency of 60 Hz</a:t>
            </a:r>
            <a:endParaRPr/>
          </a:p>
        </p:txBody>
      </p:sp>
      <p:sp>
        <p:nvSpPr>
          <p:cNvPr id="174" name="Google Shape;174;g337be5c2101_0_78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sz="1500"/>
              <a:t>‹#›</a:t>
            </a:fld>
            <a:endParaRPr/>
          </a:p>
        </p:txBody>
      </p:sp>
      <p:pic>
        <p:nvPicPr>
          <p:cNvPr id="175" name="Google Shape;175;g337be5c2101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9650" y="2020025"/>
            <a:ext cx="4037925" cy="28179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g337be5c2101_0_78"/>
          <p:cNvSpPr txBox="1"/>
          <p:nvPr/>
        </p:nvSpPr>
        <p:spPr>
          <a:xfrm>
            <a:off x="8210800" y="4898600"/>
            <a:ext cx="343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22222"/>
                </a:solidFill>
              </a:rPr>
              <a:t>Image source: Hicks et al., 2025. Sensors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Participants</a:t>
            </a:r>
            <a:endParaRPr/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838200" y="1825625"/>
            <a:ext cx="7893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12 participants from the UAH community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Eligibility Criteria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: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(i) no history of upper body injuries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(ii) no current upper body injuries prior to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enrollment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(iii) ability to continuously arm cycle for 15 mins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All study procedures were approved by UAH IRB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3" name="Google Shape;183;p6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8800" y="1560775"/>
            <a:ext cx="3216150" cy="37364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813e0af81_0_18"/>
          <p:cNvSpPr txBox="1"/>
          <p:nvPr>
            <p:ph type="title"/>
          </p:nvPr>
        </p:nvSpPr>
        <p:spPr>
          <a:xfrm>
            <a:off x="723150" y="365125"/>
            <a:ext cx="1070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Data Processing</a:t>
            </a:r>
            <a:endParaRPr/>
          </a:p>
        </p:txBody>
      </p:sp>
      <p:sp>
        <p:nvSpPr>
          <p:cNvPr id="191" name="Google Shape;191;g33813e0af81_0_18"/>
          <p:cNvSpPr txBox="1"/>
          <p:nvPr>
            <p:ph idx="1" type="body"/>
          </p:nvPr>
        </p:nvSpPr>
        <p:spPr>
          <a:xfrm>
            <a:off x="0" y="1690825"/>
            <a:ext cx="877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All post-processing was accomplished using MATLAB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The IMU measurements were linearly interpolated to a sampling period of 1/60 s to ensure time synchronization with the OMC.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The algorithm was executed once the OMC/IMC pair was successfully time-synced and rotationally aligned. </a:t>
            </a:r>
            <a:endParaRPr/>
          </a:p>
          <a:p>
            <a:pPr indent="-33432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The algorithm was executed with increasingly longer time intervals from 1 to 10 minutes in one-minute increments.</a:t>
            </a:r>
            <a:endParaRPr/>
          </a:p>
        </p:txBody>
      </p:sp>
      <p:sp>
        <p:nvSpPr>
          <p:cNvPr id="192" name="Google Shape;192;g33813e0af81_0_18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g33813e0af81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600" y="2237000"/>
            <a:ext cx="3383127" cy="23840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9dbc3b0ef_0_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Error Output</a:t>
            </a:r>
            <a:endParaRPr/>
          </a:p>
        </p:txBody>
      </p:sp>
      <p:sp>
        <p:nvSpPr>
          <p:cNvPr id="200" name="Google Shape;200;g339dbc3b0ef_0_29"/>
          <p:cNvSpPr txBox="1"/>
          <p:nvPr>
            <p:ph idx="1" type="body"/>
          </p:nvPr>
        </p:nvSpPr>
        <p:spPr>
          <a:xfrm>
            <a:off x="838200" y="1825625"/>
            <a:ext cx="10515600" cy="44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sample-to-sample error is defined as the orientation derived by the fused solution relative to the orientation derived from the OMC(Faber et al., 2020):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Root-mean-square error (RMSE) was calculated to determine average total error over a given time period.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1" name="Google Shape;201;g339dbc3b0ef_0_29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g339dbc3b0ef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4513" y="3197125"/>
            <a:ext cx="4382975" cy="653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9dbc3b0ef_0_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Statistical Analysis </a:t>
            </a:r>
            <a:endParaRPr/>
          </a:p>
        </p:txBody>
      </p:sp>
      <p:sp>
        <p:nvSpPr>
          <p:cNvPr id="209" name="Google Shape;209;g339dbc3b0ef_0_48"/>
          <p:cNvSpPr txBox="1"/>
          <p:nvPr>
            <p:ph idx="1" type="body"/>
          </p:nvPr>
        </p:nvSpPr>
        <p:spPr>
          <a:xfrm>
            <a:off x="838200" y="1597075"/>
            <a:ext cx="10515600" cy="46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Conducted using Statistical Package for Social Sciences (SPSS) version 29</a:t>
            </a:r>
            <a:endParaRPr sz="2600"/>
          </a:p>
          <a:p>
            <a:pPr indent="-330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A one-way repeated measures analysis of variances (ANOVA) was used to compare the differences in total error over time (1, 2, 5, 10 min) </a:t>
            </a:r>
            <a:endParaRPr sz="2600"/>
          </a:p>
          <a:p>
            <a:pPr indent="-330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The intraclass correlation coefficients (ICCs) and the 95% confidence interval (CI) were presented for both the OMC and fused Z-, Y-, and X- axes for the 5 and 10-minute intervals of data collection.</a:t>
            </a:r>
            <a:endParaRPr sz="2600"/>
          </a:p>
          <a:p>
            <a:pPr indent="-330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Data are reported as mean 土 standard deviation</a:t>
            </a:r>
            <a:endParaRPr sz="2600"/>
          </a:p>
          <a:p>
            <a:pPr indent="-330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600"/>
              <a:t>Statistical significance p ≤ .05. </a:t>
            </a:r>
            <a:endParaRPr sz="2600"/>
          </a:p>
        </p:txBody>
      </p:sp>
      <p:sp>
        <p:nvSpPr>
          <p:cNvPr id="210" name="Google Shape;210;g339dbc3b0ef_0_48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993339aea_0_30"/>
          <p:cNvSpPr txBox="1"/>
          <p:nvPr>
            <p:ph type="title"/>
          </p:nvPr>
        </p:nvSpPr>
        <p:spPr>
          <a:xfrm>
            <a:off x="406275" y="128650"/>
            <a:ext cx="1153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Reliability</a:t>
            </a:r>
            <a:r>
              <a:rPr lang="en-US"/>
              <a:t> of the Algorithm </a:t>
            </a:r>
            <a:endParaRPr/>
          </a:p>
        </p:txBody>
      </p:sp>
      <p:sp>
        <p:nvSpPr>
          <p:cNvPr id="216" name="Google Shape;216;g33993339aea_0_30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7" name="Google Shape;217;g33993339aea_0_30"/>
          <p:cNvGraphicFramePr/>
          <p:nvPr/>
        </p:nvGraphicFramePr>
        <p:xfrm>
          <a:off x="917600" y="133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{AE304DBB-7234-41D6-849D-B7E4F5A2A88E}</a:tableStyleId>
              </a:tblPr>
              <a:tblGrid>
                <a:gridCol w="2589200"/>
                <a:gridCol w="2589200"/>
                <a:gridCol w="2120425"/>
                <a:gridCol w="3057975"/>
              </a:tblGrid>
              <a:tr h="5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Axis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Interval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ICC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95% Confidence Interval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Z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0.998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(.992, .999)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1.000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(.999, 1.000)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0.995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(.982, .999)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Z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0.994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(.979, .998)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0.900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(.654, .971)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0.986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(.951, .996)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218" name="Google Shape;218;g33993339aea_0_30"/>
          <p:cNvSpPr txBox="1"/>
          <p:nvPr/>
        </p:nvSpPr>
        <p:spPr>
          <a:xfrm>
            <a:off x="885400" y="5053400"/>
            <a:ext cx="102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All ICCs are reported as excellent ( &gt; .90) reliability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19" name="Google Shape;219;g33993339aea_0_30"/>
          <p:cNvSpPr txBox="1"/>
          <p:nvPr/>
        </p:nvSpPr>
        <p:spPr>
          <a:xfrm>
            <a:off x="0" y="5781825"/>
            <a:ext cx="59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References: </a:t>
            </a:r>
            <a:r>
              <a:rPr lang="en-US" sz="1800">
                <a:solidFill>
                  <a:schemeClr val="dk1"/>
                </a:solidFill>
              </a:rPr>
              <a:t>Koo &amp; Li, 2016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bb8fccaa7_0_10"/>
          <p:cNvSpPr txBox="1"/>
          <p:nvPr>
            <p:ph type="title"/>
          </p:nvPr>
        </p:nvSpPr>
        <p:spPr>
          <a:xfrm>
            <a:off x="406275" y="128650"/>
            <a:ext cx="11464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Error Outputs  </a:t>
            </a:r>
            <a:endParaRPr/>
          </a:p>
        </p:txBody>
      </p:sp>
      <p:sp>
        <p:nvSpPr>
          <p:cNvPr id="225" name="Google Shape;225;g37bb8fccaa7_0_10"/>
          <p:cNvSpPr txBox="1"/>
          <p:nvPr>
            <p:ph idx="1" type="body"/>
          </p:nvPr>
        </p:nvSpPr>
        <p:spPr>
          <a:xfrm>
            <a:off x="952500" y="118145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6" name="Google Shape;226;g37bb8fccaa7_0_10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g37bb8fccaa7_0_10"/>
          <p:cNvSpPr txBox="1"/>
          <p:nvPr>
            <p:ph idx="2" type="body"/>
          </p:nvPr>
        </p:nvSpPr>
        <p:spPr>
          <a:xfrm>
            <a:off x="931200" y="3850775"/>
            <a:ext cx="10329600" cy="2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Error values for all three axes remained consistent for the 1, 2, and 5-minute intervals.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Slightly higher errors seen going from the 5 to 10-minute interval.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An average total error &lt;2.5° was observed across the 10-minute interval. </a:t>
            </a:r>
            <a:endParaRPr/>
          </a:p>
        </p:txBody>
      </p:sp>
      <p:graphicFrame>
        <p:nvGraphicFramePr>
          <p:cNvPr id="228" name="Google Shape;228;g37bb8fccaa7_0_10"/>
          <p:cNvGraphicFramePr/>
          <p:nvPr/>
        </p:nvGraphicFramePr>
        <p:xfrm>
          <a:off x="995025" y="128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{AE304DBB-7234-41D6-849D-B7E4F5A2A88E}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</a:tblGrid>
              <a:tr h="374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1-Minute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2-Minute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5-Minute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10-Minute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Z Axis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0.3(0.1)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0.4(0.2)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0.6(0.4)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1.2(0.7)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Y Axis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0.3(0.1)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0.3(0.2)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0.4(0.2)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0.8(0.5)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X Axis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1.1(0.7)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1.5(0.9)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1.8(1.1)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2.0(1.3)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Overall</a:t>
                      </a:r>
                      <a:endParaRPr b="1"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1.2(0.7)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1.6(0.9)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2.0(1.1)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2.5(1.4)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813e0af81_0_8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Statistical Analysis </a:t>
            </a:r>
            <a:endParaRPr/>
          </a:p>
        </p:txBody>
      </p:sp>
      <p:sp>
        <p:nvSpPr>
          <p:cNvPr id="235" name="Google Shape;235;g33813e0af81_0_8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Shapiro-Wilk’s test of normality was used to assess whether the two within-subject factors were normally distributed.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All data were extremely positively skewed.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Therefore, all data were transformed by applying an inverse transformation, and normality (p &gt; .05) was met for all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3813e0af81_0_81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9dbc3b0ef_0_1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Statistical Analysis - Time Significance </a:t>
            </a:r>
            <a:endParaRPr/>
          </a:p>
        </p:txBody>
      </p:sp>
      <p:sp>
        <p:nvSpPr>
          <p:cNvPr id="243" name="Google Shape;243;g339dbc3b0ef_0_105"/>
          <p:cNvSpPr txBox="1"/>
          <p:nvPr>
            <p:ph idx="1" type="body"/>
          </p:nvPr>
        </p:nvSpPr>
        <p:spPr>
          <a:xfrm>
            <a:off x="838200" y="17311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8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Statistical Significance: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Between 1-min to 10-min interval (p = .006)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Between 2-min to 10-min interval (p = .034)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significance</a:t>
            </a:r>
            <a:r>
              <a:rPr lang="en-US"/>
              <a:t>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Between 1-min to 2-min interval (p = .176)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Between 1-min to 5-min interval (p = .138)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Between 2-min to 5-min interval (p = .824)</a:t>
            </a:r>
            <a:endParaRPr/>
          </a:p>
          <a:p>
            <a:pPr indent="-342899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Between 5-min to 10-min interval (p = .134)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39dbc3b0ef_0_105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80555714f_0_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Outline </a:t>
            </a:r>
            <a:endParaRPr/>
          </a:p>
        </p:txBody>
      </p:sp>
      <p:sp>
        <p:nvSpPr>
          <p:cNvPr id="82" name="Google Shape;82;g3380555714f_0_4"/>
          <p:cNvSpPr txBox="1"/>
          <p:nvPr>
            <p:ph idx="2" type="body"/>
          </p:nvPr>
        </p:nvSpPr>
        <p:spPr>
          <a:xfrm>
            <a:off x="3518638" y="1954850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/>
              <a:t>Background 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/>
              <a:t>Methodology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/>
              <a:t>Results 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/>
              <a:t>Discussion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/>
              <a:t>Acknowledgments 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/>
              <a:t>References</a:t>
            </a:r>
            <a:endParaRPr sz="2600"/>
          </a:p>
        </p:txBody>
      </p:sp>
      <p:sp>
        <p:nvSpPr>
          <p:cNvPr id="83" name="Google Shape;83;g3380555714f_0_4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50" name="Google Shape;250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objective of this study was to develop and validate a custom sensor fusion algorithm that combines both OMC and IMC systems using an optimization-based technique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We hypothesized that the total error would increase as time increases (e.g., min 1, 2, 5, and 10) 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Consistent with our hypothesis and other studies (Lebel et al., 2013), the effects of time on total error were observed</a:t>
            </a:r>
            <a:endParaRPr sz="24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However, in our study, the difference in total error magnitude was not observed under 5 minutes (p &lt; .05).</a:t>
            </a:r>
            <a:endParaRPr sz="22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1" name="Google Shape;251;p10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7be5c2101_0_1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Limitations </a:t>
            </a:r>
            <a:endParaRPr/>
          </a:p>
        </p:txBody>
      </p:sp>
      <p:sp>
        <p:nvSpPr>
          <p:cNvPr id="258" name="Google Shape;258;g337be5c2101_0_113"/>
          <p:cNvSpPr txBox="1"/>
          <p:nvPr>
            <p:ph idx="1" type="body"/>
          </p:nvPr>
        </p:nvSpPr>
        <p:spPr>
          <a:xfrm>
            <a:off x="838200" y="1825625"/>
            <a:ext cx="5913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cycling motion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Wanted something simple &amp; repeatable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 movement participants could do for longer periods of time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Test-setting environment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Used laboratory space already equipped with necessary “gold-standard” OMC tools and equipment</a:t>
            </a:r>
            <a:endParaRPr/>
          </a:p>
        </p:txBody>
      </p:sp>
      <p:sp>
        <p:nvSpPr>
          <p:cNvPr id="259" name="Google Shape;259;g337be5c2101_0_113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0" name="Google Shape;260;g337be5c2101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0950" y="1122253"/>
            <a:ext cx="2862352" cy="238857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1" name="Google Shape;261;g337be5c2101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0950" y="3872881"/>
            <a:ext cx="2862350" cy="214811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7be5c2101_0_1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Implications </a:t>
            </a:r>
            <a:endParaRPr/>
          </a:p>
        </p:txBody>
      </p:sp>
      <p:sp>
        <p:nvSpPr>
          <p:cNvPr id="268" name="Google Shape;268;g337be5c2101_0_1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</a:t>
            </a:r>
            <a:r>
              <a:rPr lang="en-US"/>
              <a:t>emonstrated</a:t>
            </a:r>
            <a:r>
              <a:rPr lang="en-US"/>
              <a:t> </a:t>
            </a:r>
            <a:r>
              <a:rPr lang="en-US"/>
              <a:t>feasibility of combining OMC and IMC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8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Can lead to accurate data collection outside of the traditional laboratory setting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  <a:p>
            <a:pPr indent="-3428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</a:t>
            </a:r>
            <a:r>
              <a:rPr lang="en-US"/>
              <a:t>rovides additional options for future field-based biomechanical studies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</p:txBody>
      </p:sp>
      <p:sp>
        <p:nvSpPr>
          <p:cNvPr id="269" name="Google Shape;269;g337be5c2101_0_120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ca625bbbb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276" name="Google Shape;276;g37ca625bbbb_0_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Thank you to The University of Alabama in Huntsville Charger Robotics and Biomechanics Lab (CRABLAB) for providing the equipment and space to conduct this study.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This research was funded by the New Faculty Research Award administered by The University of Alabama in Huntsville Office of the Vice President for Research and Economic Development.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</p:txBody>
      </p:sp>
      <p:sp>
        <p:nvSpPr>
          <p:cNvPr id="277" name="Google Shape;277;g37ca625bbbb_0_4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7be5c2101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References </a:t>
            </a:r>
            <a:endParaRPr/>
          </a:p>
        </p:txBody>
      </p:sp>
      <p:sp>
        <p:nvSpPr>
          <p:cNvPr id="283" name="Google Shape;283;g337be5c2101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Aurand, A. M., Dufour, J. S., &amp; Marras, W. S. (2017). Accuracy map of an optical motion capture system with 42 or 21 cameras in a large measurement volume. </a:t>
            </a:r>
            <a:r>
              <a:rPr i="1" lang="en-US" sz="1400"/>
              <a:t>Journal of Biomechanics</a:t>
            </a:r>
            <a:r>
              <a:rPr lang="en-US" sz="1400"/>
              <a:t>, </a:t>
            </a:r>
            <a:r>
              <a:rPr i="1" lang="en-US" sz="1400"/>
              <a:t>58</a:t>
            </a:r>
            <a:r>
              <a:rPr lang="en-US" sz="1400"/>
              <a:t>, 237–240. https://doi.org/10.1016/j.jbiomech.2017.05.006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Brodie, M. A., Walmsley, A., &amp; Page, W. (2008). Dynamic accuracy of inertial measurement units during simple pendulum motion. Computer Methods in Biomechanics and Biomedical Engineering, 11(3), 235–242. https://doi.org/10.1080/10255840802125526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Cappozzo, A., Della Croce, U., Leardini, A., &amp; Chiari, L. (2005). Human movement analysis using stereophotogrammetry: Part 1: theoretical background. Gait &amp; Posture, 21(2), 186–196. https://doi.org/10.1016/j.gaitpost.2004.01.010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Cavallo, A., Cirillo, A., Cirillo, P., De Maria, G., Falco, P., Natale, C., &amp; Pirozzi, S. (2014). Experimental comparison of sensor fusion algorithms for attitude estimation. 19th IFAC World Congress, 47(3), 7585–7591. https://doi.org/10.3182/20140824-6-ZA-1003.01173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Chen, H., Schall, M. C., &amp; Fethke, N. (2017). Effects of Movement Speed and Magnetic Disturbance on the Accuracy of Inertial Measurement Units. Proceedings of the Human Factors and Ergonomics Society Annual Meeting, 61(1), 1046–1050. https://doi.org/10.1177/1541931213601745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Cuesta-Vargas, A. I., Galán-Mercant, A., &amp; Williams, J. M. (2010). The use of inertial sensors system for human motion analysis. Physical Therapy Reviews, 15, 462–473. https://doi.org/10.1179/1743288X11Y.0000000006</a:t>
            </a:r>
            <a:endParaRPr sz="1400"/>
          </a:p>
        </p:txBody>
      </p:sp>
      <p:sp>
        <p:nvSpPr>
          <p:cNvPr id="284" name="Google Shape;284;g337be5c2101_0_5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9eca686ec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References </a:t>
            </a:r>
            <a:endParaRPr/>
          </a:p>
        </p:txBody>
      </p:sp>
      <p:sp>
        <p:nvSpPr>
          <p:cNvPr id="290" name="Google Shape;290;g339eca686ec_0_1"/>
          <p:cNvSpPr txBox="1"/>
          <p:nvPr>
            <p:ph idx="1" type="body"/>
          </p:nvPr>
        </p:nvSpPr>
        <p:spPr>
          <a:xfrm>
            <a:off x="838200" y="1825625"/>
            <a:ext cx="10515600" cy="4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Enayati, N., Momi, E. D., &amp; Ferrigno, G. (2015). A quaternion-based unscented kalman filter for robust optical/inertial motion tracking in computer-assisted surgery. IEEE Transactions on Instrumentation and Measurement, 64, 2291–2301. https://doi.org/10.1109/TIM.2015.2390832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Faber, G. S., Kingma, I., Chang, C. C., Dennerlein, J. T., &amp; van Dieën, J. H. (2020). Validation of a wearable system for 3D ambulatory L5/S1 moment assessment during manual lifting using instrumented shoes and an inertial sensor suit. 3rd International Workshop on Spine Loading and Deformation, 102, 109671. https://doi.org/10.1016/j.jbiomech.2020.109671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Fung, M. L., Chen, M. Z. Q., &amp; Chen, Y. H. (2017). Sensor fusion: A review of methods and applications. 2017 29th Chinese Control And Decision Conference (CCDC), 3853–3860. https://doi.org/10.1109/CCDC.2017.7979175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Gonzalez, R., &amp; Dabove, P. (2019). Performance assessment of an ultra low-cost inertial measurement unit for ground vehicle navigation. Sensors, 19. https://doi.org/10.3390/s19183865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Hu, H., Cao, Z., Yang, X., Xiong, H., &amp; Lou, Y. (2021). Performance Evaluation of Optical Motion Capture Sensors for Assembly Motion Capturing. IEEE Access, 9, 61444–61454. https://doi.org/10.1109/ACCESS.2021.3074260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Kok, M., Hol, J. D., &amp; Schön, T. B. (2017). Using Inertial Sensors for Position and Orientation Estimation. Foundations and Trends® in Signal Processing, 11(1–2), 1–153. https://doi.org/10.1561/2000000094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Noiumkar, S., &amp; Tirakoat, S. (2013). Use of optical motion capture in sports science: A case study of golf swing. 2013 International Conference on Informatics and Creative Multimedia, 310–313. https://doi.org/10.1109/ICICM.2013.58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400"/>
          </a:p>
        </p:txBody>
      </p:sp>
      <p:sp>
        <p:nvSpPr>
          <p:cNvPr id="291" name="Google Shape;291;g339eca686ec_0_1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39eca686ec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References </a:t>
            </a:r>
            <a:endParaRPr/>
          </a:p>
        </p:txBody>
      </p:sp>
      <p:sp>
        <p:nvSpPr>
          <p:cNvPr id="297" name="Google Shape;297;g339eca686ec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Pellatt, L., Dewar, A., Philippides, A., &amp; Roggen, D. (2021). Mapping vicon motion tracking to 6-axis IMU data for wearable activity recognition. In M. A. R. Ahad, S. Inoue, D. Roggen, &amp; K. Fujinami (Eds.), Activity and Behavior Computing (pp. 3–20). Springer Singapore. https://doi.org/10.1007/978-981-15-8944-7_1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Richter, C., Daniels, K. A. J., King, E., &amp; Franklyn-Miller, A. (2020). Agreement between Inertia and Optical Based Motion Capture during the VU-Return-to-Play- Field-Test. Sensors, 20(3). https://doi.org/10.3390/s20030831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Suvorkin, V., Garcia-Fernandez, M., González-Casado, G., Li, M., &amp; Rovira-Garcia, A. (2024). Assessment of Noise of MEMS IMU Sensors of Different Grades for GNSS/IMU Navigation. Sensors, 24(6), Article 6. https://doi.org/10.3390/s24061953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Wang, L., Hu, W., &amp; Tan, T. (2003). Recent developments in human motion analysis. Pattern Recognition, 36(3), 585–601. https://doi.org/10.1016/S0031-3203(02)00100-0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Yang, P.-F., Sanno, M., Brüggemann, G.-P., &amp; Rittweger, J. (2012). Evaluation of the performance of a motion capture system for small displacement recording and a discussion for its application potential in bone deformation in vivo measurements. Proceedings of the Institution of Mechanical Engineers, Part H: Journal of Engineering in Medicine, 226, 838–847. https://doi.org/10.1177/0954411912452994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Yang, Z., Yan, S., Beijnum, B.-J. F. van, Li, B., &amp; Veltink, P. H. (2021). Improvement of optical tracking-based orientation estimation by fusing gyroscope information. IEEE Transactions on Instrumentation and Measurement, 70, 1–13. https://doi.org/10.1109/TIM.2021.3073293</a:t>
            </a:r>
            <a:endParaRPr sz="1400"/>
          </a:p>
        </p:txBody>
      </p:sp>
      <p:sp>
        <p:nvSpPr>
          <p:cNvPr id="298" name="Google Shape;298;g339eca686ec_0_7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 txBox="1"/>
          <p:nvPr>
            <p:ph type="ctrTitle"/>
          </p:nvPr>
        </p:nvSpPr>
        <p:spPr>
          <a:xfrm>
            <a:off x="1524000" y="149016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Thank You!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Questions? 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04" name="Google Shape;304;p13"/>
          <p:cNvSpPr txBox="1"/>
          <p:nvPr>
            <p:ph idx="12" type="sldNum"/>
          </p:nvPr>
        </p:nvSpPr>
        <p:spPr>
          <a:xfrm>
            <a:off x="940352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p13" title="qr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300" y="4201250"/>
            <a:ext cx="2819400" cy="2387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6" name="Google Shape;306;p13"/>
          <p:cNvSpPr txBox="1"/>
          <p:nvPr/>
        </p:nvSpPr>
        <p:spPr>
          <a:xfrm>
            <a:off x="618025" y="5118000"/>
            <a:ext cx="383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Link to full journal article -&gt;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7be5c2101_0_0"/>
          <p:cNvSpPr txBox="1"/>
          <p:nvPr>
            <p:ph type="ctrTitle"/>
          </p:nvPr>
        </p:nvSpPr>
        <p:spPr>
          <a:xfrm>
            <a:off x="1524000" y="1490166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Supplemental Slides</a:t>
            </a:r>
            <a:endParaRPr/>
          </a:p>
        </p:txBody>
      </p:sp>
      <p:sp>
        <p:nvSpPr>
          <p:cNvPr id="312" name="Google Shape;312;g337be5c2101_0_0"/>
          <p:cNvSpPr txBox="1"/>
          <p:nvPr>
            <p:ph idx="12" type="sldNum"/>
          </p:nvPr>
        </p:nvSpPr>
        <p:spPr>
          <a:xfrm>
            <a:off x="940352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c4b645249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More on IMU Errors</a:t>
            </a:r>
            <a:endParaRPr/>
          </a:p>
        </p:txBody>
      </p:sp>
      <p:sp>
        <p:nvSpPr>
          <p:cNvPr id="319" name="Google Shape;319;g33c4b645249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Bias/Drift</a:t>
            </a:r>
            <a:endParaRPr/>
          </a:p>
          <a:p>
            <a:pPr indent="-33432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Bias is inevitable in an IMU, how much bias and noise there is depends on the specific sensor specifications </a:t>
            </a:r>
            <a:endParaRPr/>
          </a:p>
          <a:p>
            <a:pPr indent="-33432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Bias turns into drift and drift compounds over time </a:t>
            </a:r>
            <a:endParaRPr/>
          </a:p>
          <a:p>
            <a:pPr indent="-33432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Drift and bias are a function of the raw sensor; not much to do about this except for filters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Magnetic Disturbances</a:t>
            </a:r>
            <a:endParaRPr/>
          </a:p>
          <a:p>
            <a:pPr indent="-33432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Affect the magnetometer readings; have to be careful of the magnetic fields in testing area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Filters</a:t>
            </a:r>
            <a:endParaRPr/>
          </a:p>
          <a:p>
            <a:pPr indent="-33432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Used to combine measurements from gyro, accel, and mag., but are also used to correct the errors that arise from raw sensor measurements </a:t>
            </a:r>
            <a:endParaRPr/>
          </a:p>
        </p:txBody>
      </p:sp>
      <p:sp>
        <p:nvSpPr>
          <p:cNvPr id="320" name="Google Shape;320;g33c4b645249_0_0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80555714f_0_14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Human Motion Capture </a:t>
            </a:r>
            <a:endParaRPr/>
          </a:p>
        </p:txBody>
      </p:sp>
      <p:sp>
        <p:nvSpPr>
          <p:cNvPr id="90" name="Google Shape;90;g3380555714f_0_14"/>
          <p:cNvSpPr txBox="1"/>
          <p:nvPr>
            <p:ph idx="1" type="body"/>
          </p:nvPr>
        </p:nvSpPr>
        <p:spPr>
          <a:xfrm>
            <a:off x="838200" y="1690825"/>
            <a:ext cx="10515600" cy="46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8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Many avenues exist for collecting human motion data with two of the most common being: Optical Motion Capture (OMC) and Inertial Motion Capture (IMC)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  <a:p>
            <a:pPr indent="-3428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Most times, participants must come to the lab for data collection, leaving limited options for accurate field-based testing 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Reliable and accurate measurements of human motion in the workplace setting are necessary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</p:txBody>
      </p:sp>
      <p:sp>
        <p:nvSpPr>
          <p:cNvPr id="91" name="Google Shape;91;g3380555714f_0_14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g3380555714f_0_14"/>
          <p:cNvSpPr txBox="1"/>
          <p:nvPr/>
        </p:nvSpPr>
        <p:spPr>
          <a:xfrm>
            <a:off x="952275" y="5898025"/>
            <a:ext cx="742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References: Cappozzo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et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al., 2005, Roetenberg et al., 2013.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9dbc3b0ef_0_1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Why Kok’s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Algorithm</a:t>
            </a:r>
            <a:r>
              <a:rPr lang="en-US"/>
              <a:t>? (1/2)</a:t>
            </a:r>
            <a:endParaRPr/>
          </a:p>
        </p:txBody>
      </p:sp>
      <p:sp>
        <p:nvSpPr>
          <p:cNvPr id="327" name="Google Shape;327;g339dbc3b0ef_0_1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Kok et al. (2017) has a groundwork for combining gyroscope measurements with others such as magnetometer and accelerometer measurements, if desired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Algorithm 1 is a smoothing-based algorithm we were able to modify to include OMC measurements in lieu of other IMU data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paper provided a great overview of finding orientation, error, and a flow for the algorithm, we just needed to modify it for this studies needs</a:t>
            </a:r>
            <a:endParaRPr/>
          </a:p>
        </p:txBody>
      </p:sp>
      <p:sp>
        <p:nvSpPr>
          <p:cNvPr id="328" name="Google Shape;328;g339dbc3b0ef_0_155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aab043ca8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Why Kok’s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Algorithm</a:t>
            </a:r>
            <a:r>
              <a:rPr lang="en-US"/>
              <a:t>? (2/2)</a:t>
            </a:r>
            <a:endParaRPr/>
          </a:p>
        </p:txBody>
      </p:sp>
      <p:sp>
        <p:nvSpPr>
          <p:cNvPr id="335" name="Google Shape;335;g33aab043ca8_0_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Chose smoothing method over filter method seen previously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Filters, such as those mentioned previously, can run as data comes in 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These are mainly used for real-time analysis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Smoothing techniques use all data you have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They are less computationally efficient than filter, but have whole picture of data 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This study focused on the challenge of post-processing and gap filling those gaps, not real-time data collection 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Therefore, we did not need real-time filtering of the data, but rather a way to make post-processing more efficient and have more reliable gap filling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</p:txBody>
      </p:sp>
      <p:sp>
        <p:nvSpPr>
          <p:cNvPr id="336" name="Google Shape;336;g33aab043ca8_0_4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9dbc3b0ef_0_1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Wahba’s Problem Calculations </a:t>
            </a:r>
            <a:endParaRPr/>
          </a:p>
        </p:txBody>
      </p:sp>
      <p:sp>
        <p:nvSpPr>
          <p:cNvPr id="343" name="Google Shape;343;g339dbc3b0ef_0_14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Used to calculate the rotation matrix between the IMU and OMC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Specifically, given k vectors in Frame b (vk), corresponding vectors in Frame a (wk), and a set of weights (ak) rotation matrix R can be solved by minimizing the following function: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Since the purpose is to transform the gyroscope measurements to the frame of the OMC, vk is defined as gyro measurements and wk is defined as the OMC-derived angular velocity measurements</a:t>
            </a:r>
            <a:endParaRPr/>
          </a:p>
        </p:txBody>
      </p:sp>
      <p:sp>
        <p:nvSpPr>
          <p:cNvPr id="344" name="Google Shape;344;g339dbc3b0ef_0_148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5" name="Google Shape;345;g339dbc3b0ef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5600" y="3340300"/>
            <a:ext cx="7069276" cy="10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9dbc3b0ef_0_1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Error Calculations </a:t>
            </a:r>
            <a:endParaRPr/>
          </a:p>
        </p:txBody>
      </p:sp>
      <p:sp>
        <p:nvSpPr>
          <p:cNvPr id="352" name="Google Shape;352;g339dbc3b0ef_0_1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Total error (Τ), error around the z-axis (ψ), y-axis (θ), and x-axis (ϕ) at time t is calculated as 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53" name="Google Shape;353;g339dbc3b0ef_0_141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4" name="Google Shape;354;g339dbc3b0ef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2750" y="2804925"/>
            <a:ext cx="6086475" cy="3292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c4b645249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More Implications  </a:t>
            </a:r>
            <a:endParaRPr/>
          </a:p>
        </p:txBody>
      </p:sp>
      <p:sp>
        <p:nvSpPr>
          <p:cNvPr id="361" name="Google Shape;361;g33c4b645249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Results demonstrate field-based testing is feasible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acknowledge taking an entire OMC system to the workplace is impractical, but a few high-fidelity cameras on tripods is feasible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More gaps in the data, but IMC as constant data source can be used to fill those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Acknowledge IMUs are not always reliable, hence using a few OMC frames as a gold-standard reference to correct errors in the IMU data </a:t>
            </a:r>
            <a:endParaRPr/>
          </a:p>
        </p:txBody>
      </p:sp>
      <p:sp>
        <p:nvSpPr>
          <p:cNvPr id="362" name="Google Shape;362;g33c4b645249_0_7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Optical Motion Capture </a:t>
            </a:r>
            <a:endParaRPr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839800" y="1681168"/>
            <a:ext cx="515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Advantages</a:t>
            </a:r>
            <a:endParaRPr/>
          </a:p>
        </p:txBody>
      </p:sp>
      <p:sp>
        <p:nvSpPr>
          <p:cNvPr id="99" name="Google Shape;99;p4"/>
          <p:cNvSpPr txBox="1"/>
          <p:nvPr>
            <p:ph idx="12" type="sldNum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3451" y="3495425"/>
            <a:ext cx="2743200" cy="2743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9575" y="4184950"/>
            <a:ext cx="3957774" cy="1946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4"/>
          <p:cNvSpPr txBox="1"/>
          <p:nvPr/>
        </p:nvSpPr>
        <p:spPr>
          <a:xfrm>
            <a:off x="3277150" y="6301050"/>
            <a:ext cx="564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References: Hu et al., 2021, Cuesta-Vargas et al., 2010, Aurand et al., 2017.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>
            <p:ph idx="2" type="body"/>
          </p:nvPr>
        </p:nvSpPr>
        <p:spPr>
          <a:xfrm>
            <a:off x="839788" y="2125925"/>
            <a:ext cx="51579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ctr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Markers On Any Object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Highly Accurate 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Gold Standard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Numerous Applications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 txBox="1"/>
          <p:nvPr>
            <p:ph idx="3" type="body"/>
          </p:nvPr>
        </p:nvSpPr>
        <p:spPr>
          <a:xfrm>
            <a:off x="6373500" y="1667519"/>
            <a:ext cx="5183100" cy="392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105" name="Google Shape;105;p4"/>
          <p:cNvSpPr txBox="1"/>
          <p:nvPr>
            <p:ph idx="4" type="body"/>
          </p:nvPr>
        </p:nvSpPr>
        <p:spPr>
          <a:xfrm>
            <a:off x="6172213" y="2125925"/>
            <a:ext cx="5183100" cy="35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Marker Occlusion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Cost 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Laboratory Setting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cb5c76987_2_1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Inertial Motion Capture </a:t>
            </a:r>
            <a:endParaRPr/>
          </a:p>
        </p:txBody>
      </p:sp>
      <p:sp>
        <p:nvSpPr>
          <p:cNvPr id="111" name="Google Shape;111;g37cb5c76987_2_12"/>
          <p:cNvSpPr txBox="1"/>
          <p:nvPr>
            <p:ph idx="1" type="body"/>
          </p:nvPr>
        </p:nvSpPr>
        <p:spPr>
          <a:xfrm>
            <a:off x="839800" y="1681168"/>
            <a:ext cx="515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Advantages</a:t>
            </a:r>
            <a:endParaRPr/>
          </a:p>
        </p:txBody>
      </p:sp>
      <p:sp>
        <p:nvSpPr>
          <p:cNvPr id="112" name="Google Shape;112;g37cb5c76987_2_12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g37cb5c76987_2_12"/>
          <p:cNvSpPr txBox="1"/>
          <p:nvPr/>
        </p:nvSpPr>
        <p:spPr>
          <a:xfrm>
            <a:off x="3277150" y="6301050"/>
            <a:ext cx="564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References: Hu et al., 2021, Cuesta-Vargas et al., 2010, Aurand et al., 2017.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7cb5c76987_2_12"/>
          <p:cNvSpPr txBox="1"/>
          <p:nvPr>
            <p:ph idx="2" type="body"/>
          </p:nvPr>
        </p:nvSpPr>
        <p:spPr>
          <a:xfrm>
            <a:off x="839788" y="2125925"/>
            <a:ext cx="51579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Field-Based Testing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Reliance On Markers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Relatively Inexpensive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7cb5c76987_2_12"/>
          <p:cNvSpPr txBox="1"/>
          <p:nvPr>
            <p:ph idx="3" type="body"/>
          </p:nvPr>
        </p:nvSpPr>
        <p:spPr>
          <a:xfrm>
            <a:off x="6172225" y="1667519"/>
            <a:ext cx="5183100" cy="392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116" name="Google Shape;116;g37cb5c76987_2_12"/>
          <p:cNvSpPr txBox="1"/>
          <p:nvPr>
            <p:ph idx="4" type="body"/>
          </p:nvPr>
        </p:nvSpPr>
        <p:spPr>
          <a:xfrm>
            <a:off x="6172213" y="2125925"/>
            <a:ext cx="5183100" cy="35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Magnetic Disturbance 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Drift Over Time 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Bias and Noise</a:t>
            </a:r>
            <a:endParaRPr/>
          </a:p>
        </p:txBody>
      </p:sp>
      <p:pic>
        <p:nvPicPr>
          <p:cNvPr descr="Choosing the best Xsens motion capture setup" id="117" name="Google Shape;117;g37cb5c76987_2_12"/>
          <p:cNvPicPr preferRelativeResize="0"/>
          <p:nvPr/>
        </p:nvPicPr>
        <p:blipFill rotWithShape="1">
          <a:blip r:embed="rId3">
            <a:alphaModFix/>
          </a:blip>
          <a:srcRect b="21463" l="19272" r="14361" t="11628"/>
          <a:stretch/>
        </p:blipFill>
        <p:spPr>
          <a:xfrm>
            <a:off x="1447475" y="3674650"/>
            <a:ext cx="3886200" cy="220395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g37cb5c76987_2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2525" y="3605575"/>
            <a:ext cx="2982500" cy="25275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7be5c2101_0_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Sensor Fusion </a:t>
            </a:r>
            <a:endParaRPr/>
          </a:p>
        </p:txBody>
      </p:sp>
      <p:sp>
        <p:nvSpPr>
          <p:cNvPr id="125" name="Google Shape;125;g337be5c2101_0_54"/>
          <p:cNvSpPr txBox="1"/>
          <p:nvPr>
            <p:ph idx="1" type="body"/>
          </p:nvPr>
        </p:nvSpPr>
        <p:spPr>
          <a:xfrm>
            <a:off x="914400" y="1825625"/>
            <a:ext cx="5334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/>
              <a:t>What is it?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Method to bring two systems together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Mainly done through algorithms combining the data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/>
              <a:t>Common Algorithms</a:t>
            </a:r>
            <a:endParaRPr/>
          </a:p>
          <a:p>
            <a:pPr indent="-29622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1119"/>
              <a:buChar char="●"/>
            </a:pPr>
            <a:r>
              <a:rPr lang="en-US"/>
              <a:t>Kalman Filter</a:t>
            </a:r>
            <a:endParaRPr/>
          </a:p>
          <a:p>
            <a:pPr indent="-29622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1119"/>
              <a:buChar char="●"/>
            </a:pPr>
            <a:r>
              <a:rPr lang="en-US"/>
              <a:t>Extended Kalman Filter</a:t>
            </a:r>
            <a:endParaRPr/>
          </a:p>
          <a:p>
            <a:pPr indent="-29622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1119"/>
              <a:buChar char="●"/>
            </a:pPr>
            <a:r>
              <a:rPr lang="en-US"/>
              <a:t>Complementary Filter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5340"/>
              <a:buNone/>
            </a:pPr>
            <a:r>
              <a:t/>
            </a:r>
            <a:endParaRPr sz="125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5340"/>
              <a:buNone/>
            </a:pPr>
            <a:r>
              <a:t/>
            </a:r>
            <a:endParaRPr sz="125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5340"/>
              <a:buNone/>
            </a:pPr>
            <a:r>
              <a:t/>
            </a:r>
            <a:endParaRPr sz="1252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5340"/>
              <a:buNone/>
            </a:pPr>
            <a:r>
              <a:rPr lang="en-US" sz="1252"/>
              <a:t>References: Plamondon et al., 2007, Cavallo et al., 2014, Fung et al., 2017.</a:t>
            </a:r>
            <a:endParaRPr sz="1252"/>
          </a:p>
        </p:txBody>
      </p:sp>
      <p:sp>
        <p:nvSpPr>
          <p:cNvPr id="126" name="Google Shape;126;g337be5c2101_0_54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g337be5c2101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7513" y="2239975"/>
            <a:ext cx="4486275" cy="2971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a4a3f72ae_0_1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Bringing It All Together </a:t>
            </a:r>
            <a:endParaRPr/>
          </a:p>
        </p:txBody>
      </p:sp>
      <p:sp>
        <p:nvSpPr>
          <p:cNvPr id="134" name="Google Shape;134;g33a4a3f72ae_0_103"/>
          <p:cNvSpPr txBox="1"/>
          <p:nvPr>
            <p:ph idx="1" type="body"/>
          </p:nvPr>
        </p:nvSpPr>
        <p:spPr>
          <a:xfrm>
            <a:off x="838200" y="1825625"/>
            <a:ext cx="6411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17182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This study aims to use sensor fusion techniques to combine OMC and IMC measurements for more reliable data collection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We can combat marker occlusion and gaps through the use of IMC as a constant data source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We can combat drift and bias by using OMC as a reference for the IMC measurements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</p:txBody>
      </p:sp>
      <p:sp>
        <p:nvSpPr>
          <p:cNvPr id="135" name="Google Shape;135;g33a4a3f72ae_0_103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g33a4a3f72ae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7950" y="2280825"/>
            <a:ext cx="4050600" cy="2912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g33a4a3f72ae_0_103" title="IM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350" y="1930900"/>
            <a:ext cx="4639749" cy="3612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g33a4a3f72ae_0_103"/>
          <p:cNvSpPr txBox="1"/>
          <p:nvPr/>
        </p:nvSpPr>
        <p:spPr>
          <a:xfrm>
            <a:off x="7660925" y="5582825"/>
            <a:ext cx="405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</a:rPr>
              <a:t>Image source: Hicks et al., 2025. Sensors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7be5c2101_0_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Research Goal &amp; Hypothesis</a:t>
            </a:r>
            <a:endParaRPr/>
          </a:p>
        </p:txBody>
      </p:sp>
      <p:sp>
        <p:nvSpPr>
          <p:cNvPr id="145" name="Google Shape;145;g337be5c2101_0_6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Goa</a:t>
            </a:r>
            <a:r>
              <a:rPr lang="en-US"/>
              <a:t>l was to demonstrate how IMU data can be integrated into motion capture data to provide a more efficient and reliable gap filling process for future research outside of the lab.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ctr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hypothesized that total error would increase as time increases (1-, 2-, 5-, and 10-minute intervals). </a:t>
            </a:r>
            <a:endParaRPr/>
          </a:p>
        </p:txBody>
      </p:sp>
      <p:sp>
        <p:nvSpPr>
          <p:cNvPr id="146" name="Google Shape;146;g337be5c2101_0_62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7be5c2101_0_99"/>
          <p:cNvSpPr txBox="1"/>
          <p:nvPr>
            <p:ph type="title"/>
          </p:nvPr>
        </p:nvSpPr>
        <p:spPr>
          <a:xfrm>
            <a:off x="1008125" y="25475"/>
            <a:ext cx="105156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Algorithm</a:t>
            </a:r>
            <a:r>
              <a:rPr lang="en-US"/>
              <a:t> </a:t>
            </a:r>
            <a:endParaRPr/>
          </a:p>
        </p:txBody>
      </p:sp>
      <p:sp>
        <p:nvSpPr>
          <p:cNvPr id="153" name="Google Shape;153;g337be5c2101_0_99"/>
          <p:cNvSpPr txBox="1"/>
          <p:nvPr>
            <p:ph idx="12" type="sldNum"/>
          </p:nvPr>
        </p:nvSpPr>
        <p:spPr>
          <a:xfrm>
            <a:off x="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g337be5c2101_0_99"/>
          <p:cNvSpPr txBox="1"/>
          <p:nvPr/>
        </p:nvSpPr>
        <p:spPr>
          <a:xfrm>
            <a:off x="1488775" y="672350"/>
            <a:ext cx="553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337be5c2101_0_99" title="Sitemap Whiteboard in Green Purple Basic Sty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550" y="926025"/>
            <a:ext cx="10242902" cy="52644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2018-03-01T18:27:37Z</dcterms:created>
  <dc:creator>Pedro Rodriguez</dc:creator>
</cp:coreProperties>
</file>