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1825" r:id="rId5"/>
    <p:sldId id="525" r:id="rId6"/>
    <p:sldId id="289" r:id="rId7"/>
    <p:sldId id="1809" r:id="rId8"/>
    <p:sldId id="1816" r:id="rId9"/>
    <p:sldId id="1813" r:id="rId10"/>
    <p:sldId id="1814" r:id="rId11"/>
    <p:sldId id="1815" r:id="rId12"/>
    <p:sldId id="1808" r:id="rId13"/>
    <p:sldId id="1820" r:id="rId14"/>
    <p:sldId id="1821" r:id="rId15"/>
    <p:sldId id="1826" r:id="rId16"/>
    <p:sldId id="1817" r:id="rId17"/>
    <p:sldId id="1818" r:id="rId18"/>
    <p:sldId id="1811" r:id="rId19"/>
    <p:sldId id="18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6" userDrawn="1">
          <p15:clr>
            <a:srgbClr val="A4A3A4"/>
          </p15:clr>
        </p15:guide>
        <p15:guide id="2" pos="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A32E6-A59F-5CA0-1E66-5DFC3C592D5B}" name="Tootle, William M Jr CTR USARMY DEVCOM AVMC (USA)" initials="WT" userId="S::william.m.tootle.ctr@army.mil::abddc139-352f-46d8-84f6-98a4010b1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1CC"/>
    <a:srgbClr val="1A3C6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15" autoAdjust="0"/>
    <p:restoredTop sz="94694"/>
  </p:normalViewPr>
  <p:slideViewPr>
    <p:cSldViewPr snapToGrid="0">
      <p:cViewPr varScale="1">
        <p:scale>
          <a:sx n="81" d="100"/>
          <a:sy n="81" d="100"/>
        </p:scale>
        <p:origin x="1253" y="53"/>
      </p:cViewPr>
      <p:guideLst>
        <p:guide orient="horz" pos="696"/>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 Eric E CTR USARMY DEVCOM AVMC (USA)" userId="15806754-30d0-41e0-b97b-e41edf5d02bd" providerId="ADAL" clId="{172C3AE9-8E2C-4996-88FE-C0A89C0440DD}"/>
    <pc:docChg chg="custSel addSld modSld">
      <pc:chgData name="Hunt, Eric E CTR USARMY DEVCOM AVMC (USA)" userId="15806754-30d0-41e0-b97b-e41edf5d02bd" providerId="ADAL" clId="{172C3AE9-8E2C-4996-88FE-C0A89C0440DD}" dt="2025-10-14T18:20:32.439" v="53" actId="14100"/>
      <pc:docMkLst>
        <pc:docMk/>
      </pc:docMkLst>
      <pc:sldChg chg="modSp mod">
        <pc:chgData name="Hunt, Eric E CTR USARMY DEVCOM AVMC (USA)" userId="15806754-30d0-41e0-b97b-e41edf5d02bd" providerId="ADAL" clId="{172C3AE9-8E2C-4996-88FE-C0A89C0440DD}" dt="2025-10-14T18:19:07.331" v="36" actId="114"/>
        <pc:sldMkLst>
          <pc:docMk/>
          <pc:sldMk cId="220724378" sldId="1817"/>
        </pc:sldMkLst>
        <pc:spChg chg="mod">
          <ac:chgData name="Hunt, Eric E CTR USARMY DEVCOM AVMC (USA)" userId="15806754-30d0-41e0-b97b-e41edf5d02bd" providerId="ADAL" clId="{172C3AE9-8E2C-4996-88FE-C0A89C0440DD}" dt="2025-10-14T18:19:07.331" v="36" actId="114"/>
          <ac:spMkLst>
            <pc:docMk/>
            <pc:sldMk cId="220724378" sldId="1817"/>
            <ac:spMk id="5" creationId="{3EE8D4B2-45C5-84CE-39BB-8D9AA971345C}"/>
          </ac:spMkLst>
        </pc:spChg>
      </pc:sldChg>
      <pc:sldChg chg="addSp delSp modSp mod">
        <pc:chgData name="Hunt, Eric E CTR USARMY DEVCOM AVMC (USA)" userId="15806754-30d0-41e0-b97b-e41edf5d02bd" providerId="ADAL" clId="{172C3AE9-8E2C-4996-88FE-C0A89C0440DD}" dt="2025-10-14T18:13:13.209" v="10" actId="1076"/>
        <pc:sldMkLst>
          <pc:docMk/>
          <pc:sldMk cId="3200262598" sldId="1821"/>
        </pc:sldMkLst>
        <pc:spChg chg="mod">
          <ac:chgData name="Hunt, Eric E CTR USARMY DEVCOM AVMC (USA)" userId="15806754-30d0-41e0-b97b-e41edf5d02bd" providerId="ADAL" clId="{172C3AE9-8E2C-4996-88FE-C0A89C0440DD}" dt="2025-10-14T18:13:13.209" v="10" actId="1076"/>
          <ac:spMkLst>
            <pc:docMk/>
            <pc:sldMk cId="3200262598" sldId="1821"/>
            <ac:spMk id="2" creationId="{7AFF2477-DB2C-8D22-AF5D-F38A1195277B}"/>
          </ac:spMkLst>
        </pc:spChg>
        <pc:spChg chg="del">
          <ac:chgData name="Hunt, Eric E CTR USARMY DEVCOM AVMC (USA)" userId="15806754-30d0-41e0-b97b-e41edf5d02bd" providerId="ADAL" clId="{172C3AE9-8E2C-4996-88FE-C0A89C0440DD}" dt="2025-10-14T18:11:17.015" v="0" actId="478"/>
          <ac:spMkLst>
            <pc:docMk/>
            <pc:sldMk cId="3200262598" sldId="1821"/>
            <ac:spMk id="4" creationId="{B6FC5A5F-5BEC-4057-DEF8-779A76DA0F8A}"/>
          </ac:spMkLst>
        </pc:spChg>
        <pc:spChg chg="mod">
          <ac:chgData name="Hunt, Eric E CTR USARMY DEVCOM AVMC (USA)" userId="15806754-30d0-41e0-b97b-e41edf5d02bd" providerId="ADAL" clId="{172C3AE9-8E2C-4996-88FE-C0A89C0440DD}" dt="2025-10-14T18:13:13.209" v="10" actId="1076"/>
          <ac:spMkLst>
            <pc:docMk/>
            <pc:sldMk cId="3200262598" sldId="1821"/>
            <ac:spMk id="5" creationId="{FB852961-FF66-CB7B-A35A-4FF7ACA17602}"/>
          </ac:spMkLst>
        </pc:spChg>
        <pc:spChg chg="add mod">
          <ac:chgData name="Hunt, Eric E CTR USARMY DEVCOM AVMC (USA)" userId="15806754-30d0-41e0-b97b-e41edf5d02bd" providerId="ADAL" clId="{172C3AE9-8E2C-4996-88FE-C0A89C0440DD}" dt="2025-10-14T18:13:13.209" v="10" actId="1076"/>
          <ac:spMkLst>
            <pc:docMk/>
            <pc:sldMk cId="3200262598" sldId="1821"/>
            <ac:spMk id="6" creationId="{6C95AB76-21F6-A146-CF5D-A77001C7748C}"/>
          </ac:spMkLst>
        </pc:spChg>
        <pc:spChg chg="del">
          <ac:chgData name="Hunt, Eric E CTR USARMY DEVCOM AVMC (USA)" userId="15806754-30d0-41e0-b97b-e41edf5d02bd" providerId="ADAL" clId="{172C3AE9-8E2C-4996-88FE-C0A89C0440DD}" dt="2025-10-14T18:11:17.015" v="0" actId="478"/>
          <ac:spMkLst>
            <pc:docMk/>
            <pc:sldMk cId="3200262598" sldId="1821"/>
            <ac:spMk id="7" creationId="{CC3196D1-A37F-29B2-3933-D368A5F191D7}"/>
          </ac:spMkLst>
        </pc:spChg>
        <pc:spChg chg="mod">
          <ac:chgData name="Hunt, Eric E CTR USARMY DEVCOM AVMC (USA)" userId="15806754-30d0-41e0-b97b-e41edf5d02bd" providerId="ADAL" clId="{172C3AE9-8E2C-4996-88FE-C0A89C0440DD}" dt="2025-10-14T18:13:13.209" v="10" actId="1076"/>
          <ac:spMkLst>
            <pc:docMk/>
            <pc:sldMk cId="3200262598" sldId="1821"/>
            <ac:spMk id="8" creationId="{7AFBB0F9-B064-4AD9-4910-2C9E22BB1DE0}"/>
          </ac:spMkLst>
        </pc:spChg>
        <pc:spChg chg="del">
          <ac:chgData name="Hunt, Eric E CTR USARMY DEVCOM AVMC (USA)" userId="15806754-30d0-41e0-b97b-e41edf5d02bd" providerId="ADAL" clId="{172C3AE9-8E2C-4996-88FE-C0A89C0440DD}" dt="2025-10-14T18:11:17.015" v="0" actId="478"/>
          <ac:spMkLst>
            <pc:docMk/>
            <pc:sldMk cId="3200262598" sldId="1821"/>
            <ac:spMk id="9" creationId="{D46C89BC-EE8D-D0FB-03A6-2E8320DA165D}"/>
          </ac:spMkLst>
        </pc:spChg>
        <pc:spChg chg="del">
          <ac:chgData name="Hunt, Eric E CTR USARMY DEVCOM AVMC (USA)" userId="15806754-30d0-41e0-b97b-e41edf5d02bd" providerId="ADAL" clId="{172C3AE9-8E2C-4996-88FE-C0A89C0440DD}" dt="2025-10-14T18:11:17.015" v="0" actId="478"/>
          <ac:spMkLst>
            <pc:docMk/>
            <pc:sldMk cId="3200262598" sldId="1821"/>
            <ac:spMk id="11" creationId="{8898850C-6CBA-C4E8-07D5-44E58CBA1E0C}"/>
          </ac:spMkLst>
        </pc:spChg>
        <pc:spChg chg="del">
          <ac:chgData name="Hunt, Eric E CTR USARMY DEVCOM AVMC (USA)" userId="15806754-30d0-41e0-b97b-e41edf5d02bd" providerId="ADAL" clId="{172C3AE9-8E2C-4996-88FE-C0A89C0440DD}" dt="2025-10-14T18:11:17.015" v="0" actId="478"/>
          <ac:spMkLst>
            <pc:docMk/>
            <pc:sldMk cId="3200262598" sldId="1821"/>
            <ac:spMk id="12" creationId="{B191BDA3-D982-E669-D6E5-ADA38AAB01E0}"/>
          </ac:spMkLst>
        </pc:spChg>
        <pc:spChg chg="del">
          <ac:chgData name="Hunt, Eric E CTR USARMY DEVCOM AVMC (USA)" userId="15806754-30d0-41e0-b97b-e41edf5d02bd" providerId="ADAL" clId="{172C3AE9-8E2C-4996-88FE-C0A89C0440DD}" dt="2025-10-14T18:11:17.015" v="0" actId="478"/>
          <ac:spMkLst>
            <pc:docMk/>
            <pc:sldMk cId="3200262598" sldId="1821"/>
            <ac:spMk id="13" creationId="{BE6325CE-7A98-CC7F-EE70-CB630C416395}"/>
          </ac:spMkLst>
        </pc:spChg>
      </pc:sldChg>
      <pc:sldChg chg="modSp mod">
        <pc:chgData name="Hunt, Eric E CTR USARMY DEVCOM AVMC (USA)" userId="15806754-30d0-41e0-b97b-e41edf5d02bd" providerId="ADAL" clId="{172C3AE9-8E2C-4996-88FE-C0A89C0440DD}" dt="2025-10-14T18:20:32.439" v="53" actId="14100"/>
        <pc:sldMkLst>
          <pc:docMk/>
          <pc:sldMk cId="4271529947" sldId="1822"/>
        </pc:sldMkLst>
        <pc:spChg chg="mod">
          <ac:chgData name="Hunt, Eric E CTR USARMY DEVCOM AVMC (USA)" userId="15806754-30d0-41e0-b97b-e41edf5d02bd" providerId="ADAL" clId="{172C3AE9-8E2C-4996-88FE-C0A89C0440DD}" dt="2025-10-14T18:20:32.439" v="53" actId="14100"/>
          <ac:spMkLst>
            <pc:docMk/>
            <pc:sldMk cId="4271529947" sldId="1822"/>
            <ac:spMk id="6" creationId="{FE81EAC9-DE11-03A2-0188-9F924FBA353F}"/>
          </ac:spMkLst>
        </pc:spChg>
      </pc:sldChg>
      <pc:sldChg chg="addSp delSp modSp new mod">
        <pc:chgData name="Hunt, Eric E CTR USARMY DEVCOM AVMC (USA)" userId="15806754-30d0-41e0-b97b-e41edf5d02bd" providerId="ADAL" clId="{172C3AE9-8E2C-4996-88FE-C0A89C0440DD}" dt="2025-10-14T18:18:21.746" v="33" actId="14100"/>
        <pc:sldMkLst>
          <pc:docMk/>
          <pc:sldMk cId="3647880980" sldId="1826"/>
        </pc:sldMkLst>
        <pc:spChg chg="del">
          <ac:chgData name="Hunt, Eric E CTR USARMY DEVCOM AVMC (USA)" userId="15806754-30d0-41e0-b97b-e41edf5d02bd" providerId="ADAL" clId="{172C3AE9-8E2C-4996-88FE-C0A89C0440DD}" dt="2025-10-14T18:13:34.046" v="12" actId="478"/>
          <ac:spMkLst>
            <pc:docMk/>
            <pc:sldMk cId="3647880980" sldId="1826"/>
            <ac:spMk id="2" creationId="{647C6EFA-145F-D3AA-45D4-482AC523AD4E}"/>
          </ac:spMkLst>
        </pc:spChg>
        <pc:spChg chg="mod">
          <ac:chgData name="Hunt, Eric E CTR USARMY DEVCOM AVMC (USA)" userId="15806754-30d0-41e0-b97b-e41edf5d02bd" providerId="ADAL" clId="{172C3AE9-8E2C-4996-88FE-C0A89C0440DD}" dt="2025-10-14T18:14:19.516" v="18" actId="1076"/>
          <ac:spMkLst>
            <pc:docMk/>
            <pc:sldMk cId="3647880980" sldId="1826"/>
            <ac:spMk id="3" creationId="{F8183150-6FE4-1E42-146E-C3C7459ACEB8}"/>
          </ac:spMkLst>
        </pc:spChg>
        <pc:spChg chg="del">
          <ac:chgData name="Hunt, Eric E CTR USARMY DEVCOM AVMC (USA)" userId="15806754-30d0-41e0-b97b-e41edf5d02bd" providerId="ADAL" clId="{172C3AE9-8E2C-4996-88FE-C0A89C0440DD}" dt="2025-10-14T18:13:36.353" v="13" actId="478"/>
          <ac:spMkLst>
            <pc:docMk/>
            <pc:sldMk cId="3647880980" sldId="1826"/>
            <ac:spMk id="4" creationId="{66FB7EE1-0D77-F808-9EB5-1E92CD65C45E}"/>
          </ac:spMkLst>
        </pc:spChg>
        <pc:spChg chg="add mod">
          <ac:chgData name="Hunt, Eric E CTR USARMY DEVCOM AVMC (USA)" userId="15806754-30d0-41e0-b97b-e41edf5d02bd" providerId="ADAL" clId="{172C3AE9-8E2C-4996-88FE-C0A89C0440DD}" dt="2025-10-14T18:14:59.365" v="20" actId="1076"/>
          <ac:spMkLst>
            <pc:docMk/>
            <pc:sldMk cId="3647880980" sldId="1826"/>
            <ac:spMk id="11" creationId="{3C778C20-DA71-5407-1A8B-2B9FD2A96F5C}"/>
          </ac:spMkLst>
        </pc:spChg>
        <pc:spChg chg="add mod">
          <ac:chgData name="Hunt, Eric E CTR USARMY DEVCOM AVMC (USA)" userId="15806754-30d0-41e0-b97b-e41edf5d02bd" providerId="ADAL" clId="{172C3AE9-8E2C-4996-88FE-C0A89C0440DD}" dt="2025-10-14T18:14:59.365" v="20" actId="1076"/>
          <ac:spMkLst>
            <pc:docMk/>
            <pc:sldMk cId="3647880980" sldId="1826"/>
            <ac:spMk id="12" creationId="{3BBECDDB-FDED-53D5-542A-96D27DD03AAF}"/>
          </ac:spMkLst>
        </pc:spChg>
        <pc:spChg chg="add mod">
          <ac:chgData name="Hunt, Eric E CTR USARMY DEVCOM AVMC (USA)" userId="15806754-30d0-41e0-b97b-e41edf5d02bd" providerId="ADAL" clId="{172C3AE9-8E2C-4996-88FE-C0A89C0440DD}" dt="2025-10-14T18:14:59.365" v="20" actId="1076"/>
          <ac:spMkLst>
            <pc:docMk/>
            <pc:sldMk cId="3647880980" sldId="1826"/>
            <ac:spMk id="13" creationId="{CC4795EA-39C2-27A0-F76F-585CBEC1BFC5}"/>
          </ac:spMkLst>
        </pc:spChg>
        <pc:spChg chg="add mod">
          <ac:chgData name="Hunt, Eric E CTR USARMY DEVCOM AVMC (USA)" userId="15806754-30d0-41e0-b97b-e41edf5d02bd" providerId="ADAL" clId="{172C3AE9-8E2C-4996-88FE-C0A89C0440DD}" dt="2025-10-14T18:14:59.365" v="20" actId="1076"/>
          <ac:spMkLst>
            <pc:docMk/>
            <pc:sldMk cId="3647880980" sldId="1826"/>
            <ac:spMk id="14" creationId="{E8F7F16B-7043-2B90-481A-5912406CE0CD}"/>
          </ac:spMkLst>
        </pc:spChg>
        <pc:spChg chg="add mod">
          <ac:chgData name="Hunt, Eric E CTR USARMY DEVCOM AVMC (USA)" userId="15806754-30d0-41e0-b97b-e41edf5d02bd" providerId="ADAL" clId="{172C3AE9-8E2C-4996-88FE-C0A89C0440DD}" dt="2025-10-14T18:14:59.365" v="20" actId="1076"/>
          <ac:spMkLst>
            <pc:docMk/>
            <pc:sldMk cId="3647880980" sldId="1826"/>
            <ac:spMk id="15" creationId="{CF0D8DDE-3A9A-8DB7-B5D3-9FD2C19C9868}"/>
          </ac:spMkLst>
        </pc:spChg>
        <pc:spChg chg="add mod">
          <ac:chgData name="Hunt, Eric E CTR USARMY DEVCOM AVMC (USA)" userId="15806754-30d0-41e0-b97b-e41edf5d02bd" providerId="ADAL" clId="{172C3AE9-8E2C-4996-88FE-C0A89C0440DD}" dt="2025-10-14T18:18:21.746" v="33" actId="14100"/>
          <ac:spMkLst>
            <pc:docMk/>
            <pc:sldMk cId="3647880980" sldId="1826"/>
            <ac:spMk id="17" creationId="{E9DB3685-16FE-27FC-DB59-B62303561977}"/>
          </ac:spMkLst>
        </pc:spChg>
        <pc:spChg chg="add mod">
          <ac:chgData name="Hunt, Eric E CTR USARMY DEVCOM AVMC (USA)" userId="15806754-30d0-41e0-b97b-e41edf5d02bd" providerId="ADAL" clId="{172C3AE9-8E2C-4996-88FE-C0A89C0440DD}" dt="2025-10-14T18:14:59.365" v="20" actId="1076"/>
          <ac:spMkLst>
            <pc:docMk/>
            <pc:sldMk cId="3647880980" sldId="1826"/>
            <ac:spMk id="18" creationId="{05115647-AD39-BA01-E5E4-0D9959485A32}"/>
          </ac:spMkLst>
        </pc:spChg>
        <pc:spChg chg="add mod">
          <ac:chgData name="Hunt, Eric E CTR USARMY DEVCOM AVMC (USA)" userId="15806754-30d0-41e0-b97b-e41edf5d02bd" providerId="ADAL" clId="{172C3AE9-8E2C-4996-88FE-C0A89C0440DD}" dt="2025-10-14T18:14:59.365" v="20" actId="1076"/>
          <ac:spMkLst>
            <pc:docMk/>
            <pc:sldMk cId="3647880980" sldId="1826"/>
            <ac:spMk id="19" creationId="{B3F71EFA-D160-2670-6911-2171682B300B}"/>
          </ac:spMkLst>
        </pc:spChg>
        <pc:spChg chg="add mod">
          <ac:chgData name="Hunt, Eric E CTR USARMY DEVCOM AVMC (USA)" userId="15806754-30d0-41e0-b97b-e41edf5d02bd" providerId="ADAL" clId="{172C3AE9-8E2C-4996-88FE-C0A89C0440DD}" dt="2025-10-14T18:16:49.942" v="24" actId="164"/>
          <ac:spMkLst>
            <pc:docMk/>
            <pc:sldMk cId="3647880980" sldId="1826"/>
            <ac:spMk id="20" creationId="{960BF8EE-DE68-F5B5-6A77-ABA7E682A489}"/>
          </ac:spMkLst>
        </pc:spChg>
        <pc:grpChg chg="add mod ord">
          <ac:chgData name="Hunt, Eric E CTR USARMY DEVCOM AVMC (USA)" userId="15806754-30d0-41e0-b97b-e41edf5d02bd" providerId="ADAL" clId="{172C3AE9-8E2C-4996-88FE-C0A89C0440DD}" dt="2025-10-14T18:17:27.668" v="25" actId="167"/>
          <ac:grpSpMkLst>
            <pc:docMk/>
            <pc:sldMk cId="3647880980" sldId="1826"/>
            <ac:grpSpMk id="21" creationId="{A17ABD07-760A-0D5E-6A46-B15807100FD7}"/>
          </ac:grpSpMkLst>
        </pc:grpChg>
        <pc:picChg chg="add mod">
          <ac:chgData name="Hunt, Eric E CTR USARMY DEVCOM AVMC (USA)" userId="15806754-30d0-41e0-b97b-e41edf5d02bd" providerId="ADAL" clId="{172C3AE9-8E2C-4996-88FE-C0A89C0440DD}" dt="2025-10-14T18:16:49.942" v="24" actId="164"/>
          <ac:picMkLst>
            <pc:docMk/>
            <pc:sldMk cId="3647880980" sldId="1826"/>
            <ac:picMk id="5" creationId="{9E7BFF67-EC85-A8B5-A0EA-B31BA5E563D6}"/>
          </ac:picMkLst>
        </pc:picChg>
        <pc:picChg chg="add mod">
          <ac:chgData name="Hunt, Eric E CTR USARMY DEVCOM AVMC (USA)" userId="15806754-30d0-41e0-b97b-e41edf5d02bd" providerId="ADAL" clId="{172C3AE9-8E2C-4996-88FE-C0A89C0440DD}" dt="2025-10-14T18:14:59.365" v="20" actId="1076"/>
          <ac:picMkLst>
            <pc:docMk/>
            <pc:sldMk cId="3647880980" sldId="1826"/>
            <ac:picMk id="16" creationId="{D20FA3B6-84E8-349F-FF25-46CBC2FAEB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16443-F943-4252-889B-B5F3CADF81F5}"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D1BE7-CB0D-4AC4-8DA3-B94384CC0D23}" type="slidenum">
              <a:rPr lang="en-US" smtClean="0"/>
              <a:t>‹#›</a:t>
            </a:fld>
            <a:endParaRPr lang="en-US"/>
          </a:p>
        </p:txBody>
      </p:sp>
    </p:spTree>
    <p:extLst>
      <p:ext uri="{BB962C8B-B14F-4D97-AF65-F5344CB8AC3E}">
        <p14:creationId xmlns:p14="http://schemas.microsoft.com/office/powerpoint/2010/main" val="180678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94E167-A737-E357-0795-20CB17E51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662A5C7-BE66-FD73-272B-95249CA00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9A92650-50FE-1863-B90E-C5EAE561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12DC543E-826C-CC4F-B1C8-CDCDC3A821E2}"/>
              </a:ext>
            </a:extLst>
          </p:cNvPr>
          <p:cNvSpPr>
            <a:spLocks noGrp="1"/>
          </p:cNvSpPr>
          <p:nvPr>
            <p:ph type="sldNum" sz="quarter" idx="5"/>
          </p:nvPr>
        </p:nvSpPr>
        <p:spPr/>
        <p:txBody>
          <a:bodyPr/>
          <a:lstStyle/>
          <a:p>
            <a:fld id="{2F5D1BE7-CB0D-4AC4-8DA3-B94384CC0D23}" type="slidenum">
              <a:rPr lang="en-US" smtClean="0"/>
              <a:t>1</a:t>
            </a:fld>
            <a:endParaRPr lang="en-US"/>
          </a:p>
        </p:txBody>
      </p:sp>
    </p:spTree>
    <p:extLst>
      <p:ext uri="{BB962C8B-B14F-4D97-AF65-F5344CB8AC3E}">
        <p14:creationId xmlns:p14="http://schemas.microsoft.com/office/powerpoint/2010/main" val="236452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AE85E4E-DDE7-5B4A-BFAD-C81383644514}" type="slidenum">
              <a:rPr lang="en-US" smtClean="0"/>
              <a:t>2</a:t>
            </a:fld>
            <a:endParaRPr lang="en-US"/>
          </a:p>
        </p:txBody>
      </p:sp>
    </p:spTree>
    <p:extLst>
      <p:ext uri="{BB962C8B-B14F-4D97-AF65-F5344CB8AC3E}">
        <p14:creationId xmlns:p14="http://schemas.microsoft.com/office/powerpoint/2010/main" val="124128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78E57-6EEF-7926-E765-D8E5ED201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E53211A-4691-3EF3-0BB5-CB7A18CA5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C56EC6-6813-1493-8F99-77B0D2238E25}"/>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5" name="Footer Placeholder 4">
            <a:extLst>
              <a:ext uri="{FF2B5EF4-FFF2-40B4-BE49-F238E27FC236}">
                <a16:creationId xmlns:a16="http://schemas.microsoft.com/office/drawing/2014/main" xmlns="" id="{B5375811-A13E-E848-242E-0B16BBD9C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9902053-EEFA-390F-6C27-C00F84A113DA}"/>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40350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F78C3-4F6B-8F9E-A31A-31291C9B4D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2273814-D5E6-318B-FAD3-F3D8EBAEB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68D793-E8B9-5B63-4704-2C805BADA786}"/>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5" name="Footer Placeholder 4">
            <a:extLst>
              <a:ext uri="{FF2B5EF4-FFF2-40B4-BE49-F238E27FC236}">
                <a16:creationId xmlns:a16="http://schemas.microsoft.com/office/drawing/2014/main" xmlns="" id="{CB902BE2-9D36-68D4-268F-99186079C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F7DB1C-B011-27A5-2E82-88F84179857E}"/>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244144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FB5F07-FF1E-E136-20BE-08C37DCF79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B485642-EFEC-4509-7DD2-0A80EBA8DC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087B07-6A49-0CF2-824D-34E14CB6462C}"/>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5" name="Footer Placeholder 4">
            <a:extLst>
              <a:ext uri="{FF2B5EF4-FFF2-40B4-BE49-F238E27FC236}">
                <a16:creationId xmlns:a16="http://schemas.microsoft.com/office/drawing/2014/main" xmlns="" id="{BF17AA0D-2FDE-5555-BAE3-01D1B6EAC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A92069-3B33-3EBE-C0F8-0D68BAAA9B43}"/>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1663518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Option 0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959AFB2-25BC-1948-BB7F-2D42111D1D3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Content Placeholder 2">
            <a:extLst>
              <a:ext uri="{FF2B5EF4-FFF2-40B4-BE49-F238E27FC236}">
                <a16:creationId xmlns:a16="http://schemas.microsoft.com/office/drawing/2014/main" xmlns="" id="{80B717FB-2DF7-924D-B787-22545FE569DC}"/>
              </a:ext>
            </a:extLst>
          </p:cNvPr>
          <p:cNvSpPr>
            <a:spLocks noGrp="1"/>
          </p:cNvSpPr>
          <p:nvPr>
            <p:ph idx="1" hasCustomPrompt="1"/>
          </p:nvPr>
        </p:nvSpPr>
        <p:spPr>
          <a:xfrm>
            <a:off x="533400" y="1260248"/>
            <a:ext cx="5562600" cy="2220912"/>
          </a:xfrm>
          <a:prstGeom prst="rect">
            <a:avLst/>
          </a:prstGeom>
        </p:spPr>
        <p:txBody>
          <a:bodyPr/>
          <a:lstStyle>
            <a:lvl1pPr marL="0" indent="0">
              <a:buNone/>
              <a:defRPr sz="1400" b="0" i="0">
                <a:latin typeface="Century Gothic" panose="020B0502020202020204" pitchFamily="34" charset="0"/>
              </a:defRPr>
            </a:lvl1pPr>
          </a:lstStyle>
          <a:p>
            <a:pPr lvl="0"/>
            <a:r>
              <a:rPr lang="en-US" dirty="0"/>
              <a:t>Copy</a:t>
            </a:r>
          </a:p>
        </p:txBody>
      </p:sp>
      <p:sp>
        <p:nvSpPr>
          <p:cNvPr id="13" name="Title 1">
            <a:extLst>
              <a:ext uri="{FF2B5EF4-FFF2-40B4-BE49-F238E27FC236}">
                <a16:creationId xmlns:a16="http://schemas.microsoft.com/office/drawing/2014/main" xmlns="" id="{372E018B-3F2C-6547-85E7-0638F1687873}"/>
              </a:ext>
            </a:extLst>
          </p:cNvPr>
          <p:cNvSpPr>
            <a:spLocks noGrp="1"/>
          </p:cNvSpPr>
          <p:nvPr>
            <p:ph type="title" hasCustomPrompt="1"/>
          </p:nvPr>
        </p:nvSpPr>
        <p:spPr>
          <a:xfrm>
            <a:off x="533400" y="396196"/>
            <a:ext cx="6379029" cy="692376"/>
          </a:xfrm>
          <a:prstGeom prst="rect">
            <a:avLst/>
          </a:prstGeom>
        </p:spPr>
        <p:txBody>
          <a:bodyPr/>
          <a:lstStyle>
            <a:lvl1pPr>
              <a:defRPr sz="4400" b="0" i="0">
                <a:solidFill>
                  <a:srgbClr val="1A3C6B"/>
                </a:solidFill>
                <a:latin typeface="Franklin Gothic Medium Cond" panose="020B0606030402020204" pitchFamily="34" charset="0"/>
              </a:defRPr>
            </a:lvl1pPr>
          </a:lstStyle>
          <a:p>
            <a:r>
              <a:rPr lang="en-US" dirty="0"/>
              <a:t>HEADER</a:t>
            </a:r>
          </a:p>
        </p:txBody>
      </p:sp>
      <p:sp>
        <p:nvSpPr>
          <p:cNvPr id="14" name="Footer Placeholder 4">
            <a:extLst>
              <a:ext uri="{FF2B5EF4-FFF2-40B4-BE49-F238E27FC236}">
                <a16:creationId xmlns:a16="http://schemas.microsoft.com/office/drawing/2014/main" xmlns="" id="{4A16F0E9-BB8E-A14B-A9A4-77EF5D0FEEE4}"/>
              </a:ext>
            </a:extLst>
          </p:cNvPr>
          <p:cNvSpPr>
            <a:spLocks noGrp="1"/>
          </p:cNvSpPr>
          <p:nvPr>
            <p:ph type="ftr" sz="quarter" idx="3"/>
          </p:nvPr>
        </p:nvSpPr>
        <p:spPr>
          <a:xfrm>
            <a:off x="190500" y="6492875"/>
            <a:ext cx="4114800"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en-US"/>
              <a:t>Company Private</a:t>
            </a:r>
          </a:p>
        </p:txBody>
      </p:sp>
      <p:sp>
        <p:nvSpPr>
          <p:cNvPr id="15" name="Slide Number Placeholder 5">
            <a:extLst>
              <a:ext uri="{FF2B5EF4-FFF2-40B4-BE49-F238E27FC236}">
                <a16:creationId xmlns:a16="http://schemas.microsoft.com/office/drawing/2014/main" xmlns="" id="{161E4949-591D-CB42-B673-85EF268C79A9}"/>
              </a:ext>
            </a:extLst>
          </p:cNvPr>
          <p:cNvSpPr>
            <a:spLocks noGrp="1"/>
          </p:cNvSpPr>
          <p:nvPr>
            <p:ph type="sldNum" sz="quarter" idx="4"/>
          </p:nvPr>
        </p:nvSpPr>
        <p:spPr>
          <a:xfrm>
            <a:off x="9204345" y="646094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E704ABC-5E31-DD46-835D-2B21A13E12DA}" type="slidenum">
              <a:rPr lang="en-US" smtClean="0"/>
              <a:pPr/>
              <a:t>‹#›</a:t>
            </a:fld>
            <a:endParaRPr lang="en-US"/>
          </a:p>
        </p:txBody>
      </p:sp>
      <p:sp>
        <p:nvSpPr>
          <p:cNvPr id="24" name="Content Placeholder 23">
            <a:extLst>
              <a:ext uri="{FF2B5EF4-FFF2-40B4-BE49-F238E27FC236}">
                <a16:creationId xmlns:a16="http://schemas.microsoft.com/office/drawing/2014/main" xmlns="" id="{10961EC5-7C2C-3C41-AB92-159A2F3B6086}"/>
              </a:ext>
            </a:extLst>
          </p:cNvPr>
          <p:cNvSpPr>
            <a:spLocks noGrp="1"/>
          </p:cNvSpPr>
          <p:nvPr>
            <p:ph sz="quarter" idx="10" hasCustomPrompt="1"/>
          </p:nvPr>
        </p:nvSpPr>
        <p:spPr>
          <a:xfrm>
            <a:off x="898663" y="3916135"/>
            <a:ext cx="2015490" cy="198665"/>
          </a:xfrm>
          <a:prstGeom prst="rect">
            <a:avLst/>
          </a:prstGeom>
        </p:spPr>
        <p:txBody>
          <a:bodyPr/>
          <a:lstStyle>
            <a:lvl1pPr marL="0" indent="0">
              <a:buNone/>
              <a:defRPr sz="1200" b="1" i="0">
                <a:latin typeface="Century Gothic" panose="020B0502020202020204" pitchFamily="34" charset="0"/>
              </a:defRPr>
            </a:lvl1pPr>
          </a:lstStyle>
          <a:p>
            <a:pPr lvl="0"/>
            <a:r>
              <a:rPr lang="en-US" dirty="0"/>
              <a:t>Bullet List Header</a:t>
            </a:r>
          </a:p>
        </p:txBody>
      </p:sp>
      <p:sp>
        <p:nvSpPr>
          <p:cNvPr id="36" name="Content Placeholder 35">
            <a:extLst>
              <a:ext uri="{FF2B5EF4-FFF2-40B4-BE49-F238E27FC236}">
                <a16:creationId xmlns:a16="http://schemas.microsoft.com/office/drawing/2014/main" xmlns="" id="{EB49CCF3-4148-114E-8D24-7FC87DB1E04B}"/>
              </a:ext>
            </a:extLst>
          </p:cNvPr>
          <p:cNvSpPr>
            <a:spLocks noGrp="1"/>
          </p:cNvSpPr>
          <p:nvPr>
            <p:ph sz="quarter" idx="11" hasCustomPrompt="1"/>
          </p:nvPr>
        </p:nvSpPr>
        <p:spPr>
          <a:xfrm>
            <a:off x="876301" y="4114800"/>
            <a:ext cx="2781300" cy="1943100"/>
          </a:xfrm>
          <a:prstGeom prst="rect">
            <a:avLst/>
          </a:prstGeom>
        </p:spPr>
        <p:txBody>
          <a:bodyPr/>
          <a:lstStyle>
            <a:lvl1pPr marL="171450" indent="-171450">
              <a:lnSpc>
                <a:spcPts val="1400"/>
              </a:lnSpc>
              <a:spcBef>
                <a:spcPts val="0"/>
              </a:spcBef>
              <a:buFont typeface="Arial" panose="020B0604020202020204" pitchFamily="34" charset="0"/>
              <a:buChar char="•"/>
              <a:defRPr sz="10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Column List #1</a:t>
            </a:r>
          </a:p>
        </p:txBody>
      </p:sp>
      <p:sp>
        <p:nvSpPr>
          <p:cNvPr id="37" name="Content Placeholder 35">
            <a:extLst>
              <a:ext uri="{FF2B5EF4-FFF2-40B4-BE49-F238E27FC236}">
                <a16:creationId xmlns:a16="http://schemas.microsoft.com/office/drawing/2014/main" xmlns="" id="{A8B2ED5E-57CE-5546-B981-B1110AF25FD3}"/>
              </a:ext>
            </a:extLst>
          </p:cNvPr>
          <p:cNvSpPr>
            <a:spLocks noGrp="1"/>
          </p:cNvSpPr>
          <p:nvPr>
            <p:ph sz="quarter" idx="12" hasCustomPrompt="1"/>
          </p:nvPr>
        </p:nvSpPr>
        <p:spPr>
          <a:xfrm>
            <a:off x="3812816" y="4114800"/>
            <a:ext cx="2781300" cy="1943100"/>
          </a:xfrm>
          <a:prstGeom prst="rect">
            <a:avLst/>
          </a:prstGeom>
        </p:spPr>
        <p:txBody>
          <a:bodyPr/>
          <a:lstStyle>
            <a:lvl1pPr marL="171450" indent="-171450">
              <a:lnSpc>
                <a:spcPts val="1400"/>
              </a:lnSpc>
              <a:spcBef>
                <a:spcPts val="0"/>
              </a:spcBef>
              <a:buFont typeface="Arial" panose="020B0604020202020204" pitchFamily="34" charset="0"/>
              <a:buChar char="•"/>
              <a:defRPr sz="10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Bullet Column List #2</a:t>
            </a:r>
          </a:p>
        </p:txBody>
      </p:sp>
      <p:sp>
        <p:nvSpPr>
          <p:cNvPr id="39" name="Picture Placeholder 38">
            <a:extLst>
              <a:ext uri="{FF2B5EF4-FFF2-40B4-BE49-F238E27FC236}">
                <a16:creationId xmlns:a16="http://schemas.microsoft.com/office/drawing/2014/main" xmlns="" id="{D4965E83-841E-2942-A0F6-E3C985B2F7FC}"/>
              </a:ext>
            </a:extLst>
          </p:cNvPr>
          <p:cNvSpPr>
            <a:spLocks noGrp="1"/>
          </p:cNvSpPr>
          <p:nvPr>
            <p:ph type="pic" sz="quarter" idx="13" hasCustomPrompt="1"/>
          </p:nvPr>
        </p:nvSpPr>
        <p:spPr>
          <a:xfrm>
            <a:off x="6781802" y="1311965"/>
            <a:ext cx="4762500" cy="2540926"/>
          </a:xfrm>
          <a:prstGeom prst="rect">
            <a:avLst/>
          </a:prstGeom>
          <a:effectLst>
            <a:outerShdw blurRad="152400" dist="76200" dir="2700000" sx="101000" sy="101000" algn="ctr" rotWithShape="0">
              <a:schemeClr val="tx1">
                <a:alpha val="28000"/>
              </a:schemeClr>
            </a:outerShdw>
          </a:effectLst>
        </p:spPr>
        <p:txBody>
          <a:bodyPr/>
          <a:lstStyle/>
          <a:p>
            <a:r>
              <a:rPr lang="en-US" dirty="0"/>
              <a:t>Insert Image</a:t>
            </a:r>
          </a:p>
        </p:txBody>
      </p:sp>
      <p:pic>
        <p:nvPicPr>
          <p:cNvPr id="3" name="Picture 2" descr="Text, logo&#10;&#10;Description automatically generated">
            <a:extLst>
              <a:ext uri="{FF2B5EF4-FFF2-40B4-BE49-F238E27FC236}">
                <a16:creationId xmlns:a16="http://schemas.microsoft.com/office/drawing/2014/main" xmlns="" id="{9DD89E34-EF32-1244-F6E2-8FB93F50FD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7884" y="76534"/>
            <a:ext cx="1363440" cy="1022579"/>
          </a:xfrm>
          <a:prstGeom prst="rect">
            <a:avLst/>
          </a:prstGeom>
        </p:spPr>
      </p:pic>
      <p:pic>
        <p:nvPicPr>
          <p:cNvPr id="2" name="Picture 1">
            <a:extLst>
              <a:ext uri="{FF2B5EF4-FFF2-40B4-BE49-F238E27FC236}">
                <a16:creationId xmlns:a16="http://schemas.microsoft.com/office/drawing/2014/main" xmlns="" id="{9D14D5D1-0A8C-8AE9-6875-A9FF84B207C1}"/>
              </a:ext>
            </a:extLst>
          </p:cNvPr>
          <p:cNvPicPr>
            <a:picLocks noChangeAspect="1"/>
          </p:cNvPicPr>
          <p:nvPr userDrawn="1"/>
        </p:nvPicPr>
        <p:blipFill>
          <a:blip r:embed="rId4"/>
          <a:stretch>
            <a:fillRect/>
          </a:stretch>
        </p:blipFill>
        <p:spPr>
          <a:xfrm>
            <a:off x="11159154" y="344432"/>
            <a:ext cx="975445" cy="463336"/>
          </a:xfrm>
          <a:prstGeom prst="rect">
            <a:avLst/>
          </a:prstGeom>
        </p:spPr>
      </p:pic>
    </p:spTree>
    <p:extLst>
      <p:ext uri="{BB962C8B-B14F-4D97-AF65-F5344CB8AC3E}">
        <p14:creationId xmlns:p14="http://schemas.microsoft.com/office/powerpoint/2010/main" val="367898978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Option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D446804-4C29-F942-88D1-FD78425FDDD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A5042E5B-F68A-AF47-8E43-8AF520A3C52F}"/>
              </a:ext>
            </a:extLst>
          </p:cNvPr>
          <p:cNvSpPr>
            <a:spLocks noGrp="1"/>
          </p:cNvSpPr>
          <p:nvPr>
            <p:ph idx="1" hasCustomPrompt="1"/>
          </p:nvPr>
        </p:nvSpPr>
        <p:spPr>
          <a:xfrm>
            <a:off x="533400" y="1260248"/>
            <a:ext cx="4386943" cy="1603375"/>
          </a:xfrm>
          <a:prstGeom prst="rect">
            <a:avLst/>
          </a:prstGeom>
        </p:spPr>
        <p:txBody>
          <a:bodyPr/>
          <a:lstStyle>
            <a:lvl1pPr marL="0" indent="0">
              <a:buNone/>
              <a:defRPr sz="1400" b="0" i="0">
                <a:latin typeface="Century Gothic" panose="020B0502020202020204" pitchFamily="34" charset="0"/>
              </a:defRPr>
            </a:lvl1pPr>
          </a:lstStyle>
          <a:p>
            <a:pPr lvl="0"/>
            <a:r>
              <a:rPr lang="en-US" dirty="0"/>
              <a:t>Copy</a:t>
            </a:r>
          </a:p>
        </p:txBody>
      </p:sp>
      <p:sp>
        <p:nvSpPr>
          <p:cNvPr id="5" name="Footer Placeholder 4">
            <a:extLst>
              <a:ext uri="{FF2B5EF4-FFF2-40B4-BE49-F238E27FC236}">
                <a16:creationId xmlns:a16="http://schemas.microsoft.com/office/drawing/2014/main" xmlns="" id="{9A243285-1DA3-C340-9558-99DD4F740516}"/>
              </a:ext>
            </a:extLst>
          </p:cNvPr>
          <p:cNvSpPr>
            <a:spLocks noGrp="1"/>
          </p:cNvSpPr>
          <p:nvPr>
            <p:ph type="ftr" sz="quarter" idx="11"/>
          </p:nvPr>
        </p:nvSpPr>
        <p:spPr/>
        <p:txBody>
          <a:bodyPr/>
          <a:lstStyle/>
          <a:p>
            <a:r>
              <a:rPr lang="en-US"/>
              <a:t>Company Private</a:t>
            </a:r>
          </a:p>
        </p:txBody>
      </p:sp>
      <p:sp>
        <p:nvSpPr>
          <p:cNvPr id="6" name="Slide Number Placeholder 5">
            <a:extLst>
              <a:ext uri="{FF2B5EF4-FFF2-40B4-BE49-F238E27FC236}">
                <a16:creationId xmlns:a16="http://schemas.microsoft.com/office/drawing/2014/main" xmlns="" id="{67F07321-FC5B-1843-B600-1A31220BC03F}"/>
              </a:ext>
            </a:extLst>
          </p:cNvPr>
          <p:cNvSpPr>
            <a:spLocks noGrp="1"/>
          </p:cNvSpPr>
          <p:nvPr>
            <p:ph type="sldNum" sz="quarter" idx="12"/>
          </p:nvPr>
        </p:nvSpPr>
        <p:spPr/>
        <p:txBody>
          <a:bodyPr/>
          <a:lstStyle/>
          <a:p>
            <a:fld id="{9E704ABC-5E31-DD46-835D-2B21A13E12DA}" type="slidenum">
              <a:rPr lang="en-US" smtClean="0"/>
              <a:t>‹#›</a:t>
            </a:fld>
            <a:endParaRPr lang="en-US"/>
          </a:p>
        </p:txBody>
      </p:sp>
      <p:sp>
        <p:nvSpPr>
          <p:cNvPr id="7" name="Title 1">
            <a:extLst>
              <a:ext uri="{FF2B5EF4-FFF2-40B4-BE49-F238E27FC236}">
                <a16:creationId xmlns:a16="http://schemas.microsoft.com/office/drawing/2014/main" xmlns="" id="{DFF8160C-CD3A-A648-91F1-69D80B4351A8}"/>
              </a:ext>
            </a:extLst>
          </p:cNvPr>
          <p:cNvSpPr>
            <a:spLocks noGrp="1"/>
          </p:cNvSpPr>
          <p:nvPr>
            <p:ph type="title" hasCustomPrompt="1"/>
          </p:nvPr>
        </p:nvSpPr>
        <p:spPr>
          <a:xfrm>
            <a:off x="533400" y="396196"/>
            <a:ext cx="6379029" cy="692376"/>
          </a:xfrm>
          <a:prstGeom prst="rect">
            <a:avLst/>
          </a:prstGeom>
        </p:spPr>
        <p:txBody>
          <a:bodyPr/>
          <a:lstStyle>
            <a:lvl1pPr>
              <a:defRPr sz="4400" b="0" i="0">
                <a:solidFill>
                  <a:srgbClr val="1A3C6B"/>
                </a:solidFill>
                <a:latin typeface="Franklin Gothic Medium Cond" panose="020B0606030402020204" pitchFamily="34" charset="0"/>
              </a:defRPr>
            </a:lvl1pPr>
          </a:lstStyle>
          <a:p>
            <a:r>
              <a:rPr lang="en-US" dirty="0"/>
              <a:t>HEADER</a:t>
            </a:r>
          </a:p>
        </p:txBody>
      </p:sp>
      <p:sp>
        <p:nvSpPr>
          <p:cNvPr id="12" name="Picture Placeholder 11">
            <a:extLst>
              <a:ext uri="{FF2B5EF4-FFF2-40B4-BE49-F238E27FC236}">
                <a16:creationId xmlns:a16="http://schemas.microsoft.com/office/drawing/2014/main" xmlns="" id="{00C37765-DE7A-9F48-B07A-5FE086BADDCE}"/>
              </a:ext>
            </a:extLst>
          </p:cNvPr>
          <p:cNvSpPr>
            <a:spLocks noGrp="1"/>
          </p:cNvSpPr>
          <p:nvPr>
            <p:ph type="pic" sz="quarter" idx="13" hasCustomPrompt="1"/>
          </p:nvPr>
        </p:nvSpPr>
        <p:spPr>
          <a:xfrm>
            <a:off x="6743700" y="2659063"/>
            <a:ext cx="4648200" cy="2713037"/>
          </a:xfrm>
          <a:prstGeom prst="rect">
            <a:avLst/>
          </a:prstGeom>
          <a:effectLst>
            <a:outerShdw blurRad="152400" dist="76200" dir="2700000" sx="101000" sy="101000" algn="ctr" rotWithShape="0">
              <a:schemeClr val="tx1">
                <a:alpha val="28000"/>
              </a:schemeClr>
            </a:outerShdw>
          </a:effectLst>
        </p:spPr>
        <p:txBody>
          <a:bodyPr/>
          <a:lstStyle/>
          <a:p>
            <a:r>
              <a:rPr lang="en-US" dirty="0"/>
              <a:t>Insert Image</a:t>
            </a:r>
          </a:p>
        </p:txBody>
      </p:sp>
      <p:pic>
        <p:nvPicPr>
          <p:cNvPr id="4" name="Picture 3" descr="Text, logo&#10;&#10;Description automatically generated">
            <a:extLst>
              <a:ext uri="{FF2B5EF4-FFF2-40B4-BE49-F238E27FC236}">
                <a16:creationId xmlns:a16="http://schemas.microsoft.com/office/drawing/2014/main" xmlns="" id="{E08C2D6C-C5AA-C2F6-C1FF-789F5D77EF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7884" y="76534"/>
            <a:ext cx="1363440" cy="1022579"/>
          </a:xfrm>
          <a:prstGeom prst="rect">
            <a:avLst/>
          </a:prstGeom>
        </p:spPr>
      </p:pic>
      <p:pic>
        <p:nvPicPr>
          <p:cNvPr id="2" name="Picture 1">
            <a:extLst>
              <a:ext uri="{FF2B5EF4-FFF2-40B4-BE49-F238E27FC236}">
                <a16:creationId xmlns:a16="http://schemas.microsoft.com/office/drawing/2014/main" xmlns="" id="{A29EBFEB-951B-4C30-790A-229EBAF72713}"/>
              </a:ext>
            </a:extLst>
          </p:cNvPr>
          <p:cNvPicPr>
            <a:picLocks noChangeAspect="1"/>
          </p:cNvPicPr>
          <p:nvPr userDrawn="1"/>
        </p:nvPicPr>
        <p:blipFill>
          <a:blip r:embed="rId4"/>
          <a:stretch>
            <a:fillRect/>
          </a:stretch>
        </p:blipFill>
        <p:spPr>
          <a:xfrm>
            <a:off x="11159154" y="356155"/>
            <a:ext cx="975445" cy="463336"/>
          </a:xfrm>
          <a:prstGeom prst="rect">
            <a:avLst/>
          </a:prstGeom>
        </p:spPr>
      </p:pic>
    </p:spTree>
    <p:extLst>
      <p:ext uri="{BB962C8B-B14F-4D97-AF65-F5344CB8AC3E}">
        <p14:creationId xmlns:p14="http://schemas.microsoft.com/office/powerpoint/2010/main" val="1352844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Option 0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6409BA5-AF69-4EF3-AAA1-324CBBC142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xmlns="" id="{387F1B61-42D2-49A5-98C5-E138032217E6}"/>
              </a:ext>
            </a:extLst>
          </p:cNvPr>
          <p:cNvSpPr>
            <a:spLocks noGrp="1"/>
          </p:cNvSpPr>
          <p:nvPr>
            <p:ph type="ftr" sz="quarter" idx="10"/>
          </p:nvPr>
        </p:nvSpPr>
        <p:spPr/>
        <p:txBody>
          <a:bodyPr/>
          <a:lstStyle/>
          <a:p>
            <a:r>
              <a:rPr lang="en-US"/>
              <a:t>Company Private</a:t>
            </a:r>
          </a:p>
        </p:txBody>
      </p:sp>
      <p:sp>
        <p:nvSpPr>
          <p:cNvPr id="4" name="Slide Number Placeholder 3">
            <a:extLst>
              <a:ext uri="{FF2B5EF4-FFF2-40B4-BE49-F238E27FC236}">
                <a16:creationId xmlns:a16="http://schemas.microsoft.com/office/drawing/2014/main" xmlns="" id="{1AD8A7AD-C2DC-4A4F-BAF1-ABA97AC2A9B3}"/>
              </a:ext>
            </a:extLst>
          </p:cNvPr>
          <p:cNvSpPr>
            <a:spLocks noGrp="1"/>
          </p:cNvSpPr>
          <p:nvPr>
            <p:ph type="sldNum" sz="quarter" idx="11"/>
          </p:nvPr>
        </p:nvSpPr>
        <p:spPr/>
        <p:txBody>
          <a:bodyPr/>
          <a:lstStyle/>
          <a:p>
            <a:fld id="{9E704ABC-5E31-DD46-835D-2B21A13E12DA}" type="slidenum">
              <a:rPr lang="en-US" smtClean="0"/>
              <a:pPr/>
              <a:t>‹#›</a:t>
            </a:fld>
            <a:endParaRPr lang="en-US"/>
          </a:p>
        </p:txBody>
      </p:sp>
      <p:sp>
        <p:nvSpPr>
          <p:cNvPr id="9" name="Title 1">
            <a:extLst>
              <a:ext uri="{FF2B5EF4-FFF2-40B4-BE49-F238E27FC236}">
                <a16:creationId xmlns:a16="http://schemas.microsoft.com/office/drawing/2014/main" xmlns="" id="{BF916987-B0E3-CD41-8A2D-7E2BAD2402BD}"/>
              </a:ext>
            </a:extLst>
          </p:cNvPr>
          <p:cNvSpPr>
            <a:spLocks noGrp="1"/>
          </p:cNvSpPr>
          <p:nvPr>
            <p:ph type="title" hasCustomPrompt="1"/>
          </p:nvPr>
        </p:nvSpPr>
        <p:spPr>
          <a:xfrm>
            <a:off x="533400" y="396196"/>
            <a:ext cx="6379029" cy="692376"/>
          </a:xfrm>
          <a:prstGeom prst="rect">
            <a:avLst/>
          </a:prstGeom>
        </p:spPr>
        <p:txBody>
          <a:bodyPr/>
          <a:lstStyle>
            <a:lvl1pPr>
              <a:defRPr sz="4400" b="0" i="0">
                <a:solidFill>
                  <a:srgbClr val="1A3C6B"/>
                </a:solidFill>
                <a:latin typeface="Franklin Gothic Medium Cond" panose="020B0606030402020204" pitchFamily="34" charset="0"/>
              </a:defRPr>
            </a:lvl1pPr>
          </a:lstStyle>
          <a:p>
            <a:r>
              <a:rPr lang="en-US" dirty="0"/>
              <a:t>HEADER</a:t>
            </a:r>
          </a:p>
        </p:txBody>
      </p:sp>
      <p:sp>
        <p:nvSpPr>
          <p:cNvPr id="10" name="Text Placeholder 9">
            <a:extLst>
              <a:ext uri="{FF2B5EF4-FFF2-40B4-BE49-F238E27FC236}">
                <a16:creationId xmlns:a16="http://schemas.microsoft.com/office/drawing/2014/main" xmlns="" id="{6DCB6D3F-F8EB-EE4C-84CD-D491C0640F9A}"/>
              </a:ext>
            </a:extLst>
          </p:cNvPr>
          <p:cNvSpPr>
            <a:spLocks noGrp="1"/>
          </p:cNvSpPr>
          <p:nvPr>
            <p:ph type="body" sz="quarter" idx="12" hasCustomPrompt="1"/>
          </p:nvPr>
        </p:nvSpPr>
        <p:spPr>
          <a:xfrm>
            <a:off x="533400" y="1270001"/>
            <a:ext cx="9464675" cy="214768"/>
          </a:xfrm>
          <a:prstGeom prst="rect">
            <a:avLst/>
          </a:prstGeom>
        </p:spPr>
        <p:txBody>
          <a:bodyPr/>
          <a:lstStyle>
            <a:lvl1pPr marL="0" indent="0">
              <a:buFont typeface="Arial" panose="020B0604020202020204" pitchFamily="34" charset="0"/>
              <a:buNone/>
              <a:defRPr sz="1400" b="0" i="0">
                <a:latin typeface="Century Gothic" panose="020B0502020202020204" pitchFamily="34" charset="0"/>
              </a:defRPr>
            </a:lvl1pPr>
            <a:lvl2pPr>
              <a:defRPr sz="1400" b="0" i="0">
                <a:latin typeface="Century Gothic" panose="020B0502020202020204" pitchFamily="34" charset="0"/>
              </a:defRPr>
            </a:lvl2pPr>
            <a:lvl3pPr>
              <a:defRPr sz="1200" b="0" i="0">
                <a:latin typeface="Century Gothic" panose="020B0502020202020204" pitchFamily="34" charset="0"/>
              </a:defRPr>
            </a:lvl3pPr>
            <a:lvl4pPr>
              <a:defRPr sz="1000" b="0" i="0">
                <a:latin typeface="Century Gothic" panose="020B0502020202020204" pitchFamily="34" charset="0"/>
              </a:defRPr>
            </a:lvl4pPr>
            <a:lvl5pPr>
              <a:defRPr sz="1000" b="0" i="0">
                <a:latin typeface="Century Gothic" panose="020B0502020202020204" pitchFamily="34" charset="0"/>
              </a:defRPr>
            </a:lvl5pPr>
          </a:lstStyle>
          <a:p>
            <a:pPr lvl="0"/>
            <a:r>
              <a:rPr lang="en-US" dirty="0"/>
              <a:t>Copy</a:t>
            </a:r>
          </a:p>
        </p:txBody>
      </p:sp>
      <p:sp>
        <p:nvSpPr>
          <p:cNvPr id="14" name="Text Placeholder 13">
            <a:extLst>
              <a:ext uri="{FF2B5EF4-FFF2-40B4-BE49-F238E27FC236}">
                <a16:creationId xmlns:a16="http://schemas.microsoft.com/office/drawing/2014/main" xmlns="" id="{A96E3840-9EF4-B349-8887-3382C8F875E9}"/>
              </a:ext>
            </a:extLst>
          </p:cNvPr>
          <p:cNvSpPr>
            <a:spLocks noGrp="1"/>
          </p:cNvSpPr>
          <p:nvPr>
            <p:ph type="body" sz="quarter" idx="13" hasCustomPrompt="1"/>
          </p:nvPr>
        </p:nvSpPr>
        <p:spPr>
          <a:xfrm>
            <a:off x="533400" y="1635125"/>
            <a:ext cx="9474200" cy="3770313"/>
          </a:xfrm>
          <a:prstGeom prst="rect">
            <a:avLst/>
          </a:prstGeom>
        </p:spPr>
        <p:txBody>
          <a:bodyPr/>
          <a:lstStyle>
            <a:lvl1pPr>
              <a:defRPr sz="1400" b="0" i="0">
                <a:latin typeface="Century Gothic" panose="020B0502020202020204" pitchFamily="34" charset="0"/>
              </a:defRPr>
            </a:lvl1pPr>
            <a:lvl2pPr>
              <a:defRPr sz="1300" b="0" i="0">
                <a:latin typeface="Century Gothic" panose="020B0502020202020204" pitchFamily="34" charset="0"/>
              </a:defRPr>
            </a:lvl2pPr>
            <a:lvl3pPr>
              <a:defRPr sz="1200" b="0" i="0">
                <a:latin typeface="Century Gothic" panose="020B0502020202020204" pitchFamily="34" charset="0"/>
              </a:defRPr>
            </a:lvl3pPr>
            <a:lvl4pPr>
              <a:defRPr sz="1100" b="0" i="0">
                <a:latin typeface="Century Gothic" panose="020B0502020202020204" pitchFamily="34" charset="0"/>
              </a:defRPr>
            </a:lvl4pPr>
            <a:lvl5pPr>
              <a:defRPr sz="1000" b="0" i="0">
                <a:latin typeface="Century Gothic" panose="020B0502020202020204" pitchFamily="34" charset="0"/>
              </a:defRPr>
            </a:lvl5pPr>
          </a:lstStyle>
          <a:p>
            <a:pPr lvl="0"/>
            <a:r>
              <a:rPr lang="en-US" dirty="0"/>
              <a:t>Bullet list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Text, logo&#10;&#10;Description automatically generated">
            <a:extLst>
              <a:ext uri="{FF2B5EF4-FFF2-40B4-BE49-F238E27FC236}">
                <a16:creationId xmlns:a16="http://schemas.microsoft.com/office/drawing/2014/main" xmlns="" id="{44F17EF2-CD91-59FD-EBCD-7340967EF6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27884" y="76534"/>
            <a:ext cx="1363440" cy="1022579"/>
          </a:xfrm>
          <a:prstGeom prst="rect">
            <a:avLst/>
          </a:prstGeom>
        </p:spPr>
      </p:pic>
      <p:pic>
        <p:nvPicPr>
          <p:cNvPr id="5" name="Picture 4">
            <a:extLst>
              <a:ext uri="{FF2B5EF4-FFF2-40B4-BE49-F238E27FC236}">
                <a16:creationId xmlns:a16="http://schemas.microsoft.com/office/drawing/2014/main" xmlns="" id="{F4F15CD6-1EFF-4EFD-6BE6-F5C62706505B}"/>
              </a:ext>
            </a:extLst>
          </p:cNvPr>
          <p:cNvPicPr>
            <a:picLocks noChangeAspect="1"/>
          </p:cNvPicPr>
          <p:nvPr userDrawn="1"/>
        </p:nvPicPr>
        <p:blipFill>
          <a:blip r:embed="rId4"/>
          <a:stretch>
            <a:fillRect/>
          </a:stretch>
        </p:blipFill>
        <p:spPr>
          <a:xfrm>
            <a:off x="11167878" y="347667"/>
            <a:ext cx="954372" cy="441508"/>
          </a:xfrm>
          <a:prstGeom prst="rect">
            <a:avLst/>
          </a:prstGeom>
          <a:ln>
            <a:solidFill>
              <a:schemeClr val="accent1"/>
            </a:solidFill>
          </a:ln>
        </p:spPr>
      </p:pic>
    </p:spTree>
    <p:extLst>
      <p:ext uri="{BB962C8B-B14F-4D97-AF65-F5344CB8AC3E}">
        <p14:creationId xmlns:p14="http://schemas.microsoft.com/office/powerpoint/2010/main" val="12486680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67A2FA-CBF0-5A1F-3278-4FDC1D774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D98EAC-0D4B-B096-9BC2-EA38D624A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93EA74-FA1A-A635-D31D-81C66C3F57CA}"/>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5" name="Footer Placeholder 4">
            <a:extLst>
              <a:ext uri="{FF2B5EF4-FFF2-40B4-BE49-F238E27FC236}">
                <a16:creationId xmlns:a16="http://schemas.microsoft.com/office/drawing/2014/main" xmlns="" id="{3EAEA1AF-4095-3AB9-A095-E25FDE3C9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952D44-3685-9CEF-2343-37942DFC8E5F}"/>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296027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C3389-78E2-4CE2-7531-A10E30F82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8C62B31-0514-9FAA-C036-6180BB000D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AF62F71-3D30-AC57-280F-61B689E8DF3C}"/>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5" name="Footer Placeholder 4">
            <a:extLst>
              <a:ext uri="{FF2B5EF4-FFF2-40B4-BE49-F238E27FC236}">
                <a16:creationId xmlns:a16="http://schemas.microsoft.com/office/drawing/2014/main" xmlns="" id="{14CF62B0-0F8E-F781-7694-AEFCAE47E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9A8CC-C51E-22E3-A3EA-2AF8CBA8069E}"/>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39707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7CF63-D6FE-2292-B97B-FAA2CB037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96593E-5F9A-2A4F-256B-140214AEC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625D21-3E0C-BCCB-EB08-107C578EFA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4BCC9C5-94C4-00F8-C126-F3A265B5FBA9}"/>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6" name="Footer Placeholder 5">
            <a:extLst>
              <a:ext uri="{FF2B5EF4-FFF2-40B4-BE49-F238E27FC236}">
                <a16:creationId xmlns:a16="http://schemas.microsoft.com/office/drawing/2014/main" xmlns="" id="{3D4A4AE2-5F50-AEF4-3C17-58C366169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708125-9DA0-60BF-10C4-FA1CF8345C5B}"/>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159006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07E83-C84B-7C78-BEBC-102E49446A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B1DED1C-1619-E5AB-EFAE-FAA5B6D35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1D77B63-117C-5074-5DD5-15982D596A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400735F-279D-78E6-1688-6C759889FD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85B0827-8BB8-AF8F-D89B-735EB5C9B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4ED3AFB-4434-56F2-E2FC-E9F2A71C5308}"/>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8" name="Footer Placeholder 7">
            <a:extLst>
              <a:ext uri="{FF2B5EF4-FFF2-40B4-BE49-F238E27FC236}">
                <a16:creationId xmlns:a16="http://schemas.microsoft.com/office/drawing/2014/main" xmlns="" id="{8783C2B4-2BC6-4D95-6B3A-D176F05CAC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2B0AEA9-7DBF-F14F-B95F-B65AF02B5D66}"/>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4041195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7D83F-351A-D6AD-EAEF-C2CE57BD6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9FCF47A-A3AE-06F4-CB01-AC864263C6FA}"/>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4" name="Footer Placeholder 3">
            <a:extLst>
              <a:ext uri="{FF2B5EF4-FFF2-40B4-BE49-F238E27FC236}">
                <a16:creationId xmlns:a16="http://schemas.microsoft.com/office/drawing/2014/main" xmlns="" id="{7118E22C-3579-F071-C6D8-DE4593C0ED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9740E9-F440-6541-9256-69F8BD35799F}"/>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381608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F728333-A8B0-A78C-6F4E-FDFE6674C17F}"/>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3" name="Footer Placeholder 2">
            <a:extLst>
              <a:ext uri="{FF2B5EF4-FFF2-40B4-BE49-F238E27FC236}">
                <a16:creationId xmlns:a16="http://schemas.microsoft.com/office/drawing/2014/main" xmlns="" id="{58CD3C60-E679-D363-DC02-7CD2E65C77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BD1E519-6C83-6162-C006-AA39B89287D2}"/>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321734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C5F727-C19E-9DB5-474D-8A2684709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5788C6E-6666-4AC1-CCD1-8FA1180E6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12975CF-A0A8-6796-B2BE-A427647BA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699834-8323-CC6E-39F3-021308BABD3B}"/>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6" name="Footer Placeholder 5">
            <a:extLst>
              <a:ext uri="{FF2B5EF4-FFF2-40B4-BE49-F238E27FC236}">
                <a16:creationId xmlns:a16="http://schemas.microsoft.com/office/drawing/2014/main" xmlns="" id="{86D62EF5-60B5-AB09-AB88-1CAA4BF69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A53651-C92A-7BD7-A444-BFFFA7DAC439}"/>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155427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A9302-9DD9-9D5F-9D49-6F5B363EC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9856EC7-C479-9930-A3E0-756A930A2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3A6BE7-4DC9-1826-A8B6-43CFD477F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5E005B8-468E-05F6-C225-851BC58E8307}"/>
              </a:ext>
            </a:extLst>
          </p:cNvPr>
          <p:cNvSpPr>
            <a:spLocks noGrp="1"/>
          </p:cNvSpPr>
          <p:nvPr>
            <p:ph type="dt" sz="half" idx="10"/>
          </p:nvPr>
        </p:nvSpPr>
        <p:spPr/>
        <p:txBody>
          <a:bodyPr/>
          <a:lstStyle/>
          <a:p>
            <a:fld id="{EFBE763E-858F-489B-9344-2F103491DF3F}" type="datetimeFigureOut">
              <a:rPr lang="en-US" smtClean="0"/>
              <a:t>10/27/2025</a:t>
            </a:fld>
            <a:endParaRPr lang="en-US"/>
          </a:p>
        </p:txBody>
      </p:sp>
      <p:sp>
        <p:nvSpPr>
          <p:cNvPr id="6" name="Footer Placeholder 5">
            <a:extLst>
              <a:ext uri="{FF2B5EF4-FFF2-40B4-BE49-F238E27FC236}">
                <a16:creationId xmlns:a16="http://schemas.microsoft.com/office/drawing/2014/main" xmlns="" id="{11B11DE9-73FA-3252-F0B4-C693DB43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C09C27-6B52-D4C3-5C1C-0B5A0C618E9A}"/>
              </a:ext>
            </a:extLst>
          </p:cNvPr>
          <p:cNvSpPr>
            <a:spLocks noGrp="1"/>
          </p:cNvSpPr>
          <p:nvPr>
            <p:ph type="sldNum" sz="quarter" idx="12"/>
          </p:nvPr>
        </p:nvSpPr>
        <p:spPr/>
        <p:txBody>
          <a:bodyPr/>
          <a:lstStyle/>
          <a:p>
            <a:fld id="{BAE2C553-AC90-495D-9F8C-8FA7C2977FEF}" type="slidenum">
              <a:rPr lang="en-US" smtClean="0"/>
              <a:t>‹#›</a:t>
            </a:fld>
            <a:endParaRPr lang="en-US"/>
          </a:p>
        </p:txBody>
      </p:sp>
    </p:spTree>
    <p:extLst>
      <p:ext uri="{BB962C8B-B14F-4D97-AF65-F5344CB8AC3E}">
        <p14:creationId xmlns:p14="http://schemas.microsoft.com/office/powerpoint/2010/main" val="270761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3681EC0-C0E3-4361-5383-F984690A1E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48C9717-2156-540E-7AE7-1B71B6F5D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23D9F1-D373-1361-21D4-32B256CFC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BE763E-858F-489B-9344-2F103491DF3F}" type="datetimeFigureOut">
              <a:rPr lang="en-US" smtClean="0"/>
              <a:t>10/27/2025</a:t>
            </a:fld>
            <a:endParaRPr lang="en-US"/>
          </a:p>
        </p:txBody>
      </p:sp>
      <p:sp>
        <p:nvSpPr>
          <p:cNvPr id="5" name="Footer Placeholder 4">
            <a:extLst>
              <a:ext uri="{FF2B5EF4-FFF2-40B4-BE49-F238E27FC236}">
                <a16:creationId xmlns:a16="http://schemas.microsoft.com/office/drawing/2014/main" xmlns="" id="{15F47220-4B99-8300-1C13-E9F96FB3A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2686E570-8630-72AB-52F8-D08660F96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E2C553-AC90-495D-9F8C-8FA7C2977FEF}" type="slidenum">
              <a:rPr lang="en-US" smtClean="0"/>
              <a:t>‹#›</a:t>
            </a:fld>
            <a:endParaRPr lang="en-US"/>
          </a:p>
        </p:txBody>
      </p:sp>
    </p:spTree>
    <p:extLst>
      <p:ext uri="{BB962C8B-B14F-4D97-AF65-F5344CB8AC3E}">
        <p14:creationId xmlns:p14="http://schemas.microsoft.com/office/powerpoint/2010/main" val="244044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8AE628-C523-FDE4-FE4F-783A493CCE37}"/>
            </a:ext>
          </a:extLst>
        </p:cNvPr>
        <p:cNvGrpSpPr/>
        <p:nvPr/>
      </p:nvGrpSpPr>
      <p:grpSpPr>
        <a:xfrm>
          <a:off x="0" y="0"/>
          <a:ext cx="0" cy="0"/>
          <a:chOff x="0" y="0"/>
          <a:chExt cx="0" cy="0"/>
        </a:xfrm>
      </p:grpSpPr>
      <p:pic>
        <p:nvPicPr>
          <p:cNvPr id="5" name="Picture 4" descr="A picture containing sky, rainbow&#10;&#10;Description automatically generated">
            <a:extLst>
              <a:ext uri="{FF2B5EF4-FFF2-40B4-BE49-F238E27FC236}">
                <a16:creationId xmlns:a16="http://schemas.microsoft.com/office/drawing/2014/main" xmlns="" id="{57D6427D-C891-2B1A-04B0-6747CAC7420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7" name="TextBox 6">
            <a:extLst>
              <a:ext uri="{FF2B5EF4-FFF2-40B4-BE49-F238E27FC236}">
                <a16:creationId xmlns:a16="http://schemas.microsoft.com/office/drawing/2014/main" xmlns="" id="{3765777F-94FC-FB09-C697-DA64BFB79CE2}"/>
              </a:ext>
            </a:extLst>
          </p:cNvPr>
          <p:cNvSpPr txBox="1"/>
          <p:nvPr/>
        </p:nvSpPr>
        <p:spPr>
          <a:xfrm>
            <a:off x="7984576" y="6271555"/>
            <a:ext cx="4161416" cy="415498"/>
          </a:xfrm>
          <a:prstGeom prst="rect">
            <a:avLst/>
          </a:prstGeom>
          <a:noFill/>
        </p:spPr>
        <p:txBody>
          <a:bodyPr wrap="square" rtlCol="0">
            <a:spAutoFit/>
          </a:bodyPr>
          <a:lstStyle/>
          <a:p>
            <a:r>
              <a:rPr lang="en-US" sz="700" i="1" spc="70" dirty="0">
                <a:solidFill>
                  <a:schemeClr val="bg1"/>
                </a:solidFill>
                <a:latin typeface="Century Gothic" panose="020B0502020202020204" pitchFamily="34" charset="0"/>
              </a:rPr>
              <a:t>INTUITIVE</a:t>
            </a:r>
            <a:r>
              <a:rPr lang="en-US" sz="700" spc="70" baseline="30000" dirty="0">
                <a:solidFill>
                  <a:schemeClr val="bg1"/>
                </a:solidFill>
                <a:latin typeface="Century Gothic" panose="020B0502020202020204" pitchFamily="34" charset="0"/>
              </a:rPr>
              <a:t>®</a:t>
            </a:r>
            <a:r>
              <a:rPr lang="en-US" sz="700" spc="70" dirty="0">
                <a:solidFill>
                  <a:schemeClr val="bg1"/>
                </a:solidFill>
                <a:latin typeface="Century Gothic" panose="020B0502020202020204" pitchFamily="34" charset="0"/>
              </a:rPr>
              <a:t>, IT’S...</a:t>
            </a:r>
            <a:r>
              <a:rPr lang="en-US" sz="700" i="1" spc="70" dirty="0">
                <a:solidFill>
                  <a:schemeClr val="bg1"/>
                </a:solidFill>
                <a:latin typeface="Century Gothic" panose="020B0502020202020204" pitchFamily="34" charset="0"/>
              </a:rPr>
              <a:t>INTUITIVE</a:t>
            </a:r>
            <a:r>
              <a:rPr lang="en-US" sz="700" i="1" spc="70" baseline="30000" dirty="0">
                <a:solidFill>
                  <a:schemeClr val="bg1"/>
                </a:solidFill>
                <a:latin typeface="Century Gothic" panose="020B0502020202020204" pitchFamily="34" charset="0"/>
              </a:rPr>
              <a:t>®</a:t>
            </a:r>
            <a:r>
              <a:rPr lang="en-US" sz="700" spc="70" dirty="0">
                <a:solidFill>
                  <a:schemeClr val="bg1"/>
                </a:solidFill>
                <a:latin typeface="Century Gothic" panose="020B0502020202020204" pitchFamily="34" charset="0"/>
              </a:rPr>
              <a:t>, and our legacy lighthouse logo are all Registered</a:t>
            </a:r>
          </a:p>
          <a:p>
            <a:r>
              <a:rPr lang="en-US" sz="700" spc="70" dirty="0">
                <a:solidFill>
                  <a:schemeClr val="bg1"/>
                </a:solidFill>
                <a:latin typeface="Century Gothic" panose="020B0502020202020204" pitchFamily="34" charset="0"/>
              </a:rPr>
              <a:t>Trademarks of Intuitive Research and Technology Corporation.</a:t>
            </a:r>
          </a:p>
          <a:p>
            <a:r>
              <a:rPr lang="en-US" sz="700" spc="70" dirty="0">
                <a:solidFill>
                  <a:schemeClr val="bg1"/>
                </a:solidFill>
                <a:latin typeface="Century Gothic" panose="020B0502020202020204" pitchFamily="34" charset="0"/>
              </a:rPr>
              <a:t>© 2025 Intuitive Research and Technology Corporation. All Rights Reserved.</a:t>
            </a:r>
          </a:p>
        </p:txBody>
      </p:sp>
      <p:sp>
        <p:nvSpPr>
          <p:cNvPr id="6" name="TextBox 5">
            <a:extLst>
              <a:ext uri="{FF2B5EF4-FFF2-40B4-BE49-F238E27FC236}">
                <a16:creationId xmlns:a16="http://schemas.microsoft.com/office/drawing/2014/main" xmlns="" id="{B03A1FA0-93B2-4B47-8F46-CC641CACE488}"/>
              </a:ext>
            </a:extLst>
          </p:cNvPr>
          <p:cNvSpPr txBox="1"/>
          <p:nvPr/>
        </p:nvSpPr>
        <p:spPr>
          <a:xfrm>
            <a:off x="2268499" y="3709078"/>
            <a:ext cx="7655003" cy="1200329"/>
          </a:xfrm>
          <a:prstGeom prst="rect">
            <a:avLst/>
          </a:prstGeom>
          <a:noFill/>
        </p:spPr>
        <p:txBody>
          <a:bodyPr wrap="square" rtlCol="0">
            <a:spAutoFit/>
          </a:bodyPr>
          <a:lstStyle/>
          <a:p>
            <a:pPr algn="ctr"/>
            <a:r>
              <a:rPr lang="en-US" sz="2400" b="0" i="0" dirty="0">
                <a:solidFill>
                  <a:schemeClr val="bg1"/>
                </a:solidFill>
                <a:effectLst/>
                <a:latin typeface="Century Gothic" panose="020B0502020202020204" pitchFamily="34" charset="0"/>
              </a:rPr>
              <a:t>Calculating the Minimum Recommended Sample Size Required to Determine if Two Populations are Reliability-wise Different</a:t>
            </a:r>
            <a:endParaRPr lang="en-US" sz="2400" spc="300" dirty="0">
              <a:solidFill>
                <a:schemeClr val="bg1"/>
              </a:solidFill>
              <a:latin typeface="Century Gothic" panose="020B0502020202020204" pitchFamily="34" charset="0"/>
            </a:endParaRPr>
          </a:p>
        </p:txBody>
      </p:sp>
      <p:sp>
        <p:nvSpPr>
          <p:cNvPr id="8" name="TextBox 7">
            <a:extLst>
              <a:ext uri="{FF2B5EF4-FFF2-40B4-BE49-F238E27FC236}">
                <a16:creationId xmlns:a16="http://schemas.microsoft.com/office/drawing/2014/main" xmlns="" id="{91EC1F21-A810-E8D4-EED4-E629D3B748F6}"/>
              </a:ext>
            </a:extLst>
          </p:cNvPr>
          <p:cNvSpPr txBox="1"/>
          <p:nvPr/>
        </p:nvSpPr>
        <p:spPr>
          <a:xfrm>
            <a:off x="3297259" y="5040712"/>
            <a:ext cx="5305839" cy="400110"/>
          </a:xfrm>
          <a:prstGeom prst="rect">
            <a:avLst/>
          </a:prstGeom>
          <a:noFill/>
        </p:spPr>
        <p:txBody>
          <a:bodyPr wrap="square" rtlCol="0">
            <a:spAutoFit/>
          </a:bodyPr>
          <a:lstStyle/>
          <a:p>
            <a:pPr algn="ctr"/>
            <a:r>
              <a:rPr lang="en-US" sz="2000" spc="300" dirty="0">
                <a:solidFill>
                  <a:schemeClr val="bg1"/>
                </a:solidFill>
                <a:latin typeface="Century Gothic" panose="020B0502020202020204" pitchFamily="34" charset="0"/>
              </a:rPr>
              <a:t>11/5/2025</a:t>
            </a:r>
          </a:p>
        </p:txBody>
      </p:sp>
      <p:pic>
        <p:nvPicPr>
          <p:cNvPr id="3" name="Picture 2">
            <a:extLst>
              <a:ext uri="{FF2B5EF4-FFF2-40B4-BE49-F238E27FC236}">
                <a16:creationId xmlns:a16="http://schemas.microsoft.com/office/drawing/2014/main" xmlns="" id="{6C34D265-CBDE-A9DA-FCAB-D2FCFC4E0F58}"/>
              </a:ext>
            </a:extLst>
          </p:cNvPr>
          <p:cNvPicPr>
            <a:picLocks noChangeAspect="1"/>
          </p:cNvPicPr>
          <p:nvPr/>
        </p:nvPicPr>
        <p:blipFill>
          <a:blip r:embed="rId4"/>
          <a:stretch>
            <a:fillRect/>
          </a:stretch>
        </p:blipFill>
        <p:spPr>
          <a:xfrm>
            <a:off x="2347398" y="1779916"/>
            <a:ext cx="4782162" cy="693699"/>
          </a:xfrm>
          <a:prstGeom prst="rect">
            <a:avLst/>
          </a:prstGeom>
          <a:effectLst>
            <a:outerShdw blurRad="348296" dist="38100" dir="2700000" algn="tl" rotWithShape="0">
              <a:srgbClr val="1A3C6B">
                <a:alpha val="79322"/>
              </a:srgbClr>
            </a:outerShdw>
          </a:effectLst>
        </p:spPr>
      </p:pic>
      <p:cxnSp>
        <p:nvCxnSpPr>
          <p:cNvPr id="9" name="Straight Connector 8">
            <a:extLst>
              <a:ext uri="{FF2B5EF4-FFF2-40B4-BE49-F238E27FC236}">
                <a16:creationId xmlns:a16="http://schemas.microsoft.com/office/drawing/2014/main" xmlns="" id="{935880F0-BF89-540B-6051-E693112A0C2D}"/>
              </a:ext>
            </a:extLst>
          </p:cNvPr>
          <p:cNvCxnSpPr/>
          <p:nvPr/>
        </p:nvCxnSpPr>
        <p:spPr>
          <a:xfrm>
            <a:off x="7525309" y="1346887"/>
            <a:ext cx="0" cy="133867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xmlns="" id="{11FDDC4B-61B1-7C2D-7D21-7E592AEA227B}"/>
              </a:ext>
            </a:extLst>
          </p:cNvPr>
          <p:cNvSpPr txBox="1"/>
          <p:nvPr/>
        </p:nvSpPr>
        <p:spPr>
          <a:xfrm>
            <a:off x="3027069" y="3027688"/>
            <a:ext cx="6242962" cy="615553"/>
          </a:xfrm>
          <a:prstGeom prst="rect">
            <a:avLst/>
          </a:prstGeom>
          <a:noFill/>
        </p:spPr>
        <p:txBody>
          <a:bodyPr wrap="square" rtlCol="0">
            <a:spAutoFit/>
          </a:bodyPr>
          <a:lstStyle/>
          <a:p>
            <a:pPr algn="ctr"/>
            <a:r>
              <a:rPr lang="en-US" sz="3400" spc="300" dirty="0">
                <a:solidFill>
                  <a:schemeClr val="bg1"/>
                </a:solidFill>
                <a:latin typeface="Century Gothic" panose="020B0502020202020204" pitchFamily="34" charset="0"/>
              </a:rPr>
              <a:t>The Chi-Square Enigma</a:t>
            </a:r>
          </a:p>
        </p:txBody>
      </p:sp>
      <p:pic>
        <p:nvPicPr>
          <p:cNvPr id="2" name="Picture 1">
            <a:extLst>
              <a:ext uri="{FF2B5EF4-FFF2-40B4-BE49-F238E27FC236}">
                <a16:creationId xmlns:a16="http://schemas.microsoft.com/office/drawing/2014/main" xmlns="" id="{B277DA16-5CBF-4577-3047-42D5F9C41083}"/>
              </a:ext>
            </a:extLst>
          </p:cNvPr>
          <p:cNvPicPr>
            <a:picLocks noChangeAspect="1"/>
          </p:cNvPicPr>
          <p:nvPr/>
        </p:nvPicPr>
        <p:blipFill>
          <a:blip r:embed="rId5"/>
          <a:stretch>
            <a:fillRect/>
          </a:stretch>
        </p:blipFill>
        <p:spPr>
          <a:xfrm>
            <a:off x="7984576" y="1485844"/>
            <a:ext cx="2307260" cy="1070335"/>
          </a:xfrm>
          <a:prstGeom prst="rect">
            <a:avLst/>
          </a:prstGeom>
          <a:ln>
            <a:solidFill>
              <a:schemeClr val="accent1"/>
            </a:solidFill>
          </a:ln>
        </p:spPr>
      </p:pic>
    </p:spTree>
    <p:extLst>
      <p:ext uri="{BB962C8B-B14F-4D97-AF65-F5344CB8AC3E}">
        <p14:creationId xmlns:p14="http://schemas.microsoft.com/office/powerpoint/2010/main" val="46648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56E962-B644-0A3F-675D-4A1951569D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xmlns="" id="{82769772-6BE9-95FF-74DA-3C5BEA248F62}"/>
              </a:ext>
            </a:extLst>
          </p:cNvPr>
          <p:cNvSpPr>
            <a:spLocks noGrp="1"/>
          </p:cNvSpPr>
          <p:nvPr>
            <p:ph type="title"/>
          </p:nvPr>
        </p:nvSpPr>
        <p:spPr>
          <a:xfrm>
            <a:off x="577432" y="336860"/>
            <a:ext cx="8875360" cy="692376"/>
          </a:xfrm>
        </p:spPr>
        <p:txBody>
          <a:bodyPr>
            <a:normAutofit/>
          </a:bodyPr>
          <a:lstStyle/>
          <a:p>
            <a:r>
              <a:rPr lang="en-US" sz="4000" dirty="0">
                <a:solidFill>
                  <a:schemeClr val="tx2">
                    <a:lumMod val="90000"/>
                    <a:lumOff val="10000"/>
                  </a:schemeClr>
                </a:solidFill>
                <a:latin typeface="Franklin Gothic Medium Cond"/>
              </a:rPr>
              <a:t>Example: The Solution</a:t>
            </a:r>
          </a:p>
        </p:txBody>
      </p:sp>
      <p:sp>
        <p:nvSpPr>
          <p:cNvPr id="4" name="TextBox 3">
            <a:extLst>
              <a:ext uri="{FF2B5EF4-FFF2-40B4-BE49-F238E27FC236}">
                <a16:creationId xmlns:a16="http://schemas.microsoft.com/office/drawing/2014/main" xmlns="" id="{B8AB9A94-101B-FE05-660E-F0666B263D37}"/>
              </a:ext>
            </a:extLst>
          </p:cNvPr>
          <p:cNvSpPr txBox="1"/>
          <p:nvPr/>
        </p:nvSpPr>
        <p:spPr>
          <a:xfrm>
            <a:off x="1286605" y="4709284"/>
            <a:ext cx="10287864" cy="646331"/>
          </a:xfrm>
          <a:prstGeom prst="rect">
            <a:avLst/>
          </a:prstGeom>
          <a:solidFill>
            <a:srgbClr val="6091CC"/>
          </a:solidFill>
          <a:ln>
            <a:noFill/>
          </a:ln>
        </p:spPr>
        <p:txBody>
          <a:bodyPr wrap="square">
            <a:spAutoFit/>
          </a:bodyPr>
          <a:lstStyle/>
          <a:p>
            <a:pPr marR="0" lvl="0" algn="ctr" defTabSz="914400" rtl="0" eaLnBrk="1" fontAlgn="auto" latinLnBrk="0" hangingPunct="1">
              <a:lnSpc>
                <a:spcPct val="100000"/>
              </a:lnSpc>
              <a:spcBef>
                <a:spcPct val="0"/>
              </a:spcBef>
              <a:spcAft>
                <a:spcPts val="1200"/>
              </a:spcAft>
              <a:buClrTx/>
              <a:buSzTx/>
              <a:tabLst/>
              <a:defRPr/>
            </a:pPr>
            <a:r>
              <a:rPr kumimoji="0" lang="en-US" sz="18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To achieve 20% significance level for identifying a 5% difference in reliability, 57* missiles from the non-deployed and 57 missiles from the deployed inventories should be sampled.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22BA122D-2C33-7B49-2BBC-C04079A978E0}"/>
                  </a:ext>
                </a:extLst>
              </p:cNvPr>
              <p:cNvSpPr txBox="1"/>
              <p:nvPr/>
            </p:nvSpPr>
            <p:spPr>
              <a:xfrm>
                <a:off x="1195754" y="1225386"/>
                <a:ext cx="6096000" cy="9285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For a 5% difference in reliability, x = 0.05: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200</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𝜒</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−0.1025</m:t>
                          </m:r>
                        </m:e>
                      </m:d>
                    </m:oMath>
                  </m:oMathPara>
                </a14:m>
                <a:endParaRPr lang="en-US" dirty="0"/>
              </a:p>
            </p:txBody>
          </p:sp>
        </mc:Choice>
        <mc:Fallback xmlns="">
          <p:sp>
            <p:nvSpPr>
              <p:cNvPr id="5" name="TextBox 4">
                <a:extLst>
                  <a:ext uri="{FF2B5EF4-FFF2-40B4-BE49-F238E27FC236}">
                    <a16:creationId xmlns:a16="http://schemas.microsoft.com/office/drawing/2014/main" id="{22BA122D-2C33-7B49-2BBC-C04079A978E0}"/>
                  </a:ext>
                </a:extLst>
              </p:cNvPr>
              <p:cNvSpPr txBox="1">
                <a:spLocks noRot="1" noChangeAspect="1" noMove="1" noResize="1" noEditPoints="1" noAdjustHandles="1" noChangeArrowheads="1" noChangeShapeType="1" noTextEdit="1"/>
              </p:cNvSpPr>
              <p:nvPr/>
            </p:nvSpPr>
            <p:spPr>
              <a:xfrm>
                <a:off x="1195754" y="1225386"/>
                <a:ext cx="6096000" cy="928588"/>
              </a:xfrm>
              <a:prstGeom prst="rect">
                <a:avLst/>
              </a:prstGeom>
              <a:blipFill>
                <a:blip r:embed="rId2"/>
                <a:stretch>
                  <a:fillRect l="-800" t="-3947"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3DEA7E1D-F9AC-E012-B7C6-9C0B146D67D4}"/>
                  </a:ext>
                </a:extLst>
              </p:cNvPr>
              <p:cNvSpPr txBox="1"/>
              <p:nvPr/>
            </p:nvSpPr>
            <p:spPr>
              <a:xfrm>
                <a:off x="1195753" y="2263757"/>
                <a:ext cx="10023231" cy="2328394"/>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sng"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For a 20% significance level and assumed population reliability of 0.98,: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𝜒</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0.2,1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1.6423</m:t>
                      </m:r>
                    </m:oMath>
                  </m:oMathPara>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328.46</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0.98</m:t>
                                  </m:r>
                                </m:e>
                              </m:d>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2(0.98)</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1025</m:t>
                          </m:r>
                        </m:e>
                      </m:d>
                    </m:oMath>
                  </m:oMathPara>
                </a14:m>
                <a:endPar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prstClr val="black"/>
                  </a:solidFill>
                  <a:latin typeface="Cambria Math" panose="02040503050406030204" pitchFamily="18" charset="0"/>
                  <a:ea typeface="Cambria Math" panose="02040503050406030204" pitchFamily="18" charset="0"/>
                </a:endParaRPr>
              </a:p>
              <a:p>
                <a:pPr lvl="1">
                  <a:defRPr/>
                </a:pPr>
                <a14:m>
                  <m:oMathPara xmlns:m="http://schemas.openxmlformats.org/officeDocument/2006/math">
                    <m:oMathParaPr>
                      <m:jc m:val="left"/>
                    </m:oMathParaPr>
                    <m:oMath xmlns:m="http://schemas.openxmlformats.org/officeDocument/2006/math">
                      <m:r>
                        <a:rPr lang="en-US" b="1" i="1" smtClean="0">
                          <a:solidFill>
                            <a:prstClr val="black"/>
                          </a:solidFill>
                          <a:latin typeface="Cambria Math" panose="02040503050406030204" pitchFamily="18" charset="0"/>
                        </a:rPr>
                        <m:t>𝒏</m:t>
                      </m:r>
                      <m:r>
                        <a:rPr lang="en-US" b="1">
                          <a:solidFill>
                            <a:prstClr val="black"/>
                          </a:solidFill>
                          <a:latin typeface="Cambria Math" panose="02040503050406030204" pitchFamily="18" charset="0"/>
                        </a:rPr>
                        <m:t>=</m:t>
                      </m:r>
                      <m:r>
                        <a:rPr lang="en-US" b="1" i="0" smtClean="0">
                          <a:solidFill>
                            <a:prstClr val="black"/>
                          </a:solidFill>
                          <a:latin typeface="Cambria Math" panose="02040503050406030204" pitchFamily="18" charset="0"/>
                        </a:rPr>
                        <m:t>𝟓𝟔</m:t>
                      </m:r>
                      <m:r>
                        <a:rPr lang="en-US" b="1" i="0" smtClean="0">
                          <a:solidFill>
                            <a:prstClr val="black"/>
                          </a:solidFill>
                          <a:latin typeface="Cambria Math" panose="02040503050406030204" pitchFamily="18" charset="0"/>
                        </a:rPr>
                        <m:t>.</m:t>
                      </m:r>
                      <m:r>
                        <a:rPr lang="en-US" b="1" i="0" smtClean="0">
                          <a:solidFill>
                            <a:prstClr val="black"/>
                          </a:solidFill>
                          <a:latin typeface="Cambria Math" panose="02040503050406030204" pitchFamily="18" charset="0"/>
                        </a:rPr>
                        <m:t>𝟓</m:t>
                      </m:r>
                      <m:r>
                        <a:rPr lang="en-US" b="1" i="0" smtClean="0">
                          <a:solidFill>
                            <a:prstClr val="black"/>
                          </a:solidFill>
                          <a:latin typeface="Cambria Math" panose="02040503050406030204" pitchFamily="18" charset="0"/>
                        </a:rPr>
                        <m:t> </m:t>
                      </m:r>
                    </m:oMath>
                  </m:oMathPara>
                </a14:m>
                <a:endParaRPr kumimoji="0" lang="en-US" b="1"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3DEA7E1D-F9AC-E012-B7C6-9C0B146D67D4}"/>
                  </a:ext>
                </a:extLst>
              </p:cNvPr>
              <p:cNvSpPr txBox="1">
                <a:spLocks noRot="1" noChangeAspect="1" noMove="1" noResize="1" noEditPoints="1" noAdjustHandles="1" noChangeArrowheads="1" noChangeShapeType="1" noTextEdit="1"/>
              </p:cNvSpPr>
              <p:nvPr/>
            </p:nvSpPr>
            <p:spPr>
              <a:xfrm>
                <a:off x="1195753" y="2263757"/>
                <a:ext cx="10023231" cy="2328394"/>
              </a:xfrm>
              <a:prstGeom prst="rect">
                <a:avLst/>
              </a:prstGeom>
              <a:blipFill>
                <a:blip r:embed="rId3"/>
                <a:stretch>
                  <a:fillRect l="-487" t="-157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2E781B57-6FE4-81B8-A991-54214B8392D6}"/>
              </a:ext>
            </a:extLst>
          </p:cNvPr>
          <p:cNvSpPr txBox="1"/>
          <p:nvPr/>
        </p:nvSpPr>
        <p:spPr>
          <a:xfrm>
            <a:off x="2374352" y="5534284"/>
            <a:ext cx="8112370" cy="584775"/>
          </a:xfrm>
          <a:prstGeom prst="rect">
            <a:avLst/>
          </a:prstGeom>
          <a:noFill/>
        </p:spPr>
        <p:txBody>
          <a:bodyPr wrap="square" rtlCol="0">
            <a:spAutoFit/>
          </a:bodyPr>
          <a:lstStyle/>
          <a:p>
            <a:r>
              <a:rPr lang="en-US" sz="1600" dirty="0">
                <a:latin typeface="Century Gothic" panose="020B0502020202020204" pitchFamily="34" charset="0"/>
              </a:rPr>
              <a:t>*When using this process, the calculated n should </a:t>
            </a:r>
            <a:r>
              <a:rPr lang="en-US" sz="1600" u="sng" dirty="0">
                <a:latin typeface="Century Gothic" panose="020B0502020202020204" pitchFamily="34" charset="0"/>
              </a:rPr>
              <a:t>always be rounded up</a:t>
            </a:r>
            <a:r>
              <a:rPr lang="en-US" sz="1600" dirty="0">
                <a:latin typeface="Century Gothic" panose="020B0502020202020204" pitchFamily="34" charset="0"/>
              </a:rPr>
              <a:t>, as the reliability difference and significance level will not be met at the lower quantity.</a:t>
            </a:r>
          </a:p>
        </p:txBody>
      </p:sp>
    </p:spTree>
    <p:extLst>
      <p:ext uri="{BB962C8B-B14F-4D97-AF65-F5344CB8AC3E}">
        <p14:creationId xmlns:p14="http://schemas.microsoft.com/office/powerpoint/2010/main" val="187510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C188C1-B136-CB6F-F0C8-AA94739BD1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xmlns="" id="{149088CF-8980-F2B4-3C75-306DE7E42523}"/>
              </a:ext>
            </a:extLst>
          </p:cNvPr>
          <p:cNvSpPr>
            <a:spLocks noGrp="1"/>
          </p:cNvSpPr>
          <p:nvPr>
            <p:ph type="title"/>
          </p:nvPr>
        </p:nvSpPr>
        <p:spPr>
          <a:xfrm>
            <a:off x="577432" y="321760"/>
            <a:ext cx="8875360" cy="692376"/>
          </a:xfrm>
        </p:spPr>
        <p:txBody>
          <a:bodyPr>
            <a:normAutofit/>
          </a:bodyPr>
          <a:lstStyle/>
          <a:p>
            <a:r>
              <a:rPr lang="en-US" sz="4000" dirty="0">
                <a:solidFill>
                  <a:schemeClr val="tx2">
                    <a:lumMod val="90000"/>
                    <a:lumOff val="10000"/>
                  </a:schemeClr>
                </a:solidFill>
                <a:latin typeface="Franklin Gothic Medium Cond"/>
              </a:rPr>
              <a:t>Example: Solution Demonstration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7AFF2477-DB2C-8D22-AF5D-F38A1195277B}"/>
                  </a:ext>
                </a:extLst>
              </p:cNvPr>
              <p:cNvSpPr txBox="1"/>
              <p:nvPr/>
            </p:nvSpPr>
            <p:spPr>
              <a:xfrm>
                <a:off x="1198418" y="1460681"/>
                <a:ext cx="7978789" cy="3203890"/>
              </a:xfrm>
              <a:prstGeom prst="rect">
                <a:avLst/>
              </a:prstGeom>
              <a:solidFill>
                <a:srgbClr val="6091CC"/>
              </a:solidFill>
            </p:spPr>
            <p:txBody>
              <a:bodyPr wrap="square">
                <a:spAutoFit/>
              </a:bodyPr>
              <a:lstStyle/>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𝑛</m:t>
                        </m:r>
                      </m:e>
                      <m:sub>
                        <m:r>
                          <a:rPr lang="en-US" i="1" smtClean="0">
                            <a:solidFill>
                              <a:schemeClr val="bg1"/>
                            </a:solidFill>
                            <a:latin typeface="Cambria Math" panose="02040503050406030204" pitchFamily="18" charset="0"/>
                          </a:rPr>
                          <m:t>𝐴</m:t>
                        </m:r>
                      </m:sub>
                    </m:sSub>
                  </m:oMath>
                </a14:m>
                <a:r>
                  <a:rPr lang="en-US" i="1" dirty="0">
                    <a:solidFill>
                      <a:schemeClr val="bg1"/>
                    </a:solidFill>
                    <a:latin typeface="Cambria Math" panose="02040503050406030204" pitchFamily="18" charset="0"/>
                  </a:rPr>
                  <a:t>= number of trials from non-deployed population = 57</a:t>
                </a:r>
              </a:p>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𝑛</m:t>
                        </m:r>
                      </m:e>
                      <m:sub>
                        <m:r>
                          <a:rPr lang="en-US" i="1">
                            <a:solidFill>
                              <a:schemeClr val="bg1"/>
                            </a:solidFill>
                            <a:latin typeface="Cambria Math" panose="02040503050406030204" pitchFamily="18" charset="0"/>
                          </a:rPr>
                          <m:t>𝐵</m:t>
                        </m:r>
                      </m:sub>
                    </m:sSub>
                  </m:oMath>
                </a14:m>
                <a:r>
                  <a:rPr lang="en-US" i="1" dirty="0">
                    <a:solidFill>
                      <a:schemeClr val="bg1"/>
                    </a:solidFill>
                    <a:latin typeface="Cambria Math" panose="02040503050406030204" pitchFamily="18" charset="0"/>
                    <a:ea typeface="Cambria Math" panose="02040503050406030204" pitchFamily="18" charset="0"/>
                    <a:cs typeface="Calibri"/>
                  </a:rPr>
                  <a:t>= number of trials from deployed population = 57</a:t>
                </a:r>
              </a:p>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𝑟</m:t>
                        </m:r>
                      </m:e>
                      <m:sub>
                        <m:r>
                          <a:rPr lang="en-US" i="1">
                            <a:solidFill>
                              <a:schemeClr val="bg1"/>
                            </a:solidFill>
                            <a:latin typeface="Cambria Math" panose="02040503050406030204" pitchFamily="18" charset="0"/>
                          </a:rPr>
                          <m:t>𝐴</m:t>
                        </m:r>
                      </m:sub>
                    </m:sSub>
                  </m:oMath>
                </a14:m>
                <a:r>
                  <a:rPr lang="en-US" i="1" dirty="0">
                    <a:solidFill>
                      <a:schemeClr val="bg1"/>
                    </a:solidFill>
                    <a:latin typeface="Cambria Math" panose="02040503050406030204" pitchFamily="18" charset="0"/>
                  </a:rPr>
                  <a:t>= failures from non-deployed population = 1 = 98.2% reliability (56/57)</a:t>
                </a:r>
              </a:p>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𝑟</m:t>
                        </m:r>
                      </m:e>
                      <m:sub>
                        <m:r>
                          <a:rPr lang="en-US" i="1">
                            <a:solidFill>
                              <a:schemeClr val="bg1"/>
                            </a:solidFill>
                            <a:latin typeface="Cambria Math" panose="02040503050406030204" pitchFamily="18" charset="0"/>
                          </a:rPr>
                          <m:t>𝐵</m:t>
                        </m:r>
                      </m:sub>
                    </m:sSub>
                  </m:oMath>
                </a14:m>
                <a:r>
                  <a:rPr lang="en-US" i="1" dirty="0">
                    <a:solidFill>
                      <a:schemeClr val="bg1"/>
                    </a:solidFill>
                    <a:latin typeface="Cambria Math" panose="02040503050406030204" pitchFamily="18" charset="0"/>
                  </a:rPr>
                  <a:t>= failures from deployed population =  4 = 93.0% reliability (53/57)</a:t>
                </a:r>
              </a:p>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𝐴</m:t>
                        </m:r>
                      </m:sub>
                    </m:sSub>
                  </m:oMath>
                </a14:m>
                <a:r>
                  <a:rPr lang="en-US" i="1" dirty="0">
                    <a:solidFill>
                      <a:schemeClr val="bg1"/>
                    </a:solidFill>
                    <a:latin typeface="Cambria Math" panose="02040503050406030204" pitchFamily="18" charset="0"/>
                  </a:rPr>
                  <a:t>= successes from non-deployed population = 56 = 98.2% reliability</a:t>
                </a:r>
              </a:p>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𝐵</m:t>
                        </m:r>
                      </m:sub>
                    </m:sSub>
                  </m:oMath>
                </a14:m>
                <a:r>
                  <a:rPr lang="en-US" i="1" dirty="0">
                    <a:solidFill>
                      <a:schemeClr val="bg1"/>
                    </a:solidFill>
                    <a:latin typeface="Cambria Math" panose="02040503050406030204" pitchFamily="18" charset="0"/>
                  </a:rPr>
                  <a:t>= successes from deployed population = 53 = 93.0% reliability</a:t>
                </a:r>
              </a:p>
              <a:p>
                <a:endParaRPr lang="en-US" sz="1200" i="1" dirty="0">
                  <a:solidFill>
                    <a:schemeClr val="bg1"/>
                  </a:solidFill>
                  <a:latin typeface="Cambria Math" panose="02040503050406030204" pitchFamily="18" charset="0"/>
                </a:endParaRPr>
              </a:p>
              <a:p>
                <a:pPr>
                  <a:spcBef>
                    <a:spcPts val="600"/>
                  </a:spcBef>
                </a:pPr>
                <a14:m>
                  <m:oMath xmlns:m="http://schemas.openxmlformats.org/officeDocument/2006/math">
                    <m:sSubSup>
                      <m:sSubSupPr>
                        <m:ctrlP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Cambria Math" panose="02040503050406030204" pitchFamily="18" charset="0"/>
                            <a:cs typeface="+mn-cs"/>
                          </a:rPr>
                          <m:t>𝜒</m:t>
                        </m:r>
                      </m:e>
                      <m:sub>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𝑜</m:t>
                        </m:r>
                      </m:sub>
                      <m:sup>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2</m:t>
                        </m:r>
                      </m:sup>
                    </m:sSubSup>
                    <m:r>
                      <a:rPr kumimoji="0" lang="en-US" sz="1800" b="0" i="0" u="none" strike="noStrike" kern="1200" cap="none" spc="0" normalizeH="0" baseline="0" noProof="0">
                        <a:ln>
                          <a:noFill/>
                        </a:ln>
                        <a:solidFill>
                          <a:schemeClr val="bg1"/>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fPr>
                      <m:num>
                        <m:d>
                          <m:d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𝑛</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𝐴</m:t>
                                </m:r>
                              </m:sub>
                            </m:sSub>
                            <m:r>
                              <a:rPr kumimoji="0" lang="en-US" sz="1800" b="0" i="0" u="none" strike="noStrike" kern="1200" cap="none" spc="0" normalizeH="0" baseline="0" noProof="0">
                                <a:ln>
                                  <a:noFill/>
                                </a:ln>
                                <a:solidFill>
                                  <a:schemeClr val="bg1"/>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𝑛</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𝐵</m:t>
                                </m:r>
                              </m:sub>
                            </m:sSub>
                          </m:e>
                        </m:d>
                        <m:sSup>
                          <m:sSup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pPr>
                          <m:e>
                            <m:d>
                              <m:d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𝐴</m:t>
                                    </m:r>
                                  </m:sub>
                                </m:sSub>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𝐵</m:t>
                                    </m:r>
                                  </m:sub>
                                </m:sSub>
                                <m:r>
                                  <a:rPr kumimoji="0" lang="en-US" sz="1800" b="0" i="0" u="none" strike="noStrike" kern="1200" cap="none" spc="0" normalizeH="0" baseline="0" noProof="0">
                                    <a:ln>
                                      <a:noFill/>
                                    </a:ln>
                                    <a:solidFill>
                                      <a:schemeClr val="bg1"/>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𝐵</m:t>
                                    </m:r>
                                  </m:sub>
                                </m:sSub>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𝐴</m:t>
                                    </m:r>
                                  </m:sub>
                                </m:sSub>
                              </m:e>
                            </m:d>
                          </m:e>
                          <m:sup>
                            <m:r>
                              <a:rPr kumimoji="0" lang="en-US" sz="1800" b="0" i="0" u="none" strike="noStrike" kern="1200" cap="none" spc="0" normalizeH="0" baseline="0" noProof="0">
                                <a:ln>
                                  <a:noFill/>
                                </a:ln>
                                <a:solidFill>
                                  <a:schemeClr val="bg1"/>
                                </a:solidFill>
                                <a:effectLst/>
                                <a:uLnTx/>
                                <a:uFillTx/>
                                <a:latin typeface="Cambria Math" panose="02040503050406030204" pitchFamily="18" charset="0"/>
                                <a:ea typeface="+mn-ea"/>
                                <a:cs typeface="+mn-cs"/>
                              </a:rPr>
                              <m:t>2</m:t>
                            </m:r>
                          </m:sup>
                        </m:sSup>
                      </m:num>
                      <m:den>
                        <m:d>
                          <m:d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𝑛</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𝐴</m:t>
                                </m:r>
                              </m:sub>
                            </m:sSub>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𝑛</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𝐵</m:t>
                                </m:r>
                              </m:sub>
                            </m:sSub>
                          </m:e>
                        </m:d>
                        <m:d>
                          <m:d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𝐴</m:t>
                                </m:r>
                              </m:sub>
                            </m:sSub>
                            <m:r>
                              <a:rPr kumimoji="0" lang="en-US" sz="1800" b="0" i="0" u="none" strike="noStrike" kern="1200" cap="none" spc="0" normalizeH="0" baseline="0" noProof="0">
                                <a:ln>
                                  <a:noFill/>
                                </a:ln>
                                <a:solidFill>
                                  <a:schemeClr val="bg1"/>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𝐵</m:t>
                                </m:r>
                              </m:sub>
                            </m:sSub>
                          </m:e>
                        </m:d>
                        <m:d>
                          <m:d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𝐴</m:t>
                                </m:r>
                              </m:sub>
                            </m:sSub>
                            <m:r>
                              <a:rPr kumimoji="0" lang="en-US" sz="1800" b="0" i="0" u="none" strike="noStrike" kern="1200" cap="none" spc="0" normalizeH="0" baseline="0" noProof="0">
                                <a:ln>
                                  <a:noFill/>
                                </a:ln>
                                <a:solidFill>
                                  <a:schemeClr val="bg1"/>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schemeClr val="bg1"/>
                                    </a:solidFill>
                                    <a:effectLst/>
                                    <a:uLnTx/>
                                    <a:uFillTx/>
                                    <a:latin typeface="Cambria Math" panose="02040503050406030204" pitchFamily="18" charset="0"/>
                                    <a:ea typeface="+mn-ea"/>
                                    <a:cs typeface="+mn-cs"/>
                                  </a:rPr>
                                  <m:t>𝐵</m:t>
                                </m:r>
                              </m:sub>
                            </m:sSub>
                          </m:e>
                        </m:d>
                      </m:den>
                    </m:f>
                    <m:r>
                      <a:rPr kumimoji="0" lang="en-US" sz="18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chemeClr val="bg1"/>
                        </a:solidFill>
                        <a:effectLst/>
                        <a:uLnTx/>
                        <a:uFillTx/>
                        <a:latin typeface="Cambria Math" panose="02040503050406030204" pitchFamily="18" charset="0"/>
                      </a:rPr>
                      <m:t>𝟏</m:t>
                    </m:r>
                    <m:r>
                      <a:rPr kumimoji="0" lang="en-US" sz="1800" b="1" i="1" u="none" strike="noStrike" kern="1200" cap="none" spc="0" normalizeH="0" baseline="0" noProof="0" smtClean="0">
                        <a:ln>
                          <a:noFill/>
                        </a:ln>
                        <a:solidFill>
                          <a:schemeClr val="bg1"/>
                        </a:solidFill>
                        <a:effectLst/>
                        <a:uLnTx/>
                        <a:uFillTx/>
                        <a:latin typeface="Cambria Math" panose="02040503050406030204" pitchFamily="18" charset="0"/>
                      </a:rPr>
                      <m:t>.</m:t>
                    </m:r>
                    <m:r>
                      <a:rPr kumimoji="0" lang="en-US" sz="1800" b="1" i="1" u="none" strike="noStrike" kern="1200" cap="none" spc="0" normalizeH="0" baseline="0" noProof="0" smtClean="0">
                        <a:ln>
                          <a:noFill/>
                        </a:ln>
                        <a:solidFill>
                          <a:schemeClr val="bg1"/>
                        </a:solidFill>
                        <a:effectLst/>
                        <a:uLnTx/>
                        <a:uFillTx/>
                        <a:latin typeface="Cambria Math" panose="02040503050406030204" pitchFamily="18" charset="0"/>
                      </a:rPr>
                      <m:t>𝟖𝟖𝟐𝟔</m:t>
                    </m:r>
                  </m:oMath>
                </a14:m>
                <a:r>
                  <a:rPr lang="en-US" b="1" i="1" dirty="0">
                    <a:solidFill>
                      <a:schemeClr val="bg1"/>
                    </a:solidFill>
                    <a:latin typeface="Cambria Math" panose="02040503050406030204" pitchFamily="18" charset="0"/>
                  </a:rPr>
                  <a:t>   Since this is higher than  </a:t>
                </a:r>
                <a14:m>
                  <m:oMath xmlns:m="http://schemas.openxmlformats.org/officeDocument/2006/math">
                    <m:sSubSup>
                      <m:sSubSupPr>
                        <m:ctrlPr>
                          <a:rPr lang="en-US" b="1" i="1">
                            <a:solidFill>
                              <a:schemeClr val="bg1"/>
                            </a:solidFill>
                            <a:latin typeface="Cambria Math" panose="02040503050406030204" pitchFamily="18" charset="0"/>
                          </a:rPr>
                        </m:ctrlPr>
                      </m:sSubSupPr>
                      <m:e>
                        <m:r>
                          <a:rPr lang="en-US" b="1" i="1">
                            <a:solidFill>
                              <a:schemeClr val="bg1"/>
                            </a:solidFill>
                            <a:latin typeface="Cambria Math" panose="02040503050406030204" pitchFamily="18" charset="0"/>
                            <a:ea typeface="Cambria Math" panose="02040503050406030204" pitchFamily="18" charset="0"/>
                          </a:rPr>
                          <m:t>𝝌</m:t>
                        </m:r>
                      </m:e>
                      <m:sub>
                        <m:r>
                          <a:rPr lang="en-US" b="1" i="1">
                            <a:solidFill>
                              <a:schemeClr val="bg1"/>
                            </a:solidFill>
                            <a:latin typeface="Cambria Math" panose="02040503050406030204" pitchFamily="18" charset="0"/>
                            <a:ea typeface="Cambria Math" panose="02040503050406030204" pitchFamily="18" charset="0"/>
                          </a:rPr>
                          <m:t>𝟎</m:t>
                        </m:r>
                        <m:r>
                          <a:rPr lang="en-US" b="1" i="1">
                            <a:solidFill>
                              <a:schemeClr val="bg1"/>
                            </a:solidFill>
                            <a:latin typeface="Cambria Math" panose="02040503050406030204" pitchFamily="18" charset="0"/>
                            <a:ea typeface="Cambria Math" panose="02040503050406030204" pitchFamily="18" charset="0"/>
                          </a:rPr>
                          <m:t>.</m:t>
                        </m:r>
                        <m:r>
                          <a:rPr lang="en-US" b="1" i="1">
                            <a:solidFill>
                              <a:schemeClr val="bg1"/>
                            </a:solidFill>
                            <a:latin typeface="Cambria Math" panose="02040503050406030204" pitchFamily="18" charset="0"/>
                            <a:ea typeface="Cambria Math" panose="02040503050406030204" pitchFamily="18" charset="0"/>
                          </a:rPr>
                          <m:t>𝟐</m:t>
                        </m:r>
                        <m:r>
                          <a:rPr lang="en-US" b="1" i="1">
                            <a:solidFill>
                              <a:schemeClr val="bg1"/>
                            </a:solidFill>
                            <a:latin typeface="Cambria Math" panose="02040503050406030204" pitchFamily="18" charset="0"/>
                            <a:ea typeface="Cambria Math" panose="02040503050406030204" pitchFamily="18" charset="0"/>
                          </a:rPr>
                          <m:t>,</m:t>
                        </m:r>
                        <m:r>
                          <a:rPr lang="en-US" b="1" i="1">
                            <a:solidFill>
                              <a:schemeClr val="bg1"/>
                            </a:solidFill>
                            <a:latin typeface="Cambria Math" panose="02040503050406030204" pitchFamily="18" charset="0"/>
                            <a:ea typeface="Cambria Math" panose="02040503050406030204" pitchFamily="18" charset="0"/>
                          </a:rPr>
                          <m:t>𝟏</m:t>
                        </m:r>
                      </m:sub>
                      <m:sup>
                        <m:r>
                          <a:rPr lang="en-US" b="1" i="1">
                            <a:solidFill>
                              <a:schemeClr val="bg1"/>
                            </a:solidFill>
                            <a:latin typeface="Cambria Math" panose="02040503050406030204" pitchFamily="18" charset="0"/>
                          </a:rPr>
                          <m:t>𝟐</m:t>
                        </m:r>
                      </m:sup>
                    </m:sSubSup>
                    <m:r>
                      <a:rPr lang="en-US" b="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𝟏</m:t>
                    </m:r>
                    <m:r>
                      <a:rPr lang="en-US" b="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𝟔𝟒𝟐𝟑</m:t>
                    </m:r>
                  </m:oMath>
                </a14:m>
                <a:r>
                  <a:rPr lang="en-US" b="1" i="1" dirty="0">
                    <a:solidFill>
                      <a:schemeClr val="bg1"/>
                    </a:solidFill>
                    <a:latin typeface="Cambria Math" panose="02040503050406030204" pitchFamily="18" charset="0"/>
                  </a:rPr>
                  <a:t> </a:t>
                </a:r>
              </a:p>
              <a:p>
                <a:pPr algn="ctr">
                  <a:spcBef>
                    <a:spcPts val="600"/>
                  </a:spcBef>
                </a:pPr>
                <a:r>
                  <a:rPr lang="en-US" b="1" i="1" dirty="0">
                    <a:solidFill>
                      <a:schemeClr val="bg1"/>
                    </a:solidFill>
                    <a:latin typeface="Cambria Math" panose="02040503050406030204" pitchFamily="18" charset="0"/>
                  </a:rPr>
                  <a:t>the test shows that ‘reliability-wise’, the populations are different, with only a 20% risk that they are actually equal.</a:t>
                </a:r>
              </a:p>
            </p:txBody>
          </p:sp>
        </mc:Choice>
        <mc:Fallback xmlns="">
          <p:sp>
            <p:nvSpPr>
              <p:cNvPr id="2" name="TextBox 1">
                <a:extLst>
                  <a:ext uri="{FF2B5EF4-FFF2-40B4-BE49-F238E27FC236}">
                    <a16:creationId xmlns:a16="http://schemas.microsoft.com/office/drawing/2014/main" id="{7AFF2477-DB2C-8D22-AF5D-F38A1195277B}"/>
                  </a:ext>
                </a:extLst>
              </p:cNvPr>
              <p:cNvSpPr txBox="1">
                <a:spLocks noRot="1" noChangeAspect="1" noMove="1" noResize="1" noEditPoints="1" noAdjustHandles="1" noChangeArrowheads="1" noChangeShapeType="1" noTextEdit="1"/>
              </p:cNvSpPr>
              <p:nvPr/>
            </p:nvSpPr>
            <p:spPr>
              <a:xfrm>
                <a:off x="1198418" y="1460681"/>
                <a:ext cx="7978789" cy="3203890"/>
              </a:xfrm>
              <a:prstGeom prst="rect">
                <a:avLst/>
              </a:prstGeom>
              <a:blipFill>
                <a:blip r:embed="rId2"/>
                <a:stretch>
                  <a:fillRect t="-13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xmlns="" id="{FB852961-FF66-CB7B-A35A-4FF7ACA17602}"/>
              </a:ext>
            </a:extLst>
          </p:cNvPr>
          <p:cNvSpPr txBox="1"/>
          <p:nvPr/>
        </p:nvSpPr>
        <p:spPr>
          <a:xfrm>
            <a:off x="9592758" y="2270608"/>
            <a:ext cx="2133600" cy="738664"/>
          </a:xfrm>
          <a:prstGeom prst="rect">
            <a:avLst/>
          </a:prstGeom>
          <a:noFill/>
          <a:ln>
            <a:solidFill>
              <a:schemeClr val="bg2">
                <a:lumMod val="75000"/>
              </a:schemeClr>
            </a:solidFill>
          </a:ln>
        </p:spPr>
        <p:txBody>
          <a:bodyPr wrap="square" rtlCol="0">
            <a:spAutoFit/>
          </a:bodyPr>
          <a:lstStyle/>
          <a:p>
            <a:r>
              <a:rPr lang="en-US" sz="1400" dirty="0">
                <a:latin typeface="Century Gothic" panose="020B0502020202020204" pitchFamily="34" charset="0"/>
              </a:rPr>
              <a:t>A 5.2% difference in reliability between population A and B.</a:t>
            </a:r>
          </a:p>
        </p:txBody>
      </p:sp>
      <p:sp>
        <p:nvSpPr>
          <p:cNvPr id="8" name="TextBox 7">
            <a:extLst>
              <a:ext uri="{FF2B5EF4-FFF2-40B4-BE49-F238E27FC236}">
                <a16:creationId xmlns:a16="http://schemas.microsoft.com/office/drawing/2014/main" xmlns="" id="{7AFBB0F9-B064-4AD9-4910-2C9E22BB1DE0}"/>
              </a:ext>
            </a:extLst>
          </p:cNvPr>
          <p:cNvSpPr txBox="1"/>
          <p:nvPr/>
        </p:nvSpPr>
        <p:spPr>
          <a:xfrm>
            <a:off x="9065219" y="1735068"/>
            <a:ext cx="527539" cy="1569660"/>
          </a:xfrm>
          <a:prstGeom prst="rect">
            <a:avLst/>
          </a:prstGeom>
          <a:noFill/>
        </p:spPr>
        <p:txBody>
          <a:bodyPr wrap="square" rtlCol="0">
            <a:spAutoFit/>
          </a:bodyPr>
          <a:lstStyle/>
          <a:p>
            <a:r>
              <a:rPr lang="en-US" sz="9600" dirty="0">
                <a:solidFill>
                  <a:srgbClr val="1A3C6B"/>
                </a:solidFill>
              </a:rPr>
              <a:t>}</a:t>
            </a:r>
          </a:p>
        </p:txBody>
      </p:sp>
      <p:sp>
        <p:nvSpPr>
          <p:cNvPr id="6" name="TextBox 5">
            <a:extLst>
              <a:ext uri="{FF2B5EF4-FFF2-40B4-BE49-F238E27FC236}">
                <a16:creationId xmlns:a16="http://schemas.microsoft.com/office/drawing/2014/main" xmlns="" id="{6C95AB76-21F6-A146-CF5D-A77001C7748C}"/>
              </a:ext>
            </a:extLst>
          </p:cNvPr>
          <p:cNvSpPr txBox="1"/>
          <p:nvPr/>
        </p:nvSpPr>
        <p:spPr>
          <a:xfrm>
            <a:off x="2167106" y="5052105"/>
            <a:ext cx="7857788" cy="584775"/>
          </a:xfrm>
          <a:prstGeom prst="rect">
            <a:avLst/>
          </a:prstGeom>
          <a:noFill/>
          <a:ln>
            <a:solidFill>
              <a:schemeClr val="tx1"/>
            </a:solidFill>
          </a:ln>
        </p:spPr>
        <p:txBody>
          <a:bodyPr wrap="square" rtlCol="0">
            <a:spAutoFit/>
          </a:bodyPr>
          <a:lstStyle/>
          <a:p>
            <a:pPr algn="ctr"/>
            <a:r>
              <a:rPr lang="en-US" sz="1600" dirty="0">
                <a:latin typeface="Century Gothic" panose="020B0502020202020204" pitchFamily="34" charset="0"/>
              </a:rPr>
              <a:t>If exact failures/successes were entered [e.g., (1.14/55.86) and (3.99/53.01)], the chi-square value will equal the specified 1.6423 significance level. </a:t>
            </a:r>
          </a:p>
        </p:txBody>
      </p:sp>
    </p:spTree>
    <p:extLst>
      <p:ext uri="{BB962C8B-B14F-4D97-AF65-F5344CB8AC3E}">
        <p14:creationId xmlns:p14="http://schemas.microsoft.com/office/powerpoint/2010/main" val="320026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A17ABD07-760A-0D5E-6A46-B15807100FD7}"/>
              </a:ext>
            </a:extLst>
          </p:cNvPr>
          <p:cNvGrpSpPr/>
          <p:nvPr/>
        </p:nvGrpSpPr>
        <p:grpSpPr>
          <a:xfrm>
            <a:off x="2183830" y="1553598"/>
            <a:ext cx="5852667" cy="3621338"/>
            <a:chOff x="2183830" y="1553598"/>
            <a:chExt cx="5852667" cy="3621338"/>
          </a:xfrm>
        </p:grpSpPr>
        <p:pic>
          <p:nvPicPr>
            <p:cNvPr id="5" name="Picture 4">
              <a:extLst>
                <a:ext uri="{FF2B5EF4-FFF2-40B4-BE49-F238E27FC236}">
                  <a16:creationId xmlns:a16="http://schemas.microsoft.com/office/drawing/2014/main" xmlns="" id="{9E7BFF67-EC85-A8B5-A0EA-B31BA5E563D6}"/>
                </a:ext>
              </a:extLst>
            </p:cNvPr>
            <p:cNvPicPr>
              <a:picLocks noChangeAspect="1"/>
            </p:cNvPicPr>
            <p:nvPr/>
          </p:nvPicPr>
          <p:blipFill>
            <a:blip r:embed="rId2"/>
            <a:stretch>
              <a:fillRect/>
            </a:stretch>
          </p:blipFill>
          <p:spPr>
            <a:xfrm>
              <a:off x="2183830" y="1553598"/>
              <a:ext cx="5852667" cy="3621338"/>
            </a:xfrm>
            <a:prstGeom prst="rect">
              <a:avLst/>
            </a:prstGeom>
          </p:spPr>
        </p:pic>
        <p:sp>
          <p:nvSpPr>
            <p:cNvPr id="20" name="Rectangle 19">
              <a:extLst>
                <a:ext uri="{FF2B5EF4-FFF2-40B4-BE49-F238E27FC236}">
                  <a16:creationId xmlns:a16="http://schemas.microsoft.com/office/drawing/2014/main" xmlns="" id="{960BF8EE-DE68-F5B5-6A77-ABA7E682A489}"/>
                </a:ext>
              </a:extLst>
            </p:cNvPr>
            <p:cNvSpPr/>
            <p:nvPr/>
          </p:nvSpPr>
          <p:spPr>
            <a:xfrm>
              <a:off x="3032636" y="1657350"/>
              <a:ext cx="567814" cy="180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xmlns="" id="{F8183150-6FE4-1E42-146E-C3C7459ACEB8}"/>
              </a:ext>
            </a:extLst>
          </p:cNvPr>
          <p:cNvSpPr>
            <a:spLocks noGrp="1"/>
          </p:cNvSpPr>
          <p:nvPr>
            <p:ph type="title"/>
          </p:nvPr>
        </p:nvSpPr>
        <p:spPr>
          <a:xfrm>
            <a:off x="588819" y="313070"/>
            <a:ext cx="9275618" cy="692376"/>
          </a:xfrm>
        </p:spPr>
        <p:txBody>
          <a:bodyPr>
            <a:normAutofit fontScale="90000"/>
          </a:bodyPr>
          <a:lstStyle/>
          <a:p>
            <a:r>
              <a:rPr kumimoji="0" lang="en-US" sz="4000" b="0" i="0" u="none" strike="noStrike" kern="1200" cap="none" spc="0" normalizeH="0" baseline="0" noProof="0" dirty="0">
                <a:ln>
                  <a:noFill/>
                </a:ln>
                <a:solidFill>
                  <a:srgbClr val="1A3C6B"/>
                </a:solidFill>
                <a:effectLst/>
                <a:uLnTx/>
                <a:uFillTx/>
                <a:latin typeface="Franklin Gothic Medium Cond" panose="020B0606030402020204" pitchFamily="34" charset="0"/>
                <a:ea typeface="+mj-ea"/>
                <a:cs typeface="+mj-cs"/>
              </a:rPr>
              <a:t>Relationship of Significance Level to Sample Quantity</a:t>
            </a:r>
            <a:endParaRPr lang="en-US" dirty="0"/>
          </a:p>
        </p:txBody>
      </p:sp>
      <p:cxnSp>
        <p:nvCxnSpPr>
          <p:cNvPr id="6" name="Straight Connector 5">
            <a:extLst>
              <a:ext uri="{FF2B5EF4-FFF2-40B4-BE49-F238E27FC236}">
                <a16:creationId xmlns:a16="http://schemas.microsoft.com/office/drawing/2014/main" xmlns="" id="{33C4E29C-F78B-3BD7-F8F3-7426111C6721}"/>
              </a:ext>
            </a:extLst>
          </p:cNvPr>
          <p:cNvCxnSpPr/>
          <p:nvPr/>
        </p:nvCxnSpPr>
        <p:spPr>
          <a:xfrm>
            <a:off x="2426721" y="4028209"/>
            <a:ext cx="5867400" cy="0"/>
          </a:xfrm>
          <a:prstGeom prst="line">
            <a:avLst/>
          </a:prstGeom>
          <a:ln w="12700">
            <a:solidFill>
              <a:schemeClr val="tx1"/>
            </a:solidFill>
            <a:prstDash val="dash"/>
            <a:tailEnd type="stealt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xmlns="" id="{1C6921F1-FD54-63BF-579C-26F86EB3A927}"/>
              </a:ext>
            </a:extLst>
          </p:cNvPr>
          <p:cNvCxnSpPr/>
          <p:nvPr/>
        </p:nvCxnSpPr>
        <p:spPr>
          <a:xfrm>
            <a:off x="2426721" y="3675784"/>
            <a:ext cx="5867400" cy="0"/>
          </a:xfrm>
          <a:prstGeom prst="line">
            <a:avLst/>
          </a:prstGeom>
          <a:ln w="12700">
            <a:solidFill>
              <a:schemeClr val="tx1"/>
            </a:solidFill>
            <a:prstDash val="dash"/>
            <a:tailEnd type="stealt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xmlns="" id="{B0BBC360-A09B-A559-A8FA-054A433E0FEF}"/>
              </a:ext>
            </a:extLst>
          </p:cNvPr>
          <p:cNvCxnSpPr/>
          <p:nvPr/>
        </p:nvCxnSpPr>
        <p:spPr>
          <a:xfrm>
            <a:off x="2426721" y="3885334"/>
            <a:ext cx="5867400" cy="0"/>
          </a:xfrm>
          <a:prstGeom prst="line">
            <a:avLst/>
          </a:prstGeom>
          <a:ln w="12700">
            <a:solidFill>
              <a:schemeClr val="tx1"/>
            </a:solidFill>
            <a:prstDash val="dash"/>
            <a:tailEnd type="stealt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D6D553DA-642E-66BA-6D26-C363E3A38C5A}"/>
              </a:ext>
            </a:extLst>
          </p:cNvPr>
          <p:cNvCxnSpPr/>
          <p:nvPr/>
        </p:nvCxnSpPr>
        <p:spPr>
          <a:xfrm>
            <a:off x="2426721" y="3294784"/>
            <a:ext cx="5867400" cy="0"/>
          </a:xfrm>
          <a:prstGeom prst="line">
            <a:avLst/>
          </a:prstGeom>
          <a:ln w="12700">
            <a:solidFill>
              <a:schemeClr val="tx1"/>
            </a:solidFill>
            <a:prstDash val="dash"/>
            <a:tailEnd type="stealt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F8270FCF-A7B1-A4D2-5BC4-DF7F6C8BEAC1}"/>
              </a:ext>
            </a:extLst>
          </p:cNvPr>
          <p:cNvCxnSpPr/>
          <p:nvPr/>
        </p:nvCxnSpPr>
        <p:spPr>
          <a:xfrm>
            <a:off x="2426721" y="2361334"/>
            <a:ext cx="5867400" cy="0"/>
          </a:xfrm>
          <a:prstGeom prst="line">
            <a:avLst/>
          </a:prstGeom>
          <a:ln w="12700">
            <a:solidFill>
              <a:schemeClr val="tx1"/>
            </a:solidFill>
            <a:prstDash val="dash"/>
            <a:tailEnd type="stealth"/>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3C778C20-DA71-5407-1A8B-2B9FD2A96F5C}"/>
              </a:ext>
            </a:extLst>
          </p:cNvPr>
          <p:cNvSpPr txBox="1"/>
          <p:nvPr/>
        </p:nvSpPr>
        <p:spPr>
          <a:xfrm>
            <a:off x="8213165" y="3897403"/>
            <a:ext cx="2619375" cy="261610"/>
          </a:xfrm>
          <a:prstGeom prst="rect">
            <a:avLst/>
          </a:prstGeom>
          <a:noFill/>
        </p:spPr>
        <p:txBody>
          <a:bodyPr wrap="square" rtlCol="0">
            <a:spAutoFit/>
          </a:bodyPr>
          <a:lstStyle/>
          <a:p>
            <a:r>
              <a:rPr lang="en-US" sz="1100" b="1" dirty="0"/>
              <a:t>20% Significance Level</a:t>
            </a:r>
          </a:p>
        </p:txBody>
      </p:sp>
      <p:sp>
        <p:nvSpPr>
          <p:cNvPr id="12" name="TextBox 11">
            <a:extLst>
              <a:ext uri="{FF2B5EF4-FFF2-40B4-BE49-F238E27FC236}">
                <a16:creationId xmlns:a16="http://schemas.microsoft.com/office/drawing/2014/main" xmlns="" id="{3BBECDDB-FDED-53D5-542A-96D27DD03AAF}"/>
              </a:ext>
            </a:extLst>
          </p:cNvPr>
          <p:cNvSpPr txBox="1"/>
          <p:nvPr/>
        </p:nvSpPr>
        <p:spPr>
          <a:xfrm>
            <a:off x="8213165" y="3754529"/>
            <a:ext cx="2619375" cy="261610"/>
          </a:xfrm>
          <a:prstGeom prst="rect">
            <a:avLst/>
          </a:prstGeom>
          <a:noFill/>
        </p:spPr>
        <p:txBody>
          <a:bodyPr wrap="square" rtlCol="0">
            <a:spAutoFit/>
          </a:bodyPr>
          <a:lstStyle/>
          <a:p>
            <a:r>
              <a:rPr lang="en-US" sz="1100" b="1" dirty="0"/>
              <a:t>15% Significance Level</a:t>
            </a:r>
          </a:p>
        </p:txBody>
      </p:sp>
      <p:sp>
        <p:nvSpPr>
          <p:cNvPr id="13" name="TextBox 12">
            <a:extLst>
              <a:ext uri="{FF2B5EF4-FFF2-40B4-BE49-F238E27FC236}">
                <a16:creationId xmlns:a16="http://schemas.microsoft.com/office/drawing/2014/main" xmlns="" id="{CC4795EA-39C2-27A0-F76F-585CBEC1BFC5}"/>
              </a:ext>
            </a:extLst>
          </p:cNvPr>
          <p:cNvSpPr txBox="1"/>
          <p:nvPr/>
        </p:nvSpPr>
        <p:spPr>
          <a:xfrm>
            <a:off x="8213165" y="3544979"/>
            <a:ext cx="2619375" cy="261610"/>
          </a:xfrm>
          <a:prstGeom prst="rect">
            <a:avLst/>
          </a:prstGeom>
          <a:noFill/>
        </p:spPr>
        <p:txBody>
          <a:bodyPr wrap="square" rtlCol="0">
            <a:spAutoFit/>
          </a:bodyPr>
          <a:lstStyle/>
          <a:p>
            <a:r>
              <a:rPr lang="en-US" sz="1100" b="1" dirty="0"/>
              <a:t>10% Significance Level</a:t>
            </a:r>
          </a:p>
        </p:txBody>
      </p:sp>
      <p:sp>
        <p:nvSpPr>
          <p:cNvPr id="14" name="TextBox 13">
            <a:extLst>
              <a:ext uri="{FF2B5EF4-FFF2-40B4-BE49-F238E27FC236}">
                <a16:creationId xmlns:a16="http://schemas.microsoft.com/office/drawing/2014/main" xmlns="" id="{E8F7F16B-7043-2B90-481A-5912406CE0CD}"/>
              </a:ext>
            </a:extLst>
          </p:cNvPr>
          <p:cNvSpPr txBox="1"/>
          <p:nvPr/>
        </p:nvSpPr>
        <p:spPr>
          <a:xfrm>
            <a:off x="8213165" y="3163979"/>
            <a:ext cx="2619375" cy="261610"/>
          </a:xfrm>
          <a:prstGeom prst="rect">
            <a:avLst/>
          </a:prstGeom>
          <a:noFill/>
        </p:spPr>
        <p:txBody>
          <a:bodyPr wrap="square" rtlCol="0">
            <a:spAutoFit/>
          </a:bodyPr>
          <a:lstStyle/>
          <a:p>
            <a:r>
              <a:rPr lang="en-US" sz="1100" b="1" dirty="0"/>
              <a:t>5% Significance Level</a:t>
            </a:r>
          </a:p>
        </p:txBody>
      </p:sp>
      <p:sp>
        <p:nvSpPr>
          <p:cNvPr id="15" name="TextBox 14">
            <a:extLst>
              <a:ext uri="{FF2B5EF4-FFF2-40B4-BE49-F238E27FC236}">
                <a16:creationId xmlns:a16="http://schemas.microsoft.com/office/drawing/2014/main" xmlns="" id="{CF0D8DDE-3A9A-8DB7-B5D3-9FD2C19C9868}"/>
              </a:ext>
            </a:extLst>
          </p:cNvPr>
          <p:cNvSpPr txBox="1"/>
          <p:nvPr/>
        </p:nvSpPr>
        <p:spPr>
          <a:xfrm>
            <a:off x="8213165" y="2230529"/>
            <a:ext cx="2619375" cy="261610"/>
          </a:xfrm>
          <a:prstGeom prst="rect">
            <a:avLst/>
          </a:prstGeom>
          <a:noFill/>
        </p:spPr>
        <p:txBody>
          <a:bodyPr wrap="square" rtlCol="0">
            <a:spAutoFit/>
          </a:bodyPr>
          <a:lstStyle/>
          <a:p>
            <a:r>
              <a:rPr lang="en-US" sz="1100" b="1" dirty="0"/>
              <a:t>1% Significance Level</a:t>
            </a:r>
          </a:p>
        </p:txBody>
      </p:sp>
      <p:pic>
        <p:nvPicPr>
          <p:cNvPr id="16" name="Picture 15">
            <a:extLst>
              <a:ext uri="{FF2B5EF4-FFF2-40B4-BE49-F238E27FC236}">
                <a16:creationId xmlns:a16="http://schemas.microsoft.com/office/drawing/2014/main" xmlns="" id="{D20FA3B6-84E8-349F-FF25-46CBC2FAEB22}"/>
              </a:ext>
            </a:extLst>
          </p:cNvPr>
          <p:cNvPicPr>
            <a:picLocks noChangeAspect="1"/>
          </p:cNvPicPr>
          <p:nvPr/>
        </p:nvPicPr>
        <p:blipFill>
          <a:blip r:embed="rId3"/>
          <a:srcRect l="14359" t="89191" r="14521" b="2576"/>
          <a:stretch>
            <a:fillRect/>
          </a:stretch>
        </p:blipFill>
        <p:spPr>
          <a:xfrm>
            <a:off x="3032636" y="4929685"/>
            <a:ext cx="4155054" cy="297640"/>
          </a:xfrm>
          <a:prstGeom prst="rect">
            <a:avLst/>
          </a:prstGeom>
        </p:spPr>
      </p:pic>
      <p:sp>
        <p:nvSpPr>
          <p:cNvPr id="17" name="TextBox 16">
            <a:extLst>
              <a:ext uri="{FF2B5EF4-FFF2-40B4-BE49-F238E27FC236}">
                <a16:creationId xmlns:a16="http://schemas.microsoft.com/office/drawing/2014/main" xmlns="" id="{E9DB3685-16FE-27FC-DB59-B62303561977}"/>
              </a:ext>
            </a:extLst>
          </p:cNvPr>
          <p:cNvSpPr txBox="1"/>
          <p:nvPr/>
        </p:nvSpPr>
        <p:spPr>
          <a:xfrm>
            <a:off x="1309687" y="5485348"/>
            <a:ext cx="9870931" cy="646331"/>
          </a:xfrm>
          <a:prstGeom prst="rect">
            <a:avLst/>
          </a:prstGeom>
          <a:noFill/>
          <a:ln>
            <a:solidFill>
              <a:schemeClr val="tx1"/>
            </a:solidFill>
          </a:ln>
        </p:spPr>
        <p:txBody>
          <a:bodyPr wrap="square" rtlCol="0">
            <a:spAutoFit/>
          </a:bodyPr>
          <a:lstStyle/>
          <a:p>
            <a:pPr algn="ctr"/>
            <a:r>
              <a:rPr lang="en-US" dirty="0"/>
              <a:t>With known reliability of Population A and a specified difference in reliability for Population B, the recommended quantity to be sampled is linearly associated to the desired Significance Level.</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05115647-AD39-BA01-E5E4-0D9959485A32}"/>
                  </a:ext>
                </a:extLst>
              </p:cNvPr>
              <p:cNvSpPr txBox="1"/>
              <p:nvPr/>
            </p:nvSpPr>
            <p:spPr>
              <a:xfrm rot="16200000">
                <a:off x="882002" y="3256464"/>
                <a:ext cx="2359653" cy="307777"/>
              </a:xfrm>
              <a:prstGeom prst="rect">
                <a:avLst/>
              </a:prstGeom>
              <a:solidFill>
                <a:schemeClr val="bg1"/>
              </a:solidFill>
            </p:spPr>
            <p:txBody>
              <a:bodyPr wrap="square">
                <a:spAutoFit/>
              </a:bodyPr>
              <a:lstStyle/>
              <a:p>
                <a:pPr algn="ctr"/>
                <a:r>
                  <a:rPr kumimoji="0" lang="en-US" sz="1400" b="0" u="none" strike="noStrike" kern="1200" cap="none" spc="0" normalizeH="0" baseline="0" noProof="0" dirty="0">
                    <a:ln>
                      <a:noFill/>
                    </a:ln>
                    <a:solidFill>
                      <a:schemeClr val="bg2">
                        <a:lumMod val="25000"/>
                      </a:schemeClr>
                    </a:solidFill>
                    <a:effectLst/>
                    <a:uLnTx/>
                    <a:uFillTx/>
                  </a:rPr>
                  <a:t>Calcu</a:t>
                </a:r>
                <a:r>
                  <a:rPr lang="en-US" sz="1400" dirty="0" err="1">
                    <a:solidFill>
                      <a:schemeClr val="bg2">
                        <a:lumMod val="25000"/>
                      </a:schemeClr>
                    </a:solidFill>
                  </a:rPr>
                  <a:t>lated</a:t>
                </a:r>
                <a:r>
                  <a:rPr lang="en-US" sz="1400" dirty="0">
                    <a:solidFill>
                      <a:schemeClr val="bg2">
                        <a:lumMod val="25000"/>
                      </a:schemeClr>
                    </a:solidFill>
                  </a:rPr>
                  <a:t>  </a:t>
                </a:r>
                <a14:m>
                  <m:oMath xmlns:m="http://schemas.openxmlformats.org/officeDocument/2006/math">
                    <m:sSubSup>
                      <m:sSubSupPr>
                        <m:ctrlPr>
                          <a:rPr kumimoji="0" lang="en-US" sz="1400" b="0" i="1" u="none" strike="noStrike" kern="1200" cap="none" spc="0" normalizeH="0" baseline="0" noProof="0" smtClean="0">
                            <a:ln>
                              <a:noFill/>
                            </a:ln>
                            <a:solidFill>
                              <a:schemeClr val="bg2">
                                <a:lumMod val="25000"/>
                              </a:schemeClr>
                            </a:solidFill>
                            <a:effectLst/>
                            <a:uLnTx/>
                            <a:uFillTx/>
                            <a:latin typeface="Cambria Math" panose="02040503050406030204" pitchFamily="18" charset="0"/>
                          </a:rPr>
                        </m:ctrlPr>
                      </m:sSubSupPr>
                      <m:e>
                        <m:r>
                          <a:rPr kumimoji="0" lang="en-US" sz="1400" b="0" i="1" u="none" strike="noStrike" kern="1200" cap="none" spc="0" normalizeH="0" baseline="0" noProof="0" smtClean="0">
                            <a:ln>
                              <a:noFill/>
                            </a:ln>
                            <a:solidFill>
                              <a:schemeClr val="bg2">
                                <a:lumMod val="25000"/>
                              </a:schemeClr>
                            </a:solidFill>
                            <a:effectLst/>
                            <a:uLnTx/>
                            <a:uFillTx/>
                            <a:latin typeface="Cambria Math" panose="02040503050406030204" pitchFamily="18" charset="0"/>
                            <a:ea typeface="Cambria Math" panose="02040503050406030204" pitchFamily="18" charset="0"/>
                          </a:rPr>
                          <m:t>𝜒</m:t>
                        </m:r>
                      </m:e>
                      <m:sub>
                        <m:r>
                          <a:rPr kumimoji="0" lang="en-US" sz="1400" b="0" i="1" u="none" strike="noStrike" kern="1200" cap="none" spc="0" normalizeH="0" baseline="0" noProof="0" smtClean="0">
                            <a:ln>
                              <a:noFill/>
                            </a:ln>
                            <a:solidFill>
                              <a:schemeClr val="bg2">
                                <a:lumMod val="25000"/>
                              </a:schemeClr>
                            </a:solidFill>
                            <a:effectLst/>
                            <a:uLnTx/>
                            <a:uFillTx/>
                            <a:latin typeface="Cambria Math" panose="02040503050406030204" pitchFamily="18" charset="0"/>
                          </a:rPr>
                          <m:t>𝑜</m:t>
                        </m:r>
                      </m:sub>
                      <m:sup>
                        <m:r>
                          <a:rPr kumimoji="0" lang="en-US" sz="1400" b="0" i="1" u="none" strike="noStrike" kern="1200" cap="none" spc="0" normalizeH="0" baseline="0" noProof="0" smtClean="0">
                            <a:ln>
                              <a:noFill/>
                            </a:ln>
                            <a:solidFill>
                              <a:schemeClr val="bg2">
                                <a:lumMod val="25000"/>
                              </a:schemeClr>
                            </a:solidFill>
                            <a:effectLst/>
                            <a:uLnTx/>
                            <a:uFillTx/>
                            <a:latin typeface="Cambria Math" panose="02040503050406030204" pitchFamily="18" charset="0"/>
                          </a:rPr>
                          <m:t>2</m:t>
                        </m:r>
                      </m:sup>
                    </m:sSubSup>
                  </m:oMath>
                </a14:m>
                <a:r>
                  <a:rPr lang="en-US" sz="1400" dirty="0">
                    <a:solidFill>
                      <a:schemeClr val="bg2">
                        <a:lumMod val="25000"/>
                      </a:schemeClr>
                    </a:solidFill>
                  </a:rPr>
                  <a:t>  Value</a:t>
                </a:r>
              </a:p>
            </p:txBody>
          </p:sp>
        </mc:Choice>
        <mc:Fallback xmlns="">
          <p:sp>
            <p:nvSpPr>
              <p:cNvPr id="18" name="TextBox 17">
                <a:extLst>
                  <a:ext uri="{FF2B5EF4-FFF2-40B4-BE49-F238E27FC236}">
                    <a16:creationId xmlns:a16="http://schemas.microsoft.com/office/drawing/2014/main" id="{05115647-AD39-BA01-E5E4-0D9959485A32}"/>
                  </a:ext>
                </a:extLst>
              </p:cNvPr>
              <p:cNvSpPr txBox="1">
                <a:spLocks noRot="1" noChangeAspect="1" noMove="1" noResize="1" noEditPoints="1" noAdjustHandles="1" noChangeArrowheads="1" noChangeShapeType="1" noTextEdit="1"/>
              </p:cNvSpPr>
              <p:nvPr/>
            </p:nvSpPr>
            <p:spPr>
              <a:xfrm rot="16200000">
                <a:off x="882002" y="3256464"/>
                <a:ext cx="2359653" cy="307777"/>
              </a:xfrm>
              <a:prstGeom prst="rect">
                <a:avLst/>
              </a:prstGeom>
              <a:blipFill>
                <a:blip r:embed="rId4"/>
                <a:stretch>
                  <a:fillRect l="-4000" r="-2000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xmlns="" id="{B3F71EFA-D160-2670-6911-2171682B300B}"/>
              </a:ext>
            </a:extLst>
          </p:cNvPr>
          <p:cNvSpPr txBox="1"/>
          <p:nvPr/>
        </p:nvSpPr>
        <p:spPr>
          <a:xfrm>
            <a:off x="4114800" y="4757201"/>
            <a:ext cx="1971675" cy="246221"/>
          </a:xfrm>
          <a:prstGeom prst="rect">
            <a:avLst/>
          </a:prstGeom>
          <a:noFill/>
        </p:spPr>
        <p:txBody>
          <a:bodyPr wrap="square" rtlCol="0">
            <a:spAutoFit/>
          </a:bodyPr>
          <a:lstStyle/>
          <a:p>
            <a:pPr algn="ctr"/>
            <a:r>
              <a:rPr lang="en-US" sz="1000" b="1" dirty="0">
                <a:solidFill>
                  <a:schemeClr val="bg2">
                    <a:lumMod val="50000"/>
                  </a:schemeClr>
                </a:solidFill>
              </a:rPr>
              <a:t>Recommended Sample Size</a:t>
            </a:r>
          </a:p>
        </p:txBody>
      </p:sp>
    </p:spTree>
    <p:extLst>
      <p:ext uri="{BB962C8B-B14F-4D97-AF65-F5344CB8AC3E}">
        <p14:creationId xmlns:p14="http://schemas.microsoft.com/office/powerpoint/2010/main" val="364788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BE2D37-D26F-FFF6-E3E3-8568488E03AD}"/>
              </a:ext>
            </a:extLst>
          </p:cNvPr>
          <p:cNvSpPr>
            <a:spLocks noGrp="1"/>
          </p:cNvSpPr>
          <p:nvPr>
            <p:ph type="title"/>
          </p:nvPr>
        </p:nvSpPr>
        <p:spPr>
          <a:xfrm>
            <a:off x="533400" y="396196"/>
            <a:ext cx="8875360" cy="692376"/>
          </a:xfrm>
        </p:spPr>
        <p:txBody>
          <a:bodyPr>
            <a:normAutofit fontScale="90000"/>
          </a:bodyPr>
          <a:lstStyle/>
          <a:p>
            <a:r>
              <a:rPr lang="en-US" dirty="0"/>
              <a:t>Value/Applications for the Equation</a:t>
            </a:r>
          </a:p>
        </p:txBody>
      </p:sp>
      <p:sp>
        <p:nvSpPr>
          <p:cNvPr id="5" name="TextBox 4">
            <a:extLst>
              <a:ext uri="{FF2B5EF4-FFF2-40B4-BE49-F238E27FC236}">
                <a16:creationId xmlns:a16="http://schemas.microsoft.com/office/drawing/2014/main" xmlns="" id="{3EE8D4B2-45C5-84CE-39BB-8D9AA971345C}"/>
              </a:ext>
            </a:extLst>
          </p:cNvPr>
          <p:cNvSpPr txBox="1"/>
          <p:nvPr/>
        </p:nvSpPr>
        <p:spPr>
          <a:xfrm>
            <a:off x="616352" y="1286672"/>
            <a:ext cx="10780194" cy="535531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latin typeface="Century Gothic"/>
                <a:ea typeface="Calibri"/>
                <a:cs typeface="Calibri"/>
              </a:rPr>
              <a:t>There can never be the perfect method to determine the sample size, because it would require knowing the result a priori, but the method outlined in this presentation provides an equation to calculate a recommended sample size required if the reliability of one population is ‘known’.  </a:t>
            </a:r>
          </a:p>
          <a:p>
            <a:pPr marL="342900" indent="-342900">
              <a:buFont typeface="Arial" panose="020B0604020202020204" pitchFamily="34" charset="0"/>
              <a:buChar char="•"/>
            </a:pPr>
            <a:endParaRPr lang="en-US" dirty="0">
              <a:latin typeface="Century Gothic"/>
              <a:ea typeface="Calibri"/>
              <a:cs typeface="Calibri"/>
            </a:endParaRPr>
          </a:p>
          <a:p>
            <a:pPr marL="342900" indent="-342900">
              <a:buFont typeface="Arial" panose="020B0604020202020204" pitchFamily="34" charset="0"/>
              <a:buChar char="•"/>
            </a:pPr>
            <a:r>
              <a:rPr lang="en-US" dirty="0">
                <a:latin typeface="Century Gothic"/>
                <a:ea typeface="Calibri"/>
                <a:cs typeface="Calibri"/>
              </a:rPr>
              <a:t>The calculation can be modified for specific reliability-wise difference and given significance level.</a:t>
            </a:r>
          </a:p>
          <a:p>
            <a:pPr marL="342900" indent="-342900">
              <a:buFont typeface="Arial" panose="020B0604020202020204" pitchFamily="34" charset="0"/>
              <a:buChar char="•"/>
            </a:pPr>
            <a:endParaRPr lang="en-US" dirty="0">
              <a:latin typeface="Century Gothic"/>
              <a:ea typeface="Calibri"/>
              <a:cs typeface="Calibri"/>
            </a:endParaRPr>
          </a:p>
          <a:p>
            <a:pPr marL="342900" indent="-342900">
              <a:buFont typeface="Arial" panose="020B0604020202020204" pitchFamily="34" charset="0"/>
              <a:buChar char="•"/>
            </a:pPr>
            <a:r>
              <a:rPr lang="en-US" dirty="0">
                <a:latin typeface="Century Gothic"/>
                <a:ea typeface="Calibri"/>
                <a:cs typeface="Calibri"/>
              </a:rPr>
              <a:t>This equation </a:t>
            </a:r>
            <a:r>
              <a:rPr lang="en-US" i="1" dirty="0">
                <a:latin typeface="Century Gothic"/>
                <a:ea typeface="Calibri"/>
                <a:cs typeface="Calibri"/>
              </a:rPr>
              <a:t>potentially</a:t>
            </a:r>
            <a:r>
              <a:rPr lang="en-US" dirty="0">
                <a:latin typeface="Century Gothic"/>
                <a:ea typeface="Calibri"/>
                <a:cs typeface="Calibri"/>
              </a:rPr>
              <a:t> provides logistical and financial benefits by ensuring that the minimum number of units is selected while still meeting the required significance level.</a:t>
            </a:r>
          </a:p>
          <a:p>
            <a:pPr marL="800100" lvl="1" indent="-342900">
              <a:buFont typeface="Arial" panose="020B0604020202020204" pitchFamily="34" charset="0"/>
              <a:buChar char="•"/>
            </a:pPr>
            <a:r>
              <a:rPr lang="en-US" dirty="0">
                <a:latin typeface="Century Gothic"/>
                <a:ea typeface="Calibri"/>
                <a:cs typeface="Calibri"/>
              </a:rPr>
              <a:t>Eliminates need to “guess and check” sample sizes.</a:t>
            </a:r>
          </a:p>
          <a:p>
            <a:pPr marL="800100" lvl="1" indent="-342900">
              <a:buFont typeface="Arial" panose="020B0604020202020204" pitchFamily="34" charset="0"/>
              <a:buChar char="•"/>
            </a:pPr>
            <a:r>
              <a:rPr lang="en-US" dirty="0">
                <a:latin typeface="Century Gothic"/>
                <a:ea typeface="Calibri"/>
                <a:cs typeface="Calibri"/>
              </a:rPr>
              <a:t>Prevents wasted resources on unnecessarily large sample sizes.</a:t>
            </a:r>
          </a:p>
          <a:p>
            <a:pPr lvl="1"/>
            <a:endParaRPr lang="en-US" dirty="0">
              <a:latin typeface="Century Gothic"/>
              <a:ea typeface="Calibri"/>
              <a:cs typeface="Calibri"/>
            </a:endParaRPr>
          </a:p>
          <a:p>
            <a:pPr marL="342900" indent="-342900">
              <a:buFont typeface="Arial" panose="020B0604020202020204" pitchFamily="34" charset="0"/>
              <a:buChar char="•"/>
            </a:pPr>
            <a:r>
              <a:rPr lang="en-US" dirty="0">
                <a:latin typeface="Century Gothic"/>
                <a:ea typeface="Calibri"/>
                <a:cs typeface="Calibri"/>
              </a:rPr>
              <a:t>A few examples of the applications of this equation include:</a:t>
            </a:r>
          </a:p>
          <a:p>
            <a:pPr marL="800100" lvl="1" indent="-342900">
              <a:buFont typeface="Arial" panose="020B0604020202020204" pitchFamily="34" charset="0"/>
              <a:buChar char="•"/>
            </a:pPr>
            <a:r>
              <a:rPr lang="en-US" dirty="0">
                <a:latin typeface="Century Gothic"/>
                <a:ea typeface="Calibri"/>
                <a:cs typeface="Calibri"/>
              </a:rPr>
              <a:t>Calculating the required sample size when comparing two or more production years of one-shot component pass/fail data.</a:t>
            </a:r>
          </a:p>
          <a:p>
            <a:pPr marL="800100" lvl="1" indent="-342900">
              <a:buFont typeface="Arial" panose="020B0604020202020204" pitchFamily="34" charset="0"/>
              <a:buChar char="•"/>
            </a:pPr>
            <a:r>
              <a:rPr lang="en-US" dirty="0">
                <a:latin typeface="Century Gothic"/>
                <a:ea typeface="Calibri"/>
                <a:cs typeface="Calibri"/>
              </a:rPr>
              <a:t>Calculating the required sample size when comparing two or more  populations of flight-test pass/fail results.</a:t>
            </a:r>
          </a:p>
          <a:p>
            <a:pPr marL="342900" indent="-342900">
              <a:buFont typeface="Arial" panose="020B0604020202020204" pitchFamily="34" charset="0"/>
              <a:buChar char="•"/>
            </a:pPr>
            <a:endParaRPr lang="en-US" dirty="0">
              <a:latin typeface="Century Gothic"/>
              <a:ea typeface="Calibri"/>
              <a:cs typeface="Calibri"/>
            </a:endParaRPr>
          </a:p>
        </p:txBody>
      </p:sp>
    </p:spTree>
    <p:extLst>
      <p:ext uri="{BB962C8B-B14F-4D97-AF65-F5344CB8AC3E}">
        <p14:creationId xmlns:p14="http://schemas.microsoft.com/office/powerpoint/2010/main" val="22072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BE2D37-D26F-FFF6-E3E3-8568488E03AD}"/>
              </a:ext>
            </a:extLst>
          </p:cNvPr>
          <p:cNvSpPr>
            <a:spLocks noGrp="1"/>
          </p:cNvSpPr>
          <p:nvPr>
            <p:ph type="title"/>
          </p:nvPr>
        </p:nvSpPr>
        <p:spPr>
          <a:xfrm>
            <a:off x="586923" y="228431"/>
            <a:ext cx="11039440" cy="915896"/>
          </a:xfrm>
        </p:spPr>
        <p:txBody>
          <a:bodyPr vert="horz" lIns="91440" tIns="45720" rIns="91440" bIns="45720" rtlCol="0" anchor="ctr">
            <a:noAutofit/>
          </a:bodyPr>
          <a:lstStyle/>
          <a:p>
            <a:r>
              <a:rPr lang="en-US" sz="4000" dirty="0">
                <a:solidFill>
                  <a:schemeClr val="tx2">
                    <a:lumMod val="90000"/>
                    <a:lumOff val="10000"/>
                  </a:schemeClr>
                </a:solidFill>
                <a:latin typeface="Franklin Gothic Medium Cond"/>
              </a:rPr>
              <a:t>Cautions/Caveats of Improper Application</a:t>
            </a:r>
          </a:p>
        </p:txBody>
      </p:sp>
      <p:sp>
        <p:nvSpPr>
          <p:cNvPr id="2" name="TextBox 1">
            <a:extLst>
              <a:ext uri="{FF2B5EF4-FFF2-40B4-BE49-F238E27FC236}">
                <a16:creationId xmlns:a16="http://schemas.microsoft.com/office/drawing/2014/main" xmlns="" id="{3AEC38AC-1DDD-AE36-58AC-3EB2C9E54AB5}"/>
              </a:ext>
            </a:extLst>
          </p:cNvPr>
          <p:cNvSpPr txBox="1"/>
          <p:nvPr/>
        </p:nvSpPr>
        <p:spPr>
          <a:xfrm>
            <a:off x="616351" y="1031365"/>
            <a:ext cx="11133689"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latin typeface="Century Gothic"/>
                <a:ea typeface="Calibri"/>
                <a:cs typeface="Calibri"/>
              </a:rPr>
              <a:t>The method outlined in this presentation utilizes the standard Chi-Square Test of Independence for a 2x2 contingency table. When any expected frequency in the 2x2 table is less than five, the result can be biased upwards, leading to false positives (Type I Error).</a:t>
            </a:r>
          </a:p>
          <a:p>
            <a:pPr marL="800100" lvl="1" indent="-342900">
              <a:buFont typeface="Arial" panose="020B0604020202020204" pitchFamily="34" charset="0"/>
              <a:buChar char="•"/>
            </a:pPr>
            <a:r>
              <a:rPr lang="en-US" dirty="0">
                <a:latin typeface="Century Gothic"/>
                <a:ea typeface="Calibri"/>
                <a:cs typeface="Calibri"/>
              </a:rPr>
              <a:t>This could be corrected for using the Yate’s Correction factor, a method that has not been investigated for the application laid out in this presentation.</a:t>
            </a:r>
          </a:p>
          <a:p>
            <a:pPr marL="800100" lvl="1" indent="-342900">
              <a:buFont typeface="Arial" panose="020B0604020202020204" pitchFamily="34" charset="0"/>
              <a:buChar char="•"/>
            </a:pPr>
            <a:endParaRPr lang="en-US" dirty="0">
              <a:latin typeface="Century Gothic"/>
              <a:ea typeface="Calibri"/>
              <a:cs typeface="Calibri"/>
            </a:endParaRPr>
          </a:p>
          <a:p>
            <a:pPr marL="342900" indent="-342900">
              <a:buFont typeface="Arial" panose="020B0604020202020204" pitchFamily="34" charset="0"/>
              <a:buChar char="•"/>
            </a:pPr>
            <a:r>
              <a:rPr lang="en-US" dirty="0">
                <a:latin typeface="Century Gothic"/>
                <a:ea typeface="Calibri"/>
                <a:cs typeface="Calibri"/>
              </a:rPr>
              <a:t>The user should be careful in their conclusions that the results do not determine that two populations are the same, but that they are </a:t>
            </a:r>
            <a:r>
              <a:rPr lang="en-US" b="1" i="1" dirty="0">
                <a:latin typeface="Century Gothic"/>
                <a:ea typeface="Calibri"/>
                <a:cs typeface="Calibri"/>
              </a:rPr>
              <a:t>‘reliability-wise’</a:t>
            </a:r>
            <a:r>
              <a:rPr lang="en-US" dirty="0">
                <a:latin typeface="Century Gothic"/>
                <a:ea typeface="Calibri"/>
                <a:cs typeface="Calibri"/>
              </a:rPr>
              <a:t> the same.  A toaster and a waffle iron could be shown to be ‘reliability-wise’ the same; that does not make a waffle iron a toaster.</a:t>
            </a:r>
          </a:p>
          <a:p>
            <a:pPr marL="342900" indent="-342900">
              <a:buFont typeface="Arial" panose="020B0604020202020204" pitchFamily="34" charset="0"/>
              <a:buChar char="•"/>
            </a:pPr>
            <a:endParaRPr lang="en-US" dirty="0">
              <a:latin typeface="Century Gothic"/>
              <a:ea typeface="Calibri"/>
              <a:cs typeface="Calibri"/>
            </a:endParaRPr>
          </a:p>
          <a:p>
            <a:pPr marL="342900" indent="-342900">
              <a:buFont typeface="Arial" panose="020B0604020202020204" pitchFamily="34" charset="0"/>
              <a:buChar char="•"/>
            </a:pPr>
            <a:r>
              <a:rPr lang="en-US" dirty="0">
                <a:latin typeface="Century Gothic"/>
                <a:ea typeface="Calibri"/>
                <a:cs typeface="Calibri"/>
              </a:rPr>
              <a:t>If the two populations are dramatically different in reliability, the “recommended” minimum number of sample would </a:t>
            </a:r>
            <a:r>
              <a:rPr lang="en-US" i="1" u="sng" dirty="0">
                <a:latin typeface="Century Gothic"/>
                <a:ea typeface="Calibri"/>
                <a:cs typeface="Calibri"/>
              </a:rPr>
              <a:t>not</a:t>
            </a:r>
            <a:r>
              <a:rPr lang="en-US" dirty="0">
                <a:latin typeface="Century Gothic"/>
                <a:ea typeface="Calibri"/>
                <a:cs typeface="Calibri"/>
              </a:rPr>
              <a:t> be required.  For example, if the test was set to identify a 5% difference in reliability but they were 20% different in reliability, it could likely be proven well before the number recommended in this process. </a:t>
            </a:r>
          </a:p>
          <a:p>
            <a:pPr lvl="1"/>
            <a:endParaRPr lang="en-US" dirty="0">
              <a:latin typeface="Century Gothic"/>
              <a:ea typeface="Calibri"/>
              <a:cs typeface="Calibri"/>
            </a:endParaRPr>
          </a:p>
          <a:p>
            <a:pPr marL="342900" indent="-342900">
              <a:buFont typeface="Arial" panose="020B0604020202020204" pitchFamily="34" charset="0"/>
              <a:buChar char="•"/>
            </a:pPr>
            <a:r>
              <a:rPr lang="en-US" dirty="0">
                <a:latin typeface="Century Gothic"/>
                <a:ea typeface="Calibri"/>
                <a:cs typeface="Calibri"/>
              </a:rPr>
              <a:t>The method outlined in this presentation is designed for the comparison of two populations. When three or more populations are compared, a pairwise approach must be employed, comparing Group 1 to Group 2, Group 2 to Group 3 and Group 1 to Group 3. . .   For example, in comparing production years of items.</a:t>
            </a:r>
          </a:p>
          <a:p>
            <a:pPr marL="342900" indent="-342900">
              <a:buFont typeface="Arial" panose="020B0604020202020204" pitchFamily="34" charset="0"/>
              <a:buChar char="•"/>
            </a:pPr>
            <a:endParaRPr lang="en-US" dirty="0">
              <a:latin typeface="Century Gothic"/>
              <a:ea typeface="Calibri"/>
              <a:cs typeface="Calibri"/>
            </a:endParaRPr>
          </a:p>
        </p:txBody>
      </p:sp>
    </p:spTree>
    <p:extLst>
      <p:ext uri="{BB962C8B-B14F-4D97-AF65-F5344CB8AC3E}">
        <p14:creationId xmlns:p14="http://schemas.microsoft.com/office/powerpoint/2010/main" val="245634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BE2D37-D26F-FFF6-E3E3-8568488E03AD}"/>
              </a:ext>
            </a:extLst>
          </p:cNvPr>
          <p:cNvSpPr>
            <a:spLocks noGrp="1"/>
          </p:cNvSpPr>
          <p:nvPr>
            <p:ph type="title"/>
          </p:nvPr>
        </p:nvSpPr>
        <p:spPr>
          <a:xfrm>
            <a:off x="441960" y="172676"/>
            <a:ext cx="11039440" cy="915896"/>
          </a:xfrm>
        </p:spPr>
        <p:txBody>
          <a:bodyPr vert="horz" lIns="91440" tIns="45720" rIns="91440" bIns="45720" rtlCol="0" anchor="ctr">
            <a:noAutofit/>
          </a:bodyPr>
          <a:lstStyle/>
          <a:p>
            <a:r>
              <a:rPr lang="en-US" sz="4000" dirty="0">
                <a:solidFill>
                  <a:schemeClr val="tx2">
                    <a:lumMod val="90000"/>
                    <a:lumOff val="10000"/>
                  </a:schemeClr>
                </a:solidFill>
                <a:latin typeface="Franklin Gothic Medium Cond"/>
              </a:rPr>
              <a:t>Conclusion</a:t>
            </a:r>
          </a:p>
        </p:txBody>
      </p:sp>
      <p:sp>
        <p:nvSpPr>
          <p:cNvPr id="4" name="TextBox 3">
            <a:extLst>
              <a:ext uri="{FF2B5EF4-FFF2-40B4-BE49-F238E27FC236}">
                <a16:creationId xmlns:a16="http://schemas.microsoft.com/office/drawing/2014/main" xmlns="" id="{EB423DB5-26A8-6BAA-B384-AEEC4D006FD7}"/>
              </a:ext>
            </a:extLst>
          </p:cNvPr>
          <p:cNvSpPr txBox="1"/>
          <p:nvPr/>
        </p:nvSpPr>
        <p:spPr>
          <a:xfrm>
            <a:off x="1988156" y="2658104"/>
            <a:ext cx="8215688" cy="523220"/>
          </a:xfrm>
          <a:prstGeom prst="rect">
            <a:avLst/>
          </a:prstGeom>
          <a:noFill/>
        </p:spPr>
        <p:txBody>
          <a:bodyPr wrap="square" rtlCol="0">
            <a:spAutoFit/>
          </a:bodyPr>
          <a:lstStyle/>
          <a:p>
            <a:pPr algn="ctr"/>
            <a:r>
              <a:rPr lang="en-US" sz="2800" dirty="0">
                <a:latin typeface="Century Gothic" panose="020B0502020202020204" pitchFamily="34" charset="0"/>
              </a:rPr>
              <a:t>Questions? / Discussion</a:t>
            </a:r>
          </a:p>
        </p:txBody>
      </p:sp>
    </p:spTree>
    <p:extLst>
      <p:ext uri="{BB962C8B-B14F-4D97-AF65-F5344CB8AC3E}">
        <p14:creationId xmlns:p14="http://schemas.microsoft.com/office/powerpoint/2010/main" val="117306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AA81274-00DC-94A8-983F-504F9898F27F}"/>
              </a:ext>
            </a:extLst>
          </p:cNvPr>
          <p:cNvSpPr>
            <a:spLocks noGrp="1"/>
          </p:cNvSpPr>
          <p:nvPr>
            <p:ph type="title"/>
          </p:nvPr>
        </p:nvSpPr>
        <p:spPr/>
        <p:txBody>
          <a:bodyPr>
            <a:normAutofit fontScale="90000"/>
          </a:bodyPr>
          <a:lstStyle/>
          <a:p>
            <a:r>
              <a:rPr lang="en-US" dirty="0"/>
              <a:t>Acknowledgements</a:t>
            </a:r>
          </a:p>
        </p:txBody>
      </p:sp>
      <p:sp>
        <p:nvSpPr>
          <p:cNvPr id="6" name="TextBox 5">
            <a:extLst>
              <a:ext uri="{FF2B5EF4-FFF2-40B4-BE49-F238E27FC236}">
                <a16:creationId xmlns:a16="http://schemas.microsoft.com/office/drawing/2014/main" xmlns="" id="{FE81EAC9-DE11-03A2-0188-9F924FBA353F}"/>
              </a:ext>
            </a:extLst>
          </p:cNvPr>
          <p:cNvSpPr txBox="1"/>
          <p:nvPr/>
        </p:nvSpPr>
        <p:spPr>
          <a:xfrm>
            <a:off x="1143000" y="2731476"/>
            <a:ext cx="10494818" cy="646331"/>
          </a:xfrm>
          <a:prstGeom prst="rect">
            <a:avLst/>
          </a:prstGeom>
          <a:noFill/>
        </p:spPr>
        <p:txBody>
          <a:bodyPr wrap="square">
            <a:spAutoFit/>
          </a:bodyPr>
          <a:lstStyle/>
          <a:p>
            <a:pPr marR="0" lvl="1" algn="ctr"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entury Gothic"/>
                <a:ea typeface="Calibri"/>
                <a:cs typeface="Calibri"/>
              </a:rPr>
              <a:t>Thank you to Jesse B. Buttler and William M. Tootle for their work supporting the research, validation and documentation of the information captured in this presentation.</a:t>
            </a:r>
          </a:p>
        </p:txBody>
      </p:sp>
    </p:spTree>
    <p:extLst>
      <p:ext uri="{BB962C8B-B14F-4D97-AF65-F5344CB8AC3E}">
        <p14:creationId xmlns:p14="http://schemas.microsoft.com/office/powerpoint/2010/main" val="42715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xmlns="" id="{C9166DEF-9BFE-854C-9F45-366FE72A1794}"/>
              </a:ext>
            </a:extLst>
          </p:cNvPr>
          <p:cNvSpPr>
            <a:spLocks noGrp="1"/>
          </p:cNvSpPr>
          <p:nvPr>
            <p:ph type="title"/>
          </p:nvPr>
        </p:nvSpPr>
        <p:spPr>
          <a:xfrm>
            <a:off x="588818" y="345761"/>
            <a:ext cx="7886109" cy="683529"/>
          </a:xfrm>
        </p:spPr>
        <p:txBody>
          <a:bodyPr>
            <a:noAutofit/>
          </a:bodyPr>
          <a:lstStyle/>
          <a:p>
            <a:r>
              <a:rPr lang="en-US" sz="4000" cap="none" dirty="0">
                <a:solidFill>
                  <a:srgbClr val="1A3C6B"/>
                </a:solidFill>
                <a:latin typeface="Franklin Gothic Medium Cond" panose="020B0606030402020204" pitchFamily="34" charset="0"/>
                <a:cs typeface="Arial"/>
              </a:rPr>
              <a:t>Discussion Notes</a:t>
            </a:r>
            <a:endParaRPr lang="en-US" sz="4000" cap="none" baseline="30000" dirty="0">
              <a:solidFill>
                <a:srgbClr val="1A3C6B"/>
              </a:solidFill>
              <a:latin typeface="Franklin Gothic Medium Cond" panose="020B0606030402020204" pitchFamily="34" charset="0"/>
            </a:endParaRPr>
          </a:p>
        </p:txBody>
      </p:sp>
      <p:sp>
        <p:nvSpPr>
          <p:cNvPr id="13" name="TextBox 12">
            <a:extLst>
              <a:ext uri="{FF2B5EF4-FFF2-40B4-BE49-F238E27FC236}">
                <a16:creationId xmlns:a16="http://schemas.microsoft.com/office/drawing/2014/main" xmlns="" id="{999740CA-5BCD-2930-8697-5A8B19CF1AE4}"/>
              </a:ext>
            </a:extLst>
          </p:cNvPr>
          <p:cNvSpPr txBox="1"/>
          <p:nvPr/>
        </p:nvSpPr>
        <p:spPr>
          <a:xfrm>
            <a:off x="616351" y="1037994"/>
            <a:ext cx="11341187" cy="10772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dirty="0">
                <a:latin typeface="Century Gothic"/>
                <a:ea typeface="Calibri"/>
                <a:cs typeface="Calibri"/>
              </a:rPr>
              <a:t>Presenter:</a:t>
            </a:r>
          </a:p>
          <a:p>
            <a:pPr marL="800100" lvl="1" indent="-342900">
              <a:spcBef>
                <a:spcPts val="1200"/>
              </a:spcBef>
              <a:buFont typeface="Courier New" panose="02070309020205020404" pitchFamily="49" charset="0"/>
              <a:buChar char="o"/>
            </a:pPr>
            <a:r>
              <a:rPr lang="en-US" dirty="0">
                <a:latin typeface="Century Gothic"/>
                <a:ea typeface="Calibri"/>
                <a:cs typeface="Calibri"/>
              </a:rPr>
              <a:t>Eric Hunt is a subject matter expert in the field of Stockpile Reliability Programs with Missile Stockpile Reliability Solutions, LLC (MSRS).</a:t>
            </a:r>
          </a:p>
        </p:txBody>
      </p:sp>
      <p:sp>
        <p:nvSpPr>
          <p:cNvPr id="11" name="Slide Number Placeholder 2">
            <a:extLst>
              <a:ext uri="{FF2B5EF4-FFF2-40B4-BE49-F238E27FC236}">
                <a16:creationId xmlns:a16="http://schemas.microsoft.com/office/drawing/2014/main" xmlns="" id="{D9DB5B76-DB6D-7695-8A7A-91EB0BDCBF10}"/>
              </a:ext>
            </a:extLst>
          </p:cNvPr>
          <p:cNvSpPr>
            <a:spLocks noGrp="1"/>
          </p:cNvSpPr>
          <p:nvPr>
            <p:ph type="sldNum" sz="quarter" idx="11"/>
          </p:nvPr>
        </p:nvSpPr>
        <p:spPr>
          <a:xfrm>
            <a:off x="9448800" y="6492875"/>
            <a:ext cx="2743200" cy="365125"/>
          </a:xfrm>
        </p:spPr>
        <p:txBody>
          <a:bodyPr/>
          <a:lstStyle/>
          <a:p>
            <a:fld id="{9E704ABC-5E31-DD46-835D-2B21A13E12DA}" type="slidenum">
              <a:rPr lang="en-US" smtClean="0"/>
              <a:pPr/>
              <a:t>2</a:t>
            </a:fld>
            <a:endParaRPr lang="en-US"/>
          </a:p>
        </p:txBody>
      </p:sp>
      <p:sp>
        <p:nvSpPr>
          <p:cNvPr id="3" name="TextBox 2">
            <a:extLst>
              <a:ext uri="{FF2B5EF4-FFF2-40B4-BE49-F238E27FC236}">
                <a16:creationId xmlns:a16="http://schemas.microsoft.com/office/drawing/2014/main" xmlns="" id="{00F06802-49C2-F82E-A0E3-5C3545C2E27B}"/>
              </a:ext>
            </a:extLst>
          </p:cNvPr>
          <p:cNvSpPr txBox="1"/>
          <p:nvPr/>
        </p:nvSpPr>
        <p:spPr>
          <a:xfrm>
            <a:off x="2355145" y="2412455"/>
            <a:ext cx="7093655" cy="31239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rgbClr val="000000"/>
                </a:solidFill>
                <a:latin typeface="Century Gothic"/>
                <a:ea typeface="Calibri" panose="020F0502020204030204"/>
                <a:cs typeface="Calibri" panose="020F0502020204030204"/>
              </a:rPr>
              <a:t>Outline</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Origin and use of original Chi-square formula</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Purpose of modifying the formula</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Basic variable substitutions that enable the derivation</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Summary of the derivation, and the final equation</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Example of using the equation</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Value/applications for the equation</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Cautions/caveats for improper application</a:t>
            </a:r>
          </a:p>
          <a:p>
            <a:pPr marL="800100" lvl="1" indent="-342900">
              <a:spcAft>
                <a:spcPts val="600"/>
              </a:spcAft>
              <a:buFont typeface="Courier New" panose="02070309020205020404" pitchFamily="49" charset="0"/>
              <a:buChar char="o"/>
            </a:pPr>
            <a:r>
              <a:rPr lang="en-US" dirty="0">
                <a:latin typeface="Century Gothic"/>
                <a:ea typeface="Calibri" panose="020F0502020204030204"/>
                <a:cs typeface="Calibri" panose="020F0502020204030204"/>
              </a:rPr>
              <a:t>Conclusion</a:t>
            </a:r>
          </a:p>
        </p:txBody>
      </p:sp>
    </p:spTree>
    <p:extLst>
      <p:ext uri="{BB962C8B-B14F-4D97-AF65-F5344CB8AC3E}">
        <p14:creationId xmlns:p14="http://schemas.microsoft.com/office/powerpoint/2010/main" val="161059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624B3E4-1965-1A19-5699-4FAC20F3EB4E}"/>
              </a:ext>
            </a:extLst>
          </p:cNvPr>
          <p:cNvSpPr>
            <a:spLocks noGrp="1"/>
          </p:cNvSpPr>
          <p:nvPr>
            <p:ph type="title"/>
          </p:nvPr>
        </p:nvSpPr>
        <p:spPr>
          <a:xfrm>
            <a:off x="589152" y="380146"/>
            <a:ext cx="9026236" cy="1157247"/>
          </a:xfrm>
        </p:spPr>
        <p:txBody>
          <a:bodyPr>
            <a:normAutofit fontScale="90000"/>
          </a:bodyPr>
          <a:lstStyle/>
          <a:p>
            <a:r>
              <a:rPr lang="en-US" dirty="0"/>
              <a:t>Origin and Use of Original Chi-square Formula</a:t>
            </a:r>
            <a:br>
              <a:rPr lang="en-US" dirty="0"/>
            </a:br>
            <a:endParaRPr lang="en-US" dirty="0"/>
          </a:p>
        </p:txBody>
      </p:sp>
      <p:sp>
        <p:nvSpPr>
          <p:cNvPr id="5" name="Slide Number Placeholder 4">
            <a:extLst>
              <a:ext uri="{FF2B5EF4-FFF2-40B4-BE49-F238E27FC236}">
                <a16:creationId xmlns:a16="http://schemas.microsoft.com/office/drawing/2014/main" xmlns="" id="{24801732-94E3-52C8-F1A6-A6A585B38D86}"/>
              </a:ext>
            </a:extLst>
          </p:cNvPr>
          <p:cNvSpPr>
            <a:spLocks noGrp="1"/>
          </p:cNvSpPr>
          <p:nvPr>
            <p:ph type="sldNum" sz="quarter" idx="4"/>
          </p:nvPr>
        </p:nvSpPr>
        <p:spPr>
          <a:xfrm>
            <a:off x="9204345" y="6391670"/>
            <a:ext cx="2743200" cy="365125"/>
          </a:xfrm>
        </p:spPr>
        <p:txBody>
          <a:bodyPr/>
          <a:lstStyle/>
          <a:p>
            <a:fld id="{9E704ABC-5E31-DD46-835D-2B21A13E12DA}" type="slidenum">
              <a:rPr lang="en-US" smtClean="0"/>
              <a:pPr/>
              <a:t>3</a:t>
            </a:fld>
            <a:endParaRPr lang="en-US" dirty="0"/>
          </a:p>
        </p:txBody>
      </p:sp>
      <p:sp>
        <p:nvSpPr>
          <p:cNvPr id="16" name="Text Placeholder 5">
            <a:extLst>
              <a:ext uri="{FF2B5EF4-FFF2-40B4-BE49-F238E27FC236}">
                <a16:creationId xmlns:a16="http://schemas.microsoft.com/office/drawing/2014/main" xmlns="" id="{A3DED1B2-1F90-1AF6-0D82-F2B9D5011759}"/>
              </a:ext>
            </a:extLst>
          </p:cNvPr>
          <p:cNvSpPr txBox="1">
            <a:spLocks/>
          </p:cNvSpPr>
          <p:nvPr/>
        </p:nvSpPr>
        <p:spPr>
          <a:xfrm>
            <a:off x="533397" y="1029594"/>
            <a:ext cx="8670948" cy="5554696"/>
          </a:xfrm>
          <a:prstGeom prst="rect">
            <a:avLst/>
          </a:prstGeom>
          <a:effectLst>
            <a:outerShdw blurRad="152400" dist="76200" dir="2700000" sx="101000" sy="101000" algn="ctr" rotWithShape="0">
              <a:schemeClr val="tx1">
                <a:alpha val="28000"/>
              </a:scheme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ct val="0"/>
              </a:spcBef>
              <a:spcAft>
                <a:spcPts val="1200"/>
              </a:spcAft>
              <a:buFont typeface="Arial" panose="020B0604020202020204" pitchFamily="34" charset="0"/>
              <a:buChar char="•"/>
            </a:pPr>
            <a:r>
              <a:rPr lang="en-US" sz="1700" dirty="0">
                <a:solidFill>
                  <a:srgbClr val="000000"/>
                </a:solidFill>
                <a:highlight>
                  <a:srgbClr val="FFFFFF"/>
                </a:highlight>
                <a:latin typeface="Century Gothic" panose="020B0502020202020204" pitchFamily="34" charset="0"/>
              </a:rPr>
              <a:t>In approximately 1997 t</a:t>
            </a:r>
            <a:r>
              <a:rPr lang="en-US" sz="1700" b="0" i="0" dirty="0">
                <a:solidFill>
                  <a:srgbClr val="000000"/>
                </a:solidFill>
                <a:effectLst/>
                <a:highlight>
                  <a:srgbClr val="FFFFFF"/>
                </a:highlight>
                <a:latin typeface="Century Gothic" panose="020B0502020202020204" pitchFamily="34" charset="0"/>
              </a:rPr>
              <a:t>he Presenter encountered the methodology for “COMPARING TWO LOTS THROUGH BINOMIAL TESTING” in this textbook:</a:t>
            </a:r>
          </a:p>
          <a:p>
            <a:pPr marL="285750" indent="-285750">
              <a:spcBef>
                <a:spcPct val="0"/>
              </a:spcBef>
              <a:spcAft>
                <a:spcPts val="1200"/>
              </a:spcAft>
              <a:buFont typeface="Arial" panose="020B0604020202020204" pitchFamily="34" charset="0"/>
              <a:buChar char="•"/>
            </a:pPr>
            <a:r>
              <a:rPr lang="en-US" sz="1700" b="0" i="0" dirty="0">
                <a:solidFill>
                  <a:srgbClr val="000000"/>
                </a:solidFill>
                <a:effectLst/>
                <a:highlight>
                  <a:srgbClr val="FFFFFF"/>
                </a:highlight>
                <a:latin typeface="Century Gothic" panose="020B0502020202020204" pitchFamily="34" charset="0"/>
              </a:rPr>
              <a:t>It provided a simplistic statistical method “To determine whether the same product from two different manufacturers is reliability-wise different, or a redesign has improved the reliability of a product, or a process change has improved the reliability of a component” using a Chi-square test based on binomial (success / failure) tests of each population:</a:t>
            </a:r>
          </a:p>
          <a:p>
            <a:pPr marL="285750" indent="-285750">
              <a:spcBef>
                <a:spcPct val="0"/>
              </a:spcBef>
              <a:spcAft>
                <a:spcPts val="600"/>
              </a:spcAft>
              <a:buFont typeface="Arial" panose="020B0604020202020204" pitchFamily="34" charset="0"/>
              <a:buChar char="•"/>
            </a:pPr>
            <a:endParaRPr lang="en-US" sz="1800" dirty="0">
              <a:solidFill>
                <a:srgbClr val="000000"/>
              </a:solidFill>
              <a:highlight>
                <a:srgbClr val="FFFFFF"/>
              </a:highlight>
              <a:latin typeface="Century Gothic" panose="020B0502020202020204" pitchFamily="34" charset="0"/>
            </a:endParaRPr>
          </a:p>
          <a:p>
            <a:pPr marL="285750" indent="-285750">
              <a:spcBef>
                <a:spcPct val="0"/>
              </a:spcBef>
              <a:spcAft>
                <a:spcPts val="600"/>
              </a:spcAft>
              <a:buFont typeface="Arial" panose="020B0604020202020204" pitchFamily="34" charset="0"/>
              <a:buChar char="•"/>
            </a:pPr>
            <a:endParaRPr lang="en-US" sz="1800" b="0" i="0" dirty="0">
              <a:solidFill>
                <a:srgbClr val="000000"/>
              </a:solidFill>
              <a:effectLst/>
              <a:highlight>
                <a:srgbClr val="FFFFFF"/>
              </a:highlight>
              <a:latin typeface="Century Gothic" panose="020B0502020202020204" pitchFamily="34" charset="0"/>
            </a:endParaRPr>
          </a:p>
          <a:p>
            <a:pPr marL="285750" indent="-285750">
              <a:spcBef>
                <a:spcPct val="0"/>
              </a:spcBef>
              <a:spcAft>
                <a:spcPts val="600"/>
              </a:spcAft>
              <a:buFont typeface="Arial" panose="020B0604020202020204" pitchFamily="34" charset="0"/>
              <a:buChar char="•"/>
            </a:pPr>
            <a:endParaRPr lang="en-US" sz="1800" dirty="0">
              <a:solidFill>
                <a:srgbClr val="000000"/>
              </a:solidFill>
              <a:highlight>
                <a:srgbClr val="FFFFFF"/>
              </a:highlight>
              <a:latin typeface="Century Gothic" panose="020B0502020202020204" pitchFamily="34" charset="0"/>
            </a:endParaRPr>
          </a:p>
          <a:p>
            <a:pPr marL="285750" indent="-285750">
              <a:spcBef>
                <a:spcPct val="0"/>
              </a:spcBef>
              <a:spcAft>
                <a:spcPts val="600"/>
              </a:spcAft>
              <a:buFont typeface="Arial" panose="020B0604020202020204" pitchFamily="34" charset="0"/>
              <a:buChar char="•"/>
            </a:pPr>
            <a:r>
              <a:rPr lang="en-US" sz="1700" dirty="0">
                <a:solidFill>
                  <a:srgbClr val="000000"/>
                </a:solidFill>
                <a:highlight>
                  <a:srgbClr val="FFFFFF"/>
                </a:highlight>
                <a:latin typeface="Century Gothic" panose="020B0502020202020204" pitchFamily="34" charset="0"/>
              </a:rPr>
              <a:t>In missile Stockpile Reliability Program (SRP) data analysis, one often encounters the question of whether two populations are reliability-wise different.</a:t>
            </a:r>
          </a:p>
          <a:p>
            <a:pPr lvl="1">
              <a:spcBef>
                <a:spcPct val="0"/>
              </a:spcBef>
              <a:spcAft>
                <a:spcPts val="600"/>
              </a:spcAft>
              <a:buFont typeface="Courier New" panose="02070309020205020404" pitchFamily="49" charset="0"/>
              <a:buChar char="o"/>
            </a:pPr>
            <a:r>
              <a:rPr lang="en-US" sz="1600" b="0" i="0" dirty="0">
                <a:solidFill>
                  <a:srgbClr val="000000"/>
                </a:solidFill>
                <a:effectLst/>
                <a:highlight>
                  <a:srgbClr val="FFFFFF"/>
                </a:highlight>
                <a:latin typeface="Century Gothic" panose="020B0502020202020204" pitchFamily="34" charset="0"/>
              </a:rPr>
              <a:t>Storage, handling, or operational differences</a:t>
            </a:r>
          </a:p>
          <a:p>
            <a:pPr lvl="1">
              <a:spcBef>
                <a:spcPct val="0"/>
              </a:spcBef>
              <a:spcAft>
                <a:spcPts val="600"/>
              </a:spcAft>
              <a:buFont typeface="Courier New" panose="02070309020205020404" pitchFamily="49" charset="0"/>
              <a:buChar char="o"/>
            </a:pPr>
            <a:r>
              <a:rPr lang="en-US" sz="1600" b="0" i="0" dirty="0">
                <a:solidFill>
                  <a:srgbClr val="000000"/>
                </a:solidFill>
                <a:effectLst/>
                <a:highlight>
                  <a:srgbClr val="FFFFFF"/>
                </a:highlight>
                <a:latin typeface="Century Gothic" panose="020B0502020202020204" pitchFamily="34" charset="0"/>
              </a:rPr>
              <a:t>Production strata difference due to gaps or unknown process shift</a:t>
            </a:r>
          </a:p>
          <a:p>
            <a:pPr lvl="1">
              <a:spcBef>
                <a:spcPct val="0"/>
              </a:spcBef>
              <a:spcAft>
                <a:spcPts val="600"/>
              </a:spcAft>
              <a:buFont typeface="Courier New" panose="02070309020205020404" pitchFamily="49" charset="0"/>
              <a:buChar char="o"/>
            </a:pPr>
            <a:r>
              <a:rPr lang="en-US" sz="1600" dirty="0">
                <a:solidFill>
                  <a:srgbClr val="000000"/>
                </a:solidFill>
                <a:highlight>
                  <a:srgbClr val="FFFFFF"/>
                </a:highlight>
                <a:latin typeface="Century Gothic" panose="020B0502020202020204" pitchFamily="34" charset="0"/>
              </a:rPr>
              <a:t>Major subcomponent supplier change</a:t>
            </a:r>
          </a:p>
          <a:p>
            <a:pPr lvl="1">
              <a:spcBef>
                <a:spcPct val="0"/>
              </a:spcBef>
              <a:spcAft>
                <a:spcPts val="600"/>
              </a:spcAft>
              <a:buFont typeface="Courier New" panose="02070309020205020404" pitchFamily="49" charset="0"/>
              <a:buChar char="o"/>
            </a:pPr>
            <a:r>
              <a:rPr lang="en-US" sz="1600" b="0" i="0" dirty="0">
                <a:solidFill>
                  <a:srgbClr val="000000"/>
                </a:solidFill>
                <a:effectLst/>
                <a:highlight>
                  <a:srgbClr val="FFFFFF"/>
                </a:highlight>
                <a:latin typeface="Century Gothic" panose="020B0502020202020204" pitchFamily="34" charset="0"/>
              </a:rPr>
              <a:t>Production process / facility change</a:t>
            </a:r>
          </a:p>
          <a:p>
            <a:pPr>
              <a:spcBef>
                <a:spcPts val="1200"/>
              </a:spcBef>
            </a:pPr>
            <a:r>
              <a:rPr lang="en-US" sz="1700" b="0" i="0" dirty="0">
                <a:solidFill>
                  <a:srgbClr val="000000"/>
                </a:solidFill>
                <a:effectLst/>
                <a:highlight>
                  <a:srgbClr val="FFFFFF"/>
                </a:highlight>
                <a:latin typeface="Century Gothic" panose="020B0502020202020204" pitchFamily="34" charset="0"/>
              </a:rPr>
              <a:t>The Presenter would use this many times in multiple SRP reports, and many peers adopted it for use in their reports.</a:t>
            </a:r>
          </a:p>
        </p:txBody>
      </p:sp>
      <p:pic>
        <p:nvPicPr>
          <p:cNvPr id="2" name="Picture 1">
            <a:extLst>
              <a:ext uri="{FF2B5EF4-FFF2-40B4-BE49-F238E27FC236}">
                <a16:creationId xmlns:a16="http://schemas.microsoft.com/office/drawing/2014/main" xmlns="" id="{81D6A69B-93C1-0074-9139-7233714EDA36}"/>
              </a:ext>
            </a:extLst>
          </p:cNvPr>
          <p:cNvPicPr>
            <a:picLocks noChangeAspect="1"/>
          </p:cNvPicPr>
          <p:nvPr/>
        </p:nvPicPr>
        <p:blipFill>
          <a:blip r:embed="rId2"/>
          <a:stretch>
            <a:fillRect/>
          </a:stretch>
        </p:blipFill>
        <p:spPr>
          <a:xfrm>
            <a:off x="9358206" y="2377410"/>
            <a:ext cx="2454258" cy="3675343"/>
          </a:xfrm>
          <a:prstGeom prst="rect">
            <a:avLst/>
          </a:prstGeom>
        </p:spPr>
      </p:pic>
      <p:sp>
        <p:nvSpPr>
          <p:cNvPr id="4" name="Arrow: Bent 3">
            <a:extLst>
              <a:ext uri="{FF2B5EF4-FFF2-40B4-BE49-F238E27FC236}">
                <a16:creationId xmlns:a16="http://schemas.microsoft.com/office/drawing/2014/main" xmlns="" id="{C0B886F9-36A0-E5C2-4883-0FA98D5B19D8}"/>
              </a:ext>
            </a:extLst>
          </p:cNvPr>
          <p:cNvSpPr/>
          <p:nvPr/>
        </p:nvSpPr>
        <p:spPr>
          <a:xfrm rot="5400000">
            <a:off x="9259741" y="651856"/>
            <a:ext cx="859498" cy="2232084"/>
          </a:xfrm>
          <a:prstGeom prst="bentArrow">
            <a:avLst/>
          </a:prstGeom>
          <a:solidFill>
            <a:srgbClr val="6091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a:extLst>
              <a:ext uri="{FF2B5EF4-FFF2-40B4-BE49-F238E27FC236}">
                <a16:creationId xmlns:a16="http://schemas.microsoft.com/office/drawing/2014/main" xmlns="" id="{33D6CB8B-B2ED-FA64-2F0F-0A22521591CC}"/>
              </a:ext>
            </a:extLst>
          </p:cNvPr>
          <p:cNvPicPr>
            <a:picLocks noChangeAspect="1"/>
          </p:cNvPicPr>
          <p:nvPr/>
        </p:nvPicPr>
        <p:blipFill>
          <a:blip r:embed="rId3"/>
          <a:srcRect l="22197" t="15665" r="20296" b="23745"/>
          <a:stretch>
            <a:fillRect/>
          </a:stretch>
        </p:blipFill>
        <p:spPr>
          <a:xfrm>
            <a:off x="2635748" y="2977581"/>
            <a:ext cx="3806616" cy="775103"/>
          </a:xfrm>
          <a:prstGeom prst="rect">
            <a:avLst/>
          </a:prstGeom>
        </p:spPr>
      </p:pic>
    </p:spTree>
    <p:extLst>
      <p:ext uri="{BB962C8B-B14F-4D97-AF65-F5344CB8AC3E}">
        <p14:creationId xmlns:p14="http://schemas.microsoft.com/office/powerpoint/2010/main" val="362469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BE2D37-D26F-FFF6-E3E3-8568488E03AD}"/>
              </a:ext>
            </a:extLst>
          </p:cNvPr>
          <p:cNvSpPr>
            <a:spLocks noGrp="1"/>
          </p:cNvSpPr>
          <p:nvPr>
            <p:ph type="title"/>
          </p:nvPr>
        </p:nvSpPr>
        <p:spPr>
          <a:xfrm>
            <a:off x="592378" y="187791"/>
            <a:ext cx="9261440" cy="987016"/>
          </a:xfrm>
        </p:spPr>
        <p:txBody>
          <a:bodyPr>
            <a:noAutofit/>
          </a:bodyPr>
          <a:lstStyle/>
          <a:p>
            <a:r>
              <a:rPr lang="en-US" sz="4000" dirty="0">
                <a:solidFill>
                  <a:schemeClr val="tx2">
                    <a:lumMod val="90000"/>
                    <a:lumOff val="10000"/>
                  </a:schemeClr>
                </a:solidFill>
                <a:latin typeface="Franklin Gothic Medium Cond"/>
              </a:rPr>
              <a:t>Purpose of Modifying the Formula</a:t>
            </a:r>
          </a:p>
        </p:txBody>
      </p:sp>
      <p:sp>
        <p:nvSpPr>
          <p:cNvPr id="4" name="Text Placeholder 5">
            <a:extLst>
              <a:ext uri="{FF2B5EF4-FFF2-40B4-BE49-F238E27FC236}">
                <a16:creationId xmlns:a16="http://schemas.microsoft.com/office/drawing/2014/main" xmlns="" id="{691806F3-7D6C-1D6B-06CE-C3E9B34C9E5C}"/>
              </a:ext>
            </a:extLst>
          </p:cNvPr>
          <p:cNvSpPr txBox="1">
            <a:spLocks/>
          </p:cNvSpPr>
          <p:nvPr/>
        </p:nvSpPr>
        <p:spPr>
          <a:xfrm>
            <a:off x="614680" y="1048063"/>
            <a:ext cx="10342421" cy="4429623"/>
          </a:xfrm>
          <a:prstGeom prst="rect">
            <a:avLst/>
          </a:prstGeom>
          <a:effectLst>
            <a:outerShdw blurRad="152400" dist="76200" dir="2700000" sx="101000" sy="101000" algn="ctr" rotWithShape="0">
              <a:schemeClr val="tx1">
                <a:alpha val="28000"/>
              </a:schemeClr>
            </a:outerShdw>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ct val="0"/>
              </a:spcBef>
              <a:spcAft>
                <a:spcPts val="1200"/>
              </a:spcAft>
              <a:buFont typeface="Arial" panose="020B0604020202020204" pitchFamily="34" charset="0"/>
              <a:buChar char="•"/>
            </a:pPr>
            <a:r>
              <a:rPr lang="en-US" sz="1800" dirty="0">
                <a:solidFill>
                  <a:srgbClr val="000000"/>
                </a:solidFill>
                <a:highlight>
                  <a:srgbClr val="FFFFFF"/>
                </a:highlight>
                <a:latin typeface="Century Gothic" panose="020B0502020202020204" pitchFamily="34" charset="0"/>
              </a:rPr>
              <a:t>In approximately 1999 t</a:t>
            </a:r>
            <a:r>
              <a:rPr lang="en-US" sz="1800" b="0" i="0" dirty="0">
                <a:solidFill>
                  <a:srgbClr val="000000"/>
                </a:solidFill>
                <a:effectLst/>
                <a:highlight>
                  <a:srgbClr val="FFFFFF"/>
                </a:highlight>
                <a:latin typeface="Century Gothic" panose="020B0502020202020204" pitchFamily="34" charset="0"/>
              </a:rPr>
              <a:t>he Presenter was asked to develop an SRP program for a foreign customer.</a:t>
            </a:r>
          </a:p>
          <a:p>
            <a:pPr marL="285750" indent="-285750">
              <a:spcBef>
                <a:spcPct val="0"/>
              </a:spcBef>
              <a:spcAft>
                <a:spcPts val="1200"/>
              </a:spcAft>
              <a:buFont typeface="Arial" panose="020B0604020202020204" pitchFamily="34" charset="0"/>
              <a:buChar char="•"/>
            </a:pPr>
            <a:r>
              <a:rPr lang="en-US" sz="1800" dirty="0">
                <a:solidFill>
                  <a:srgbClr val="000000"/>
                </a:solidFill>
                <a:highlight>
                  <a:srgbClr val="FFFFFF"/>
                </a:highlight>
                <a:latin typeface="Century Gothic" panose="020B0502020202020204" pitchFamily="34" charset="0"/>
              </a:rPr>
              <a:t>Foreign inventories are limited, and the expenditure of missiles for flight and component testing is prohibitive.</a:t>
            </a:r>
          </a:p>
          <a:p>
            <a:pPr marL="285750" indent="-285750">
              <a:spcBef>
                <a:spcPct val="0"/>
              </a:spcBef>
              <a:spcAft>
                <a:spcPts val="1200"/>
              </a:spcAft>
              <a:buFont typeface="Arial" panose="020B0604020202020204" pitchFamily="34" charset="0"/>
              <a:buChar char="•"/>
            </a:pPr>
            <a:r>
              <a:rPr lang="en-US" sz="1800" dirty="0">
                <a:solidFill>
                  <a:srgbClr val="000000"/>
                </a:solidFill>
                <a:highlight>
                  <a:srgbClr val="FFFFFF"/>
                </a:highlight>
                <a:latin typeface="Century Gothic" panose="020B0502020202020204" pitchFamily="34" charset="0"/>
              </a:rPr>
              <a:t>The plan proposed that if it could be shown that their missiles were being properly stored, properly maintained, </a:t>
            </a:r>
            <a:r>
              <a:rPr lang="en-US" sz="1800" b="1" i="1" dirty="0">
                <a:solidFill>
                  <a:srgbClr val="000000"/>
                </a:solidFill>
                <a:highlight>
                  <a:srgbClr val="FFFFFF"/>
                </a:highlight>
                <a:latin typeface="Century Gothic" panose="020B0502020202020204" pitchFamily="34" charset="0"/>
              </a:rPr>
              <a:t>and were </a:t>
            </a:r>
            <a:r>
              <a:rPr lang="en-US" sz="1800" b="1" i="1" u="sng" dirty="0">
                <a:solidFill>
                  <a:srgbClr val="000000"/>
                </a:solidFill>
                <a:highlight>
                  <a:srgbClr val="FFFFFF"/>
                </a:highlight>
                <a:latin typeface="Century Gothic" panose="020B0502020202020204" pitchFamily="34" charset="0"/>
              </a:rPr>
              <a:t>not</a:t>
            </a:r>
            <a:r>
              <a:rPr lang="en-US" sz="1800" b="1" i="1" dirty="0">
                <a:solidFill>
                  <a:srgbClr val="000000"/>
                </a:solidFill>
                <a:highlight>
                  <a:srgbClr val="FFFFFF"/>
                </a:highlight>
                <a:latin typeface="Century Gothic" panose="020B0502020202020204" pitchFamily="34" charset="0"/>
              </a:rPr>
              <a:t> performing reliability-wise different</a:t>
            </a:r>
            <a:r>
              <a:rPr lang="en-US" sz="1800" dirty="0">
                <a:solidFill>
                  <a:srgbClr val="000000"/>
                </a:solidFill>
                <a:highlight>
                  <a:srgbClr val="FFFFFF"/>
                </a:highlight>
                <a:latin typeface="Century Gothic" panose="020B0502020202020204" pitchFamily="34" charset="0"/>
              </a:rPr>
              <a:t>, then the U.S. Army SRP data could be inferred to the foreign inventory. </a:t>
            </a:r>
          </a:p>
          <a:p>
            <a:pPr marL="285750" indent="-285750">
              <a:spcBef>
                <a:spcPct val="0"/>
              </a:spcBef>
              <a:spcAft>
                <a:spcPts val="1800"/>
              </a:spcAft>
              <a:buFont typeface="Arial" panose="020B0604020202020204" pitchFamily="34" charset="0"/>
              <a:buChar char="•"/>
            </a:pPr>
            <a:r>
              <a:rPr lang="en-US" sz="1800" dirty="0">
                <a:solidFill>
                  <a:srgbClr val="000000"/>
                </a:solidFill>
                <a:highlight>
                  <a:srgbClr val="FFFFFF"/>
                </a:highlight>
                <a:latin typeface="Century Gothic" panose="020B0502020202020204" pitchFamily="34" charset="0"/>
              </a:rPr>
              <a:t>Non-destructive pass / fail testing would be performed on a sample of the customer’s inventory to verify that they were not greater than 10% different in reliability from U.S. inventory at the 10% significance level… </a:t>
            </a:r>
          </a:p>
          <a:p>
            <a:pPr marL="285750" indent="-285750">
              <a:spcBef>
                <a:spcPct val="0"/>
              </a:spcBef>
              <a:spcAft>
                <a:spcPts val="600"/>
              </a:spcAft>
              <a:buFont typeface="Arial" panose="020B0604020202020204" pitchFamily="34" charset="0"/>
              <a:buChar char="•"/>
            </a:pPr>
            <a:endParaRPr lang="en-US" sz="1800" dirty="0">
              <a:solidFill>
                <a:srgbClr val="000000"/>
              </a:solidFill>
              <a:highlight>
                <a:srgbClr val="FFFFFF"/>
              </a:highlight>
              <a:latin typeface="Century Gothic" panose="020B0502020202020204" pitchFamily="34" charset="0"/>
            </a:endParaRPr>
          </a:p>
          <a:p>
            <a:pPr marL="285750" indent="-285750">
              <a:spcBef>
                <a:spcPct val="0"/>
              </a:spcBef>
              <a:spcAft>
                <a:spcPts val="1200"/>
              </a:spcAft>
              <a:buFont typeface="Arial" panose="020B0604020202020204" pitchFamily="34" charset="0"/>
              <a:buChar char="•"/>
            </a:pPr>
            <a:r>
              <a:rPr lang="en-US" sz="1800" dirty="0">
                <a:solidFill>
                  <a:srgbClr val="000000"/>
                </a:solidFill>
                <a:highlight>
                  <a:srgbClr val="FFFFFF"/>
                </a:highlight>
                <a:latin typeface="Century Gothic" panose="020B0502020202020204" pitchFamily="34" charset="0"/>
              </a:rPr>
              <a:t>Substitutions were made that enabled a basic derivation of the equation to be solved for the number of trials (n).</a:t>
            </a:r>
          </a:p>
          <a:p>
            <a:pPr marL="285750" indent="-285750">
              <a:spcBef>
                <a:spcPct val="0"/>
              </a:spcBef>
              <a:spcAft>
                <a:spcPts val="1200"/>
              </a:spcAft>
              <a:buFont typeface="Arial" panose="020B0604020202020204" pitchFamily="34" charset="0"/>
              <a:buChar char="•"/>
            </a:pPr>
            <a:r>
              <a:rPr lang="en-US" sz="1800" dirty="0">
                <a:solidFill>
                  <a:srgbClr val="000000"/>
                </a:solidFill>
                <a:highlight>
                  <a:srgbClr val="FFFFFF"/>
                </a:highlight>
                <a:latin typeface="Century Gothic" panose="020B0502020202020204" pitchFamily="34" charset="0"/>
              </a:rPr>
              <a:t>The Presenter never has found this equation or associated forms in any literature, and although it has been subsequently used in multiple test plans by multiple engineers, it has been used without attribution or known source, treated as ‘something that is mysterious and impossible to understand’…</a:t>
            </a:r>
          </a:p>
        </p:txBody>
      </p:sp>
      <p:sp>
        <p:nvSpPr>
          <p:cNvPr id="5" name="TextBox 4">
            <a:extLst>
              <a:ext uri="{FF2B5EF4-FFF2-40B4-BE49-F238E27FC236}">
                <a16:creationId xmlns:a16="http://schemas.microsoft.com/office/drawing/2014/main" xmlns="" id="{341CC5C3-002C-DB50-6BE9-14BCF22FEADA}"/>
              </a:ext>
            </a:extLst>
          </p:cNvPr>
          <p:cNvSpPr txBox="1"/>
          <p:nvPr/>
        </p:nvSpPr>
        <p:spPr>
          <a:xfrm>
            <a:off x="1255933" y="4071272"/>
            <a:ext cx="9680135" cy="400110"/>
          </a:xfrm>
          <a:prstGeom prst="rect">
            <a:avLst/>
          </a:prstGeom>
          <a:noFill/>
        </p:spPr>
        <p:txBody>
          <a:bodyPr wrap="square" rtlCol="0">
            <a:spAutoFit/>
          </a:bodyPr>
          <a:lstStyle/>
          <a:p>
            <a:pPr algn="ctr"/>
            <a:r>
              <a:rPr lang="en-US" sz="2000" b="1" dirty="0">
                <a:latin typeface="Century Gothic" panose="020B0502020202020204" pitchFamily="34" charset="0"/>
              </a:rPr>
              <a:t>…what quantity should be recommended to be sampled?</a:t>
            </a:r>
          </a:p>
        </p:txBody>
      </p:sp>
      <p:sp>
        <p:nvSpPr>
          <p:cNvPr id="6" name="TextBox 5">
            <a:extLst>
              <a:ext uri="{FF2B5EF4-FFF2-40B4-BE49-F238E27FC236}">
                <a16:creationId xmlns:a16="http://schemas.microsoft.com/office/drawing/2014/main" xmlns="" id="{D646DEA3-0DBE-EECD-1670-B98ADDC86C51}"/>
              </a:ext>
            </a:extLst>
          </p:cNvPr>
          <p:cNvSpPr txBox="1"/>
          <p:nvPr/>
        </p:nvSpPr>
        <p:spPr>
          <a:xfrm>
            <a:off x="4258109" y="6189197"/>
            <a:ext cx="3675783" cy="400110"/>
          </a:xfrm>
          <a:prstGeom prst="rect">
            <a:avLst/>
          </a:prstGeom>
          <a:noFill/>
        </p:spPr>
        <p:txBody>
          <a:bodyPr wrap="square" rtlCol="0">
            <a:spAutoFit/>
          </a:bodyPr>
          <a:lstStyle/>
          <a:p>
            <a:pPr algn="ctr"/>
            <a:r>
              <a:rPr lang="en-US" sz="2000" b="1" dirty="0">
                <a:latin typeface="Century Gothic" panose="020B0502020202020204" pitchFamily="34" charset="0"/>
              </a:rPr>
              <a:t>…thus, The Enigma.</a:t>
            </a:r>
          </a:p>
        </p:txBody>
      </p:sp>
    </p:spTree>
    <p:extLst>
      <p:ext uri="{BB962C8B-B14F-4D97-AF65-F5344CB8AC3E}">
        <p14:creationId xmlns:p14="http://schemas.microsoft.com/office/powerpoint/2010/main" val="30924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4AE0FE4-D658-3310-FC75-BBA7A3AA57CC}"/>
              </a:ext>
            </a:extLst>
          </p:cNvPr>
          <p:cNvSpPr>
            <a:spLocks noGrp="1"/>
          </p:cNvSpPr>
          <p:nvPr>
            <p:ph type="title"/>
          </p:nvPr>
        </p:nvSpPr>
        <p:spPr>
          <a:xfrm>
            <a:off x="600306" y="340441"/>
            <a:ext cx="6379029" cy="692376"/>
          </a:xfrm>
        </p:spPr>
        <p:txBody>
          <a:bodyPr>
            <a:normAutofit fontScale="90000"/>
          </a:bodyPr>
          <a:lstStyle/>
          <a:p>
            <a:r>
              <a:rPr lang="en-US" dirty="0"/>
              <a:t>Validating the Enigma</a:t>
            </a:r>
          </a:p>
        </p:txBody>
      </p:sp>
      <p:sp>
        <p:nvSpPr>
          <p:cNvPr id="7" name="TextBox 6">
            <a:extLst>
              <a:ext uri="{FF2B5EF4-FFF2-40B4-BE49-F238E27FC236}">
                <a16:creationId xmlns:a16="http://schemas.microsoft.com/office/drawing/2014/main" xmlns="" id="{2747EE52-7E91-7CFF-197A-5547DD1D8A95}"/>
              </a:ext>
            </a:extLst>
          </p:cNvPr>
          <p:cNvSpPr txBox="1"/>
          <p:nvPr/>
        </p:nvSpPr>
        <p:spPr>
          <a:xfrm>
            <a:off x="1954942" y="2208128"/>
            <a:ext cx="8282117" cy="1569660"/>
          </a:xfrm>
          <a:prstGeom prst="rect">
            <a:avLst/>
          </a:prstGeom>
          <a:noFill/>
        </p:spPr>
        <p:txBody>
          <a:bodyPr wrap="square" rtlCol="0">
            <a:spAutoFit/>
          </a:bodyPr>
          <a:lstStyle/>
          <a:p>
            <a:pPr algn="ctr"/>
            <a:r>
              <a:rPr lang="en-US" sz="2400" dirty="0">
                <a:latin typeface="Century Gothic" panose="020B0502020202020204" pitchFamily="34" charset="0"/>
              </a:rPr>
              <a:t>This presentation is the product of a collaborative effort between engineers from MSRS, </a:t>
            </a:r>
            <a:r>
              <a:rPr lang="en-US" sz="2400" i="1" dirty="0">
                <a:latin typeface="Century Gothic" panose="020B0502020202020204" pitchFamily="34" charset="0"/>
              </a:rPr>
              <a:t>INTUITIVE</a:t>
            </a:r>
            <a:r>
              <a:rPr lang="en-US" sz="2400" dirty="0">
                <a:latin typeface="Century Gothic" panose="020B0502020202020204" pitchFamily="34" charset="0"/>
              </a:rPr>
              <a:t>, and U.S. Army DEVCOM to document the origin, derivation and use of the ‘Enigma Equation’.</a:t>
            </a:r>
          </a:p>
        </p:txBody>
      </p:sp>
    </p:spTree>
    <p:extLst>
      <p:ext uri="{BB962C8B-B14F-4D97-AF65-F5344CB8AC3E}">
        <p14:creationId xmlns:p14="http://schemas.microsoft.com/office/powerpoint/2010/main" val="183430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B2DFB54-0B10-694F-AA03-758E4101CEEB}"/>
              </a:ext>
            </a:extLst>
          </p:cNvPr>
          <p:cNvSpPr>
            <a:spLocks noGrp="1"/>
          </p:cNvSpPr>
          <p:nvPr>
            <p:ph type="sldNum" sz="quarter" idx="12"/>
          </p:nvPr>
        </p:nvSpPr>
        <p:spPr/>
        <p:txBody>
          <a:bodyPr/>
          <a:lstStyle/>
          <a:p>
            <a:fld id="{9E704ABC-5E31-DD46-835D-2B21A13E12DA}" type="slidenum">
              <a:rPr lang="en-US" smtClean="0"/>
              <a:pPr/>
              <a:t>6</a:t>
            </a:fld>
            <a:endParaRPr lang="en-US" dirty="0"/>
          </a:p>
        </p:txBody>
      </p:sp>
      <p:sp>
        <p:nvSpPr>
          <p:cNvPr id="11" name="Title 10">
            <a:extLst>
              <a:ext uri="{FF2B5EF4-FFF2-40B4-BE49-F238E27FC236}">
                <a16:creationId xmlns:a16="http://schemas.microsoft.com/office/drawing/2014/main" xmlns="" id="{41AFDEDA-AFB1-4F4C-99FC-E0AD5DD7C32A}"/>
              </a:ext>
            </a:extLst>
          </p:cNvPr>
          <p:cNvSpPr>
            <a:spLocks noGrp="1"/>
          </p:cNvSpPr>
          <p:nvPr>
            <p:ph type="title"/>
          </p:nvPr>
        </p:nvSpPr>
        <p:spPr>
          <a:xfrm>
            <a:off x="581255" y="609260"/>
            <a:ext cx="7677151" cy="692376"/>
          </a:xfrm>
        </p:spPr>
        <p:txBody>
          <a:bodyPr>
            <a:normAutofit fontScale="90000"/>
          </a:bodyPr>
          <a:lstStyle/>
          <a:p>
            <a:r>
              <a:rPr lang="en-US" dirty="0"/>
              <a:t>Basic Variable Substitutions that Enable the Derivation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8FBE8D66-E030-5826-EDF7-DA085DE320EB}"/>
                  </a:ext>
                </a:extLst>
              </p:cNvPr>
              <p:cNvSpPr txBox="1"/>
              <p:nvPr/>
            </p:nvSpPr>
            <p:spPr>
              <a:xfrm>
                <a:off x="1395761" y="1697275"/>
                <a:ext cx="4147751" cy="346344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𝑜</m:t>
                          </m:r>
                        </m:sub>
                        <m:sup>
                          <m:r>
                            <a:rPr lang="en-US" b="0" i="1" smtClean="0">
                              <a:latin typeface="Cambria Math" panose="02040503050406030204" pitchFamily="18" charset="0"/>
                            </a:rPr>
                            <m:t>2</m:t>
                          </m:r>
                        </m:sup>
                      </m:sSub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𝐴</m:t>
                                      </m:r>
                                    </m:sub>
                                  </m:sSub>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𝐵</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𝐵</m:t>
                                      </m:r>
                                    </m:sub>
                                  </m:sSub>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𝐴</m:t>
                                      </m:r>
                                    </m:sub>
                                  </m:sSub>
                                </m:e>
                              </m:d>
                            </m:e>
                            <m:sup>
                              <m:r>
                                <a:rPr lang="en-US" i="0">
                                  <a:latin typeface="Cambria Math" panose="02040503050406030204" pitchFamily="18" charset="0"/>
                                </a:rPr>
                                <m:t>2</m:t>
                              </m:r>
                            </m:sup>
                          </m:sSup>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𝐵</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𝐵</m:t>
                                  </m:r>
                                </m:sub>
                              </m:sSub>
                            </m:e>
                          </m:d>
                        </m:den>
                      </m:f>
                    </m:oMath>
                  </m:oMathPara>
                </a14:m>
                <a:endParaRPr lang="en-US" dirty="0"/>
              </a:p>
              <a:p>
                <a:endParaRPr lang="en-US" dirty="0"/>
              </a:p>
              <a:p>
                <a:endParaRPr lang="en-US" dirty="0"/>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i="1">
                            <a:latin typeface="Cambria Math" panose="02040503050406030204" pitchFamily="18" charset="0"/>
                          </a:rPr>
                          <m:t>𝑜</m:t>
                        </m:r>
                      </m:sub>
                      <m:sup>
                        <m:r>
                          <a:rPr lang="en-US" i="1">
                            <a:latin typeface="Cambria Math" panose="02040503050406030204" pitchFamily="18" charset="0"/>
                          </a:rPr>
                          <m:t>2</m:t>
                        </m:r>
                      </m:sup>
                    </m:sSubSup>
                  </m:oMath>
                </a14:m>
                <a:r>
                  <a:rPr lang="en-US" i="1" dirty="0">
                    <a:latin typeface="Cambria Math" panose="02040503050406030204" pitchFamily="18" charset="0"/>
                    <a:ea typeface="Cambria Math" panose="02040503050406030204" pitchFamily="18" charset="0"/>
                    <a:cs typeface="Calibri"/>
                  </a:rPr>
                  <a:t>= observed chi-square test statistic</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oMath>
                </a14:m>
                <a:r>
                  <a:rPr lang="en-US" i="1" dirty="0">
                    <a:latin typeface="Cambria Math" panose="02040503050406030204" pitchFamily="18" charset="0"/>
                  </a:rPr>
                  <a:t>= number of trials from population A</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oMath>
                </a14:m>
                <a:r>
                  <a:rPr lang="en-US" i="1" dirty="0">
                    <a:latin typeface="Cambria Math" panose="02040503050406030204" pitchFamily="18" charset="0"/>
                    <a:ea typeface="Cambria Math" panose="02040503050406030204" pitchFamily="18" charset="0"/>
                    <a:cs typeface="Calibri"/>
                  </a:rPr>
                  <a:t>= number of trials from population B</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𝐴</m:t>
                        </m:r>
                      </m:sub>
                    </m:sSub>
                  </m:oMath>
                </a14:m>
                <a:r>
                  <a:rPr lang="en-US" i="1" dirty="0">
                    <a:latin typeface="Cambria Math" panose="02040503050406030204" pitchFamily="18" charset="0"/>
                  </a:rPr>
                  <a:t>= failures from population A</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𝐵</m:t>
                        </m:r>
                      </m:sub>
                    </m:sSub>
                  </m:oMath>
                </a14:m>
                <a:r>
                  <a:rPr lang="en-US" i="1" dirty="0">
                    <a:latin typeface="Cambria Math" panose="02040503050406030204" pitchFamily="18" charset="0"/>
                  </a:rPr>
                  <a:t>= failures from population B</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𝐴</m:t>
                        </m:r>
                      </m:sub>
                    </m:sSub>
                  </m:oMath>
                </a14:m>
                <a:r>
                  <a:rPr lang="en-US" i="1" dirty="0">
                    <a:latin typeface="Cambria Math" panose="02040503050406030204" pitchFamily="18" charset="0"/>
                  </a:rPr>
                  <a:t>= successes from population A</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𝐵</m:t>
                        </m:r>
                      </m:sub>
                    </m:sSub>
                  </m:oMath>
                </a14:m>
                <a:r>
                  <a:rPr lang="en-US" i="1" dirty="0">
                    <a:latin typeface="Cambria Math" panose="02040503050406030204" pitchFamily="18" charset="0"/>
                  </a:rPr>
                  <a:t>= successes from population B</a:t>
                </a:r>
              </a:p>
              <a:p>
                <a:endParaRPr lang="en-US" dirty="0"/>
              </a:p>
            </p:txBody>
          </p:sp>
        </mc:Choice>
        <mc:Fallback xmlns="">
          <p:sp>
            <p:nvSpPr>
              <p:cNvPr id="3" name="TextBox 2">
                <a:extLst>
                  <a:ext uri="{FF2B5EF4-FFF2-40B4-BE49-F238E27FC236}">
                    <a16:creationId xmlns:a16="http://schemas.microsoft.com/office/drawing/2014/main" id="{8FBE8D66-E030-5826-EDF7-DA085DE320EB}"/>
                  </a:ext>
                </a:extLst>
              </p:cNvPr>
              <p:cNvSpPr txBox="1">
                <a:spLocks noRot="1" noChangeAspect="1" noMove="1" noResize="1" noEditPoints="1" noAdjustHandles="1" noChangeArrowheads="1" noChangeShapeType="1" noTextEdit="1"/>
              </p:cNvSpPr>
              <p:nvPr/>
            </p:nvSpPr>
            <p:spPr>
              <a:xfrm>
                <a:off x="1395761" y="1697275"/>
                <a:ext cx="4147751" cy="34634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B5242A1F-336B-B8C9-13AB-DFC136353AA0}"/>
                  </a:ext>
                </a:extLst>
              </p:cNvPr>
              <p:cNvSpPr txBox="1"/>
              <p:nvPr/>
            </p:nvSpPr>
            <p:spPr>
              <a:xfrm>
                <a:off x="5966529" y="1234730"/>
                <a:ext cx="5387271" cy="4292265"/>
              </a:xfrm>
              <a:prstGeom prst="rect">
                <a:avLst/>
              </a:prstGeom>
              <a:solidFill>
                <a:srgbClr val="6091CC"/>
              </a:solidFill>
            </p:spPr>
            <p:txBody>
              <a:bodyPr wrap="square" lIns="91440" tIns="45720" rIns="91440" bIns="45720" numCol="1" rtlCol="0" anchor="t">
                <a:spAutoFit/>
              </a:bodyPr>
              <a:lstStyle/>
              <a:p>
                <a:r>
                  <a:rPr lang="en-US" i="1" dirty="0">
                    <a:solidFill>
                      <a:schemeClr val="bg1"/>
                    </a:solidFill>
                    <a:latin typeface="Cambria Math" panose="02040503050406030204" pitchFamily="18" charset="0"/>
                  </a:rPr>
                  <a:t>For equal populations:  </a:t>
                </a: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𝑛</m:t>
                        </m:r>
                      </m:e>
                      <m:sub>
                        <m:r>
                          <a:rPr lang="en-US" i="1">
                            <a:solidFill>
                              <a:schemeClr val="bg1"/>
                            </a:solidFill>
                            <a:latin typeface="Cambria Math" panose="02040503050406030204" pitchFamily="18" charset="0"/>
                          </a:rPr>
                          <m:t>𝐴</m:t>
                        </m:r>
                      </m:sub>
                    </m:sSub>
                    <m:r>
                      <a:rPr lang="en-US" b="0" i="1" smtClean="0">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𝑛</m:t>
                        </m:r>
                      </m:e>
                      <m:sub>
                        <m:r>
                          <a:rPr lang="en-US" b="0" i="1" smtClean="0">
                            <a:solidFill>
                              <a:schemeClr val="bg1"/>
                            </a:solidFill>
                            <a:latin typeface="Cambria Math" panose="02040503050406030204" pitchFamily="18" charset="0"/>
                          </a:rPr>
                          <m:t>𝐵</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oMath>
                </a14:m>
                <a:endParaRPr lang="en-US" i="1" dirty="0">
                  <a:solidFill>
                    <a:schemeClr val="bg1"/>
                  </a:solidFill>
                  <a:latin typeface="Cambria Math" panose="02040503050406030204" pitchFamily="18" charset="0"/>
                </a:endParaRPr>
              </a:p>
              <a:p>
                <a14:m>
                  <m:oMath xmlns:m="http://schemas.openxmlformats.org/officeDocument/2006/math">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𝐴</m:t>
                        </m:r>
                      </m:sub>
                    </m:sSub>
                  </m:oMath>
                </a14:m>
                <a:r>
                  <a:rPr lang="en-US" i="1" dirty="0">
                    <a:solidFill>
                      <a:schemeClr val="bg1"/>
                    </a:solidFill>
                    <a:latin typeface="Cambria Math" panose="02040503050406030204" pitchFamily="18" charset="0"/>
                  </a:rPr>
                  <a:t> = reliability of population A</a:t>
                </a:r>
              </a:p>
              <a:p>
                <a14:m>
                  <m:oMath xmlns:m="http://schemas.openxmlformats.org/officeDocument/2006/math">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𝐵</m:t>
                        </m:r>
                      </m:sub>
                    </m:sSub>
                  </m:oMath>
                </a14:m>
                <a:r>
                  <a:rPr lang="en-US" i="1" dirty="0">
                    <a:solidFill>
                      <a:schemeClr val="bg1"/>
                    </a:solidFill>
                    <a:latin typeface="Cambria Math" panose="02040503050406030204" pitchFamily="18" charset="0"/>
                  </a:rPr>
                  <a:t> = reliability of population B</a:t>
                </a:r>
              </a:p>
              <a:p>
                <a:pPr/>
                <a14:m>
                  <m:oMathPara xmlns:m="http://schemas.openxmlformats.org/officeDocument/2006/math">
                    <m:oMathParaPr>
                      <m:jc m:val="left"/>
                    </m:oMathParaPr>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𝑟</m:t>
                          </m:r>
                        </m:e>
                        <m:sub>
                          <m:r>
                            <a:rPr lang="en-US" i="1">
                              <a:solidFill>
                                <a:schemeClr val="bg1"/>
                              </a:solidFill>
                              <a:latin typeface="Cambria Math" panose="02040503050406030204" pitchFamily="18" charset="0"/>
                            </a:rPr>
                            <m:t>𝐴</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𝑛</m:t>
                      </m:r>
                      <m:r>
                        <a:rPr lang="en-US" b="0" i="1" smtClean="0">
                          <a:solidFill>
                            <a:schemeClr val="bg1"/>
                          </a:solidFill>
                          <a:latin typeface="Cambria Math" panose="02040503050406030204" pitchFamily="18" charset="0"/>
                        </a:rPr>
                        <m:t>(1−</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𝐴</m:t>
                          </m:r>
                        </m:sub>
                      </m:sSub>
                      <m:r>
                        <a:rPr lang="en-US" b="0" i="1" smtClean="0">
                          <a:solidFill>
                            <a:schemeClr val="bg1"/>
                          </a:solidFill>
                          <a:latin typeface="Cambria Math" panose="02040503050406030204" pitchFamily="18" charset="0"/>
                        </a:rPr>
                        <m:t>)</m:t>
                      </m:r>
                    </m:oMath>
                  </m:oMathPara>
                </a14:m>
                <a:endParaRPr lang="en-US" i="1" dirty="0">
                  <a:solidFill>
                    <a:schemeClr val="bg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𝑟</m:t>
                          </m:r>
                        </m:e>
                        <m:sub>
                          <m:r>
                            <a:rPr lang="en-US" b="0" i="1" smtClean="0">
                              <a:solidFill>
                                <a:schemeClr val="bg1"/>
                              </a:solidFill>
                              <a:latin typeface="Cambria Math" panose="02040503050406030204" pitchFamily="18" charset="0"/>
                            </a:rPr>
                            <m:t>𝐵</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𝑛</m:t>
                      </m:r>
                      <m:r>
                        <a:rPr lang="en-US" i="1">
                          <a:solidFill>
                            <a:schemeClr val="bg1"/>
                          </a:solidFill>
                          <a:latin typeface="Cambria Math" panose="02040503050406030204" pitchFamily="18"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𝐵</m:t>
                          </m:r>
                        </m:sub>
                      </m:sSub>
                      <m:r>
                        <a:rPr lang="en-US" i="1">
                          <a:solidFill>
                            <a:schemeClr val="bg1"/>
                          </a:solidFill>
                          <a:latin typeface="Cambria Math" panose="02040503050406030204" pitchFamily="18" charset="0"/>
                        </a:rPr>
                        <m:t>)</m:t>
                      </m:r>
                    </m:oMath>
                  </m:oMathPara>
                </a14:m>
                <a:endParaRPr lang="en-US" i="1" dirty="0">
                  <a:solidFill>
                    <a:schemeClr val="bg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𝑠</m:t>
                          </m:r>
                        </m:e>
                        <m:sub>
                          <m:r>
                            <a:rPr lang="en-US" b="0" i="1" smtClean="0">
                              <a:solidFill>
                                <a:schemeClr val="bg1"/>
                              </a:solidFill>
                              <a:latin typeface="Cambria Math" panose="02040503050406030204" pitchFamily="18" charset="0"/>
                            </a:rPr>
                            <m:t>𝐴</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𝑛</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𝐴</m:t>
                          </m:r>
                        </m:sub>
                      </m:sSub>
                    </m:oMath>
                  </m:oMathPara>
                </a14:m>
                <a:endParaRPr lang="en-US" i="1" dirty="0">
                  <a:solidFill>
                    <a:schemeClr val="bg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𝑠</m:t>
                          </m:r>
                        </m:e>
                        <m:sub>
                          <m:r>
                            <a:rPr lang="en-US" i="1">
                              <a:solidFill>
                                <a:schemeClr val="bg1"/>
                              </a:solidFill>
                              <a:latin typeface="Cambria Math" panose="02040503050406030204" pitchFamily="18" charset="0"/>
                            </a:rPr>
                            <m:t>𝐵</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𝑛</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𝐵</m:t>
                          </m:r>
                        </m:sub>
                      </m:sSub>
                    </m:oMath>
                  </m:oMathPara>
                </a14:m>
                <a:endParaRPr lang="en-US" i="1" dirty="0">
                  <a:solidFill>
                    <a:schemeClr val="bg1"/>
                  </a:solidFill>
                  <a:latin typeface="Cambria Math" panose="02040503050406030204" pitchFamily="18" charset="0"/>
                </a:endParaRPr>
              </a:p>
              <a:p>
                <a:endParaRPr lang="en-US" i="1" dirty="0">
                  <a:solidFill>
                    <a:schemeClr val="bg1"/>
                  </a:solidFill>
                  <a:latin typeface="Cambria Math" panose="02040503050406030204" pitchFamily="18" charset="0"/>
                </a:endParaRPr>
              </a:p>
              <a:p>
                <a:r>
                  <a:rPr lang="en-US" i="1" dirty="0">
                    <a:solidFill>
                      <a:schemeClr val="bg1"/>
                    </a:solidFill>
                    <a:latin typeface="Cambria Math" panose="02040503050406030204" pitchFamily="18" charset="0"/>
                  </a:rPr>
                  <a:t>For a specified reliability percentage difference: </a:t>
                </a:r>
              </a:p>
              <a:p>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𝑅</m:t>
                        </m:r>
                      </m:e>
                      <m:sub>
                        <m:r>
                          <a:rPr lang="en-US" i="1">
                            <a:solidFill>
                              <a:schemeClr val="bg1"/>
                            </a:solidFill>
                            <a:latin typeface="Cambria Math" panose="02040503050406030204" pitchFamily="18" charset="0"/>
                          </a:rPr>
                          <m:t>𝐵</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𝐴</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𝑥</m:t>
                    </m:r>
                  </m:oMath>
                </a14:m>
                <a:r>
                  <a:rPr lang="en-US" i="1" dirty="0">
                    <a:solidFill>
                      <a:schemeClr val="bg1"/>
                    </a:solidFill>
                    <a:latin typeface="Cambria Math" panose="02040503050406030204" pitchFamily="18" charset="0"/>
                  </a:rPr>
                  <a:t>, where x is the percent difference expressed in decimal form</a:t>
                </a:r>
              </a:p>
              <a:p>
                <a:endParaRPr lang="en-US" i="1" dirty="0">
                  <a:solidFill>
                    <a:schemeClr val="bg1"/>
                  </a:solidFill>
                  <a:latin typeface="Cambria Math" panose="02040503050406030204" pitchFamily="18" charset="0"/>
                </a:endParaRPr>
              </a:p>
              <a:p>
                <a:r>
                  <a:rPr lang="en-US" i="1" dirty="0">
                    <a:solidFill>
                      <a:schemeClr val="bg1"/>
                    </a:solidFill>
                    <a:latin typeface="Cambria Math" panose="02040503050406030204" pitchFamily="18" charset="0"/>
                  </a:rPr>
                  <a:t>For a specified significance level (</a:t>
                </a:r>
                <a:r>
                  <a:rPr lang="el-GR" i="1" dirty="0">
                    <a:solidFill>
                      <a:schemeClr val="bg1"/>
                    </a:solidFill>
                    <a:latin typeface="Cambria Math" panose="02040503050406030204" pitchFamily="18" charset="0"/>
                  </a:rPr>
                  <a:t>α</a:t>
                </a:r>
                <a:r>
                  <a:rPr lang="en-US" i="1" dirty="0">
                    <a:solidFill>
                      <a:schemeClr val="bg1"/>
                    </a:solidFill>
                    <a:latin typeface="Cambria Math" panose="02040503050406030204" pitchFamily="18" charset="0"/>
                  </a:rPr>
                  <a:t>):</a:t>
                </a:r>
              </a:p>
              <a:p>
                <a:r>
                  <a:rPr lang="en-US" i="1" dirty="0">
                    <a:solidFill>
                      <a:schemeClr val="bg1"/>
                    </a:solidFill>
                    <a:latin typeface="Cambria Math" panose="02040503050406030204" pitchFamily="18" charset="0"/>
                  </a:rPr>
                  <a:t>Replace </a:t>
                </a:r>
                <a14:m>
                  <m:oMath xmlns:m="http://schemas.openxmlformats.org/officeDocument/2006/math">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ea typeface="Cambria Math" panose="02040503050406030204" pitchFamily="18" charset="0"/>
                          </a:rPr>
                          <m:t>𝜒</m:t>
                        </m:r>
                      </m:e>
                      <m:sub>
                        <m:r>
                          <a:rPr lang="en-US" i="1">
                            <a:solidFill>
                              <a:schemeClr val="bg1"/>
                            </a:solidFill>
                            <a:latin typeface="Cambria Math" panose="02040503050406030204" pitchFamily="18" charset="0"/>
                          </a:rPr>
                          <m:t>𝑜</m:t>
                        </m:r>
                      </m:sub>
                      <m:sup>
                        <m:r>
                          <a:rPr lang="en-US" i="1">
                            <a:solidFill>
                              <a:schemeClr val="bg1"/>
                            </a:solidFill>
                            <a:latin typeface="Cambria Math" panose="02040503050406030204" pitchFamily="18" charset="0"/>
                          </a:rPr>
                          <m:t>2</m:t>
                        </m:r>
                      </m:sup>
                    </m:sSubSup>
                  </m:oMath>
                </a14:m>
                <a:r>
                  <a:rPr lang="en-US" i="1" dirty="0">
                    <a:solidFill>
                      <a:schemeClr val="bg1"/>
                    </a:solidFill>
                    <a:latin typeface="Cambria Math" panose="02040503050406030204" pitchFamily="18" charset="0"/>
                  </a:rPr>
                  <a:t> with the chi-square critical value </a:t>
                </a:r>
                <a14:m>
                  <m:oMath xmlns:m="http://schemas.openxmlformats.org/officeDocument/2006/math">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ea typeface="Cambria Math" panose="02040503050406030204" pitchFamily="18" charset="0"/>
                          </a:rPr>
                          <m:t>𝜒</m:t>
                        </m:r>
                      </m:e>
                      <m:sub>
                        <m:r>
                          <a:rPr lang="en-US" i="1" smtClean="0">
                            <a:solidFill>
                              <a:schemeClr val="bg1"/>
                            </a:solidFill>
                            <a:latin typeface="Cambria Math" panose="02040503050406030204" pitchFamily="18" charset="0"/>
                            <a:ea typeface="Cambria Math" panose="02040503050406030204" pitchFamily="18" charset="0"/>
                          </a:rPr>
                          <m:t>𝛼</m:t>
                        </m:r>
                        <m:r>
                          <a:rPr lang="en-US" b="0" i="1" smtClean="0">
                            <a:solidFill>
                              <a:schemeClr val="bg1"/>
                            </a:solidFill>
                            <a:latin typeface="Cambria Math" panose="02040503050406030204" pitchFamily="18" charset="0"/>
                            <a:ea typeface="Cambria Math" panose="02040503050406030204" pitchFamily="18" charset="0"/>
                          </a:rPr>
                          <m:t>,</m:t>
                        </m:r>
                        <m:r>
                          <a:rPr lang="en-US" b="0" i="1" smtClean="0">
                            <a:solidFill>
                              <a:schemeClr val="bg1"/>
                            </a:solidFill>
                            <a:latin typeface="Cambria Math" panose="02040503050406030204" pitchFamily="18" charset="0"/>
                            <a:ea typeface="Cambria Math" panose="02040503050406030204" pitchFamily="18" charset="0"/>
                          </a:rPr>
                          <m:t>𝑑𝑓</m:t>
                        </m:r>
                      </m:sub>
                      <m:sup>
                        <m:r>
                          <a:rPr lang="en-US" i="1">
                            <a:solidFill>
                              <a:schemeClr val="bg1"/>
                            </a:solidFill>
                            <a:latin typeface="Cambria Math" panose="02040503050406030204" pitchFamily="18" charset="0"/>
                          </a:rPr>
                          <m:t>2</m:t>
                        </m:r>
                      </m:sup>
                    </m:sSubSup>
                  </m:oMath>
                </a14:m>
                <a:r>
                  <a:rPr lang="en-US" i="1" dirty="0">
                    <a:solidFill>
                      <a:schemeClr val="bg1"/>
                    </a:solidFill>
                    <a:latin typeface="Cambria Math" panose="02040503050406030204" pitchFamily="18" charset="0"/>
                  </a:rPr>
                  <a:t>, where the degrees of freedom (df) = 1</a:t>
                </a:r>
              </a:p>
            </p:txBody>
          </p:sp>
        </mc:Choice>
        <mc:Fallback xmlns="">
          <p:sp>
            <p:nvSpPr>
              <p:cNvPr id="6" name="TextBox 5">
                <a:extLst>
                  <a:ext uri="{FF2B5EF4-FFF2-40B4-BE49-F238E27FC236}">
                    <a16:creationId xmlns:a16="http://schemas.microsoft.com/office/drawing/2014/main" id="{B5242A1F-336B-B8C9-13AB-DFC136353AA0}"/>
                  </a:ext>
                </a:extLst>
              </p:cNvPr>
              <p:cNvSpPr txBox="1">
                <a:spLocks noRot="1" noChangeAspect="1" noMove="1" noResize="1" noEditPoints="1" noAdjustHandles="1" noChangeArrowheads="1" noChangeShapeType="1" noTextEdit="1"/>
              </p:cNvSpPr>
              <p:nvPr/>
            </p:nvSpPr>
            <p:spPr>
              <a:xfrm>
                <a:off x="5966529" y="1234730"/>
                <a:ext cx="5387271" cy="4292265"/>
              </a:xfrm>
              <a:prstGeom prst="rect">
                <a:avLst/>
              </a:prstGeom>
              <a:blipFill>
                <a:blip r:embed="rId3"/>
                <a:stretch>
                  <a:fillRect l="-939" t="-590" b="-147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0F812044-7D1B-AC16-F02F-14E42A368804}"/>
              </a:ext>
            </a:extLst>
          </p:cNvPr>
          <p:cNvSpPr txBox="1"/>
          <p:nvPr/>
        </p:nvSpPr>
        <p:spPr>
          <a:xfrm>
            <a:off x="2127953" y="5831026"/>
            <a:ext cx="7677151" cy="646331"/>
          </a:xfrm>
          <a:prstGeom prst="rect">
            <a:avLst/>
          </a:prstGeom>
          <a:solidFill>
            <a:srgbClr val="6091CC"/>
          </a:solidFill>
          <a:ln>
            <a:noFill/>
          </a:ln>
        </p:spPr>
        <p:txBody>
          <a:bodyPr wrap="square" rtlCol="0">
            <a:spAutoFit/>
          </a:bodyPr>
          <a:lstStyle/>
          <a:p>
            <a:pPr algn="ctr"/>
            <a:r>
              <a:rPr lang="en-US" dirty="0">
                <a:solidFill>
                  <a:schemeClr val="bg1"/>
                </a:solidFill>
                <a:latin typeface="Century Gothic" panose="020B0502020202020204" pitchFamily="34" charset="0"/>
              </a:rPr>
              <a:t>By making these substitutions the number of variables is reduced, making  the equation solvable for n.  </a:t>
            </a:r>
          </a:p>
        </p:txBody>
      </p:sp>
    </p:spTree>
    <p:extLst>
      <p:ext uri="{BB962C8B-B14F-4D97-AF65-F5344CB8AC3E}">
        <p14:creationId xmlns:p14="http://schemas.microsoft.com/office/powerpoint/2010/main" val="178606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1AFDEDA-AFB1-4F4C-99FC-E0AD5DD7C32A}"/>
              </a:ext>
            </a:extLst>
          </p:cNvPr>
          <p:cNvSpPr>
            <a:spLocks noGrp="1"/>
          </p:cNvSpPr>
          <p:nvPr>
            <p:ph type="title"/>
          </p:nvPr>
        </p:nvSpPr>
        <p:spPr>
          <a:xfrm>
            <a:off x="589155" y="340441"/>
            <a:ext cx="10452748" cy="692376"/>
          </a:xfrm>
        </p:spPr>
        <p:txBody>
          <a:bodyPr>
            <a:normAutofit fontScale="90000"/>
          </a:bodyPr>
          <a:lstStyle/>
          <a:p>
            <a:r>
              <a:rPr lang="en-US" dirty="0"/>
              <a:t>Summary of the Derivation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B0A29846-9087-C2DA-FF86-E911D5620DBC}"/>
                  </a:ext>
                </a:extLst>
              </p:cNvPr>
              <p:cNvSpPr txBox="1"/>
              <p:nvPr/>
            </p:nvSpPr>
            <p:spPr>
              <a:xfrm>
                <a:off x="904240" y="1003816"/>
                <a:ext cx="5191760" cy="5795754"/>
              </a:xfrm>
              <a:prstGeom prst="rect">
                <a:avLst/>
              </a:prstGeom>
              <a:noFill/>
            </p:spPr>
            <p:txBody>
              <a:bodyPr wrap="square" numCol="1">
                <a:spAutoFit/>
              </a:bodyPr>
              <a:lstStyle/>
              <a:p>
                <a:r>
                  <a:rPr lang="en-US" b="1" i="1" u="sng" dirty="0">
                    <a:latin typeface="Cambria Math" panose="02040503050406030204" pitchFamily="18" charset="0"/>
                  </a:rPr>
                  <a:t>Initial Equation:</a:t>
                </a:r>
              </a:p>
              <a:p>
                <a:pPr/>
                <a14:m>
                  <m:oMathPara xmlns:m="http://schemas.openxmlformats.org/officeDocument/2006/math">
                    <m:oMathParaPr>
                      <m:jc m:val="left"/>
                    </m:oMathParaPr>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𝑜</m:t>
                          </m:r>
                        </m:sub>
                        <m:sup>
                          <m:r>
                            <a:rPr lang="en-US" b="0" i="1" smtClean="0">
                              <a:latin typeface="Cambria Math" panose="02040503050406030204" pitchFamily="18" charset="0"/>
                            </a:rPr>
                            <m:t>2</m:t>
                          </m:r>
                        </m:sup>
                      </m:sSubSup>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𝐴</m:t>
                                      </m:r>
                                    </m:sub>
                                  </m:sSub>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𝐵</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𝐵</m:t>
                                      </m:r>
                                    </m:sub>
                                  </m:sSub>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𝐴</m:t>
                                      </m:r>
                                    </m:sub>
                                  </m:sSub>
                                </m:e>
                              </m:d>
                            </m:e>
                            <m:sup>
                              <m:r>
                                <a:rPr lang="en-US" i="0">
                                  <a:latin typeface="Cambria Math" panose="02040503050406030204" pitchFamily="18" charset="0"/>
                                </a:rPr>
                                <m:t>2</m:t>
                              </m:r>
                            </m:sup>
                          </m:sSup>
                        </m:num>
                        <m:den>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𝐴</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𝐵</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𝐵</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𝐴</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𝐵</m:t>
                                  </m:r>
                                </m:sub>
                              </m:sSub>
                            </m:e>
                          </m:d>
                        </m:den>
                      </m:f>
                    </m:oMath>
                  </m:oMathPara>
                </a14:m>
                <a:endParaRPr lang="en-US" dirty="0"/>
              </a:p>
              <a:p>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r>
                  <a:rPr lang="en-US" b="1" i="1" u="sng" dirty="0">
                    <a:latin typeface="Cambria Math" panose="02040503050406030204" pitchFamily="18" charset="0"/>
                    <a:ea typeface="Cambria Math" panose="02040503050406030204" pitchFamily="18" charset="0"/>
                  </a:rPr>
                  <a:t>Substitute: </a:t>
                </a:r>
              </a:p>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𝐴</m:t>
                          </m:r>
                        </m:sub>
                      </m:sSub>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rPr>
                            <m:t>𝑛</m:t>
                          </m:r>
                        </m:e>
                        <m:sub>
                          <m:r>
                            <a:rPr lang="en-US" i="1" smtClean="0">
                              <a:latin typeface="Cambria Math" panose="02040503050406030204" pitchFamily="18" charset="0"/>
                            </a:rPr>
                            <m:t>𝐵</m:t>
                          </m:r>
                        </m:sub>
                      </m:sSub>
                      <m:r>
                        <a:rPr lang="en-US" i="1" smtClean="0">
                          <a:latin typeface="Cambria Math" panose="02040503050406030204" pitchFamily="18" charset="0"/>
                        </a:rPr>
                        <m:t>=</m:t>
                      </m:r>
                      <m:r>
                        <a:rPr lang="en-US" i="1" smtClean="0">
                          <a:latin typeface="Cambria Math" panose="02040503050406030204" pitchFamily="18" charset="0"/>
                        </a:rPr>
                        <m:t>𝑛</m:t>
                      </m:r>
                      <m:sSub>
                        <m:sSubPr>
                          <m:ctrlPr>
                            <a:rPr lang="en-US" i="1">
                              <a:latin typeface="Cambria Math" panose="02040503050406030204" pitchFamily="18" charset="0"/>
                            </a:rPr>
                          </m:ctrlPr>
                        </m:sSubPr>
                        <m:e>
                          <m:r>
                            <a:rPr lang="en-US" i="1" smtClean="0">
                              <a:latin typeface="Cambria Math" panose="02040503050406030204" pitchFamily="18" charset="0"/>
                            </a:rPr>
                            <m:t>; </m:t>
                          </m:r>
                          <m:r>
                            <a:rPr lang="en-US" i="1" smtClean="0">
                              <a:latin typeface="Cambria Math" panose="02040503050406030204" pitchFamily="18" charset="0"/>
                            </a:rPr>
                            <m:t>𝑟</m:t>
                          </m:r>
                        </m:e>
                        <m:sub>
                          <m:r>
                            <a:rPr lang="en-US" i="1" smtClean="0">
                              <a:latin typeface="Cambria Math" panose="02040503050406030204" pitchFamily="18" charset="0"/>
                            </a:rPr>
                            <m:t>𝐴</m:t>
                          </m:r>
                        </m:sub>
                      </m:sSub>
                      <m:r>
                        <a:rPr lang="en-US" i="1" smtClean="0">
                          <a:latin typeface="Cambria Math" panose="02040503050406030204" pitchFamily="18" charset="0"/>
                        </a:rPr>
                        <m:t>=</m:t>
                      </m:r>
                      <m:r>
                        <a:rPr lang="en-US" i="1" smtClean="0">
                          <a:latin typeface="Cambria Math" panose="02040503050406030204" pitchFamily="18" charset="0"/>
                        </a:rPr>
                        <m:t>𝑛</m:t>
                      </m:r>
                      <m:d>
                        <m:dPr>
                          <m:ctrlPr>
                            <a:rPr lang="en-US" i="1">
                              <a:latin typeface="Cambria Math" panose="02040503050406030204" pitchFamily="18" charset="0"/>
                            </a:rPr>
                          </m:ctrlPr>
                        </m:dPr>
                        <m:e>
                          <m:r>
                            <a:rPr lang="en-US" i="1" smtClean="0">
                              <a:latin typeface="Cambria Math" panose="02040503050406030204" pitchFamily="18" charset="0"/>
                            </a:rPr>
                            <m:t>1−</m:t>
                          </m:r>
                          <m:sSub>
                            <m:sSubPr>
                              <m:ctrlPr>
                                <a:rPr lang="en-US" i="1">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𝐴</m:t>
                              </m:r>
                            </m:sub>
                          </m:sSub>
                        </m:e>
                      </m:d>
                      <m:r>
                        <a:rPr lang="en-US" i="1" smtClean="0">
                          <a:latin typeface="Cambria Math" panose="02040503050406030204" pitchFamily="18" charset="0"/>
                        </a:rPr>
                        <m:t>; </m:t>
                      </m:r>
                    </m:oMath>
                  </m:oMathPara>
                </a14:m>
                <a:endParaRPr lang="en-US" i="1" dirty="0">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rPr>
                            <m:t>𝑟</m:t>
                          </m:r>
                        </m:e>
                        <m:sub>
                          <m:r>
                            <a:rPr lang="en-US" i="1" smtClean="0">
                              <a:latin typeface="Cambria Math" panose="02040503050406030204" pitchFamily="18" charset="0"/>
                            </a:rPr>
                            <m:t>𝐵</m:t>
                          </m:r>
                        </m:sub>
                      </m:sSub>
                      <m:r>
                        <a:rPr lang="en-US" i="1" smtClean="0">
                          <a:latin typeface="Cambria Math" panose="02040503050406030204" pitchFamily="18" charset="0"/>
                        </a:rPr>
                        <m:t>=</m:t>
                      </m:r>
                      <m:r>
                        <a:rPr lang="en-US" i="1" smtClean="0">
                          <a:latin typeface="Cambria Math" panose="02040503050406030204" pitchFamily="18" charset="0"/>
                        </a:rPr>
                        <m:t>𝑛</m:t>
                      </m:r>
                      <m:d>
                        <m:dPr>
                          <m:ctrlPr>
                            <a:rPr lang="en-US" i="1">
                              <a:latin typeface="Cambria Math" panose="02040503050406030204" pitchFamily="18" charset="0"/>
                            </a:rPr>
                          </m:ctrlPr>
                        </m:dPr>
                        <m:e>
                          <m:r>
                            <a:rPr lang="en-US" i="1" smtClean="0">
                              <a:latin typeface="Cambria Math" panose="02040503050406030204" pitchFamily="18" charset="0"/>
                            </a:rPr>
                            <m:t>1−</m:t>
                          </m:r>
                          <m:sSub>
                            <m:sSubPr>
                              <m:ctrlPr>
                                <a:rPr lang="en-US" i="1">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𝐵</m:t>
                              </m:r>
                            </m:sub>
                          </m:sSub>
                        </m:e>
                      </m:d>
                      <m:r>
                        <a:rPr lang="en-US" i="1" smtClean="0">
                          <a:latin typeface="Cambria Math" panose="02040503050406030204" pitchFamily="18" charset="0"/>
                        </a:rPr>
                        <m:t>; </m:t>
                      </m:r>
                      <m:sSub>
                        <m:sSubPr>
                          <m:ctrlPr>
                            <a:rPr lang="en-US" i="1">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𝐴</m:t>
                          </m:r>
                        </m:sub>
                      </m:sSub>
                      <m:r>
                        <a:rPr lang="en-US" i="1" smtClean="0">
                          <a:latin typeface="Cambria Math" panose="02040503050406030204" pitchFamily="18" charset="0"/>
                        </a:rPr>
                        <m:t>=</m:t>
                      </m:r>
                      <m:r>
                        <a:rPr lang="en-US" i="1" smtClean="0">
                          <a:latin typeface="Cambria Math" panose="02040503050406030204" pitchFamily="18" charset="0"/>
                        </a:rPr>
                        <m:t>𝑛</m:t>
                      </m:r>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𝐴</m:t>
                          </m:r>
                        </m:sub>
                      </m:sSub>
                      <m:r>
                        <a:rPr lang="en-US" i="1" smtClean="0">
                          <a:latin typeface="Cambria Math" panose="02040503050406030204" pitchFamily="18" charset="0"/>
                        </a:rPr>
                        <m:t>; </m:t>
                      </m:r>
                      <m:sSub>
                        <m:sSubPr>
                          <m:ctrlPr>
                            <a:rPr lang="en-US" i="1">
                              <a:latin typeface="Cambria Math" panose="02040503050406030204" pitchFamily="18" charset="0"/>
                            </a:rPr>
                          </m:ctrlPr>
                        </m:sSubPr>
                        <m:e>
                          <m:r>
                            <a:rPr lang="en-US" i="1" smtClean="0">
                              <a:latin typeface="Cambria Math" panose="02040503050406030204" pitchFamily="18" charset="0"/>
                            </a:rPr>
                            <m:t>𝑠</m:t>
                          </m:r>
                        </m:e>
                        <m:sub>
                          <m:r>
                            <a:rPr lang="en-US" i="1" smtClean="0">
                              <a:latin typeface="Cambria Math" panose="02040503050406030204" pitchFamily="18" charset="0"/>
                            </a:rPr>
                            <m:t>𝐵</m:t>
                          </m:r>
                        </m:sub>
                      </m:sSub>
                      <m:r>
                        <a:rPr lang="en-US" i="1" smtClean="0">
                          <a:latin typeface="Cambria Math" panose="02040503050406030204" pitchFamily="18" charset="0"/>
                        </a:rPr>
                        <m:t>=</m:t>
                      </m:r>
                      <m:r>
                        <a:rPr lang="en-US" i="1" smtClean="0">
                          <a:latin typeface="Cambria Math" panose="02040503050406030204" pitchFamily="18" charset="0"/>
                        </a:rPr>
                        <m:t>𝑛</m:t>
                      </m:r>
                      <m:sSub>
                        <m:sSubPr>
                          <m:ctrlPr>
                            <a:rPr lang="en-US" i="1">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𝐵</m:t>
                          </m:r>
                        </m:sub>
                      </m:sSub>
                    </m:oMath>
                  </m:oMathPara>
                </a14:m>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i="1">
                              <a:latin typeface="Cambria Math" panose="02040503050406030204" pitchFamily="18" charset="0"/>
                            </a:rPr>
                            <m:t>𝑜</m:t>
                          </m:r>
                        </m:sub>
                        <m:sup>
                          <m:r>
                            <a:rPr lang="en-US" i="1">
                              <a:latin typeface="Cambria Math" panose="02040503050406030204" pitchFamily="18" charset="0"/>
                            </a:rPr>
                            <m:t>2</m:t>
                          </m:r>
                        </m:sup>
                      </m:sSubSup>
                      <m:r>
                        <a:rPr lang="en-US">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𝑛</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e>
                              </m:d>
                            </m:e>
                            <m:sup>
                              <m:r>
                                <a:rPr lang="en-US">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d>
                            <m:dPr>
                              <m:ctrlPr>
                                <a:rPr lang="en-US"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m:t>
                                  </m:r>
                                </m:sub>
                              </m:sSub>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𝑛𝑅</m:t>
                                  </m:r>
                                </m:e>
                                <m:sub>
                                  <m:r>
                                    <a:rPr lang="en-US" i="1">
                                      <a:latin typeface="Cambria Math" panose="02040503050406030204" pitchFamily="18" charset="0"/>
                                    </a:rPr>
                                    <m:t>𝐴</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𝑛𝑅</m:t>
                                  </m:r>
                                </m:e>
                                <m:sub>
                                  <m:r>
                                    <a:rPr lang="en-US" i="1">
                                      <a:latin typeface="Cambria Math" panose="02040503050406030204" pitchFamily="18" charset="0"/>
                                    </a:rPr>
                                    <m:t>𝐵</m:t>
                                  </m:r>
                                </m:sub>
                              </m:sSub>
                            </m:e>
                          </m:d>
                        </m:den>
                      </m:f>
                    </m:oMath>
                  </m:oMathPara>
                </a14:m>
                <a:endParaRPr lang="en-US" i="1" dirty="0">
                  <a:latin typeface="Cambria Math" panose="02040503050406030204" pitchFamily="18" charset="0"/>
                </a:endParaRPr>
              </a:p>
              <a:p>
                <a:endParaRPr lang="en-US" i="1" dirty="0">
                  <a:latin typeface="Cambria Math" panose="02040503050406030204" pitchFamily="18" charset="0"/>
                </a:endParaRPr>
              </a:p>
              <a:p>
                <a:r>
                  <a:rPr lang="en-US" b="1" i="1" u="sng" dirty="0">
                    <a:latin typeface="Cambria Math" panose="02040503050406030204" pitchFamily="18" charset="0"/>
                  </a:rPr>
                  <a:t>Substitute:</a:t>
                </a:r>
              </a:p>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𝐴</m:t>
                          </m:r>
                        </m:sub>
                      </m:sSub>
                      <m:r>
                        <a:rPr lang="en-US" i="1">
                          <a:latin typeface="Cambria Math" panose="02040503050406030204" pitchFamily="18" charset="0"/>
                        </a:rPr>
                        <m:t>−</m:t>
                      </m:r>
                      <m:r>
                        <a:rPr lang="en-US" i="1">
                          <a:latin typeface="Cambria Math" panose="02040503050406030204" pitchFamily="18" charset="0"/>
                        </a:rPr>
                        <m:t>𝑥</m:t>
                      </m:r>
                    </m:oMath>
                  </m:oMathPara>
                </a14:m>
                <a:endParaRPr lang="en-US" i="1" dirty="0">
                  <a:latin typeface="Cambria Math" panose="02040503050406030204" pitchFamily="18" charset="0"/>
                </a:endParaRPr>
              </a:p>
              <a:p>
                <a:pPr algn="ctr"/>
                <a:endParaRPr lang="en-US" i="1" dirty="0">
                  <a:latin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i="1">
                              <a:latin typeface="Cambria Math" panose="02040503050406030204" pitchFamily="18" charset="0"/>
                            </a:rPr>
                            <m:t>𝑜</m:t>
                          </m:r>
                        </m:sub>
                        <m:sup>
                          <m:r>
                            <a:rPr lang="en-US" i="1">
                              <a:latin typeface="Cambria Math" panose="02040503050406030204" pitchFamily="18" charset="0"/>
                            </a:rPr>
                            <m:t>2</m:t>
                          </m:r>
                        </m:sup>
                      </m:sSubSup>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𝑛</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a:latin typeface="Cambria Math" panose="02040503050406030204" pitchFamily="18" charset="0"/>
                                </a:rPr>
                                <m:t>2</m:t>
                              </m:r>
                            </m:sup>
                          </m:sSup>
                        </m:num>
                        <m:den>
                          <m:r>
                            <a:rPr lang="en-US" b="0" i="1" smtClean="0">
                              <a:latin typeface="Cambria Math" panose="02040503050406030204" pitchFamily="18" charset="0"/>
                            </a:rPr>
                            <m:t>−4</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𝐴</m:t>
                              </m:r>
                            </m:sub>
                            <m:sup>
                              <m:r>
                                <a:rPr lang="en-US" b="0" i="1" smtClean="0">
                                  <a:latin typeface="Cambria Math" panose="02040503050406030204" pitchFamily="18" charset="0"/>
                                </a:rPr>
                                <m:t>2</m:t>
                              </m:r>
                            </m:sup>
                          </m:sSubSup>
                          <m:r>
                            <a:rPr lang="en-US" b="0" i="1" smtClean="0">
                              <a:latin typeface="Cambria Math" panose="02040503050406030204" pitchFamily="18" charset="0"/>
                            </a:rPr>
                            <m:t>+4</m:t>
                          </m:r>
                          <m:r>
                            <a:rPr lang="en-US" b="0" i="1" smtClean="0">
                              <a:latin typeface="Cambria Math" panose="02040503050406030204" pitchFamily="18" charset="0"/>
                            </a:rPr>
                            <m:t>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r>
                            <a:rPr lang="en-US" b="0" i="1" smtClean="0">
                              <a:latin typeface="Cambria Math" panose="02040503050406030204" pitchFamily="18" charset="0"/>
                            </a:rPr>
                            <m:t>+4</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den>
                      </m:f>
                    </m:oMath>
                  </m:oMathPara>
                </a14:m>
                <a:endParaRPr lang="en-US" i="1" dirty="0">
                  <a:latin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B0A29846-9087-C2DA-FF86-E911D5620DBC}"/>
                  </a:ext>
                </a:extLst>
              </p:cNvPr>
              <p:cNvSpPr txBox="1">
                <a:spLocks noRot="1" noChangeAspect="1" noMove="1" noResize="1" noEditPoints="1" noAdjustHandles="1" noChangeArrowheads="1" noChangeShapeType="1" noTextEdit="1"/>
              </p:cNvSpPr>
              <p:nvPr/>
            </p:nvSpPr>
            <p:spPr>
              <a:xfrm>
                <a:off x="904240" y="1003816"/>
                <a:ext cx="5191760" cy="5795754"/>
              </a:xfrm>
              <a:prstGeom prst="rect">
                <a:avLst/>
              </a:prstGeom>
              <a:blipFill>
                <a:blip r:embed="rId2"/>
                <a:stretch>
                  <a:fillRect l="-939" t="-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7FAA8E8E-7DFD-9A7E-16F3-B1A90E9C0AAB}"/>
                  </a:ext>
                </a:extLst>
              </p:cNvPr>
              <p:cNvSpPr txBox="1"/>
              <p:nvPr/>
            </p:nvSpPr>
            <p:spPr>
              <a:xfrm>
                <a:off x="6466840" y="1088572"/>
                <a:ext cx="5476240" cy="5399170"/>
              </a:xfrm>
              <a:prstGeom prst="rect">
                <a:avLst/>
              </a:prstGeom>
              <a:noFill/>
            </p:spPr>
            <p:txBody>
              <a:bodyPr wrap="square" numCol="1">
                <a:spAutoFit/>
              </a:bodyPr>
              <a:lstStyle/>
              <a:p>
                <a:r>
                  <a:rPr lang="en-US" b="1" i="1" u="sng" dirty="0">
                    <a:latin typeface="Cambria Math" panose="02040503050406030204" pitchFamily="18" charset="0"/>
                  </a:rPr>
                  <a:t>Solve for n:</a:t>
                </a:r>
              </a:p>
              <a:p>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𝑛</m:t>
                      </m:r>
                      <m:r>
                        <a:rPr lang="en-US">
                          <a:latin typeface="Cambria Math" panose="02040503050406030204" pitchFamily="18" charset="0"/>
                        </a:rPr>
                        <m:t>=</m:t>
                      </m:r>
                      <m:f>
                        <m:fPr>
                          <m:ctrlPr>
                            <a:rPr lang="en-US" i="1">
                              <a:latin typeface="Cambria Math" panose="02040503050406030204" pitchFamily="18" charset="0"/>
                            </a:rPr>
                          </m:ctrlPr>
                        </m:fPr>
                        <m:num>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𝑜</m:t>
                              </m:r>
                            </m:sub>
                            <m:sup>
                              <m:r>
                                <a:rPr lang="en-US" b="0" i="1" smtClean="0">
                                  <a:latin typeface="Cambria Math" panose="02040503050406030204" pitchFamily="18" charset="0"/>
                                </a:rPr>
                                <m:t>2</m:t>
                              </m:r>
                            </m:sup>
                          </m:sSubSup>
                          <m:d>
                            <m:dPr>
                              <m:ctrlPr>
                                <a:rPr lang="en-US" i="1" smtClean="0">
                                  <a:latin typeface="Cambria Math" panose="02040503050406030204" pitchFamily="18" charset="0"/>
                                </a:rPr>
                              </m:ctrlPr>
                            </m:dPr>
                            <m:e>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𝐴</m:t>
                                  </m:r>
                                </m:sub>
                                <m:sup>
                                  <m:r>
                                    <a:rPr lang="en-US" i="1">
                                      <a:latin typeface="Cambria Math" panose="02040503050406030204" pitchFamily="18" charset="0"/>
                                    </a:rPr>
                                    <m:t>2</m:t>
                                  </m:r>
                                </m:sup>
                              </m:sSubSup>
                              <m:r>
                                <a:rPr lang="en-US" i="1">
                                  <a:latin typeface="Cambria Math" panose="02040503050406030204" pitchFamily="18" charset="0"/>
                                </a:rPr>
                                <m:t>+4</m:t>
                              </m:r>
                              <m:r>
                                <a:rPr lang="en-US" i="1">
                                  <a:latin typeface="Cambria Math" panose="02040503050406030204" pitchFamily="18" charset="0"/>
                                </a:rPr>
                                <m:t>𝑥</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𝐴</m:t>
                                  </m:r>
                                </m:sub>
                              </m:sSub>
                              <m:r>
                                <a:rPr lang="en-US" i="1">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𝐴</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b="0" i="1" smtClean="0">
                                  <a:latin typeface="Cambria Math" panose="02040503050406030204" pitchFamily="18" charset="0"/>
                                </a:rPr>
                                <m:t>𝑥</m:t>
                              </m:r>
                            </m:e>
                          </m:d>
                        </m:num>
                        <m:den>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den>
                      </m:f>
                    </m:oMath>
                  </m:oMathPara>
                </a14:m>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r>
                  <a:rPr lang="en-US" b="1" i="1" u="sng" dirty="0">
                    <a:latin typeface="Cambria Math" panose="02040503050406030204" pitchFamily="18" charset="0"/>
                    <a:ea typeface="Cambria Math" panose="02040503050406030204" pitchFamily="18" charset="0"/>
                  </a:rPr>
                  <a:t>For a 10% difference in reliability, x = 0.1:</a:t>
                </a:r>
              </a:p>
              <a:p>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𝑛</m:t>
                      </m:r>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50</m:t>
                          </m:r>
                          <m:r>
                            <a:rPr lang="en-US" i="1">
                              <a:latin typeface="Cambria Math" panose="02040503050406030204" pitchFamily="18" charset="0"/>
                              <a:ea typeface="Cambria Math" panose="02040503050406030204" pitchFamily="18" charset="0"/>
                            </a:rPr>
                            <m:t>𝜒</m:t>
                          </m:r>
                        </m:e>
                        <m:sub>
                          <m:r>
                            <a:rPr lang="en-US" i="1">
                              <a:latin typeface="Cambria Math" panose="02040503050406030204" pitchFamily="18" charset="0"/>
                            </a:rPr>
                            <m:t>𝑜</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𝐴</m:t>
                              </m:r>
                            </m:sub>
                            <m:sup>
                              <m:r>
                                <a:rPr lang="en-US" i="1">
                                  <a:latin typeface="Cambria Math" panose="02040503050406030204" pitchFamily="18" charset="0"/>
                                </a:rPr>
                                <m:t>2</m:t>
                              </m:r>
                            </m:sup>
                          </m:sSubSup>
                          <m:r>
                            <a:rPr lang="en-US" i="1">
                              <a:latin typeface="Cambria Math" panose="02040503050406030204" pitchFamily="18" charset="0"/>
                            </a:rPr>
                            <m:t>+4</m:t>
                          </m:r>
                          <m:r>
                            <a:rPr lang="en-US" b="0" i="1" smtClean="0">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𝐴</m:t>
                              </m:r>
                            </m:sub>
                          </m:sSub>
                          <m:r>
                            <a:rPr lang="en-US" b="0" i="1" smtClean="0">
                              <a:latin typeface="Cambria Math" panose="02040503050406030204" pitchFamily="18" charset="0"/>
                            </a:rPr>
                            <m:t>−0.21</m:t>
                          </m:r>
                        </m:e>
                      </m:d>
                    </m:oMath>
                  </m:oMathPara>
                </a14:m>
                <a:endParaRPr lang="en-US" i="1" dirty="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a:p>
                <a:r>
                  <a:rPr lang="en-US" b="1" i="1" u="sng" dirty="0">
                    <a:latin typeface="Cambria Math" panose="02040503050406030204" pitchFamily="18" charset="0"/>
                    <a:ea typeface="Cambria Math" panose="02040503050406030204" pitchFamily="18" charset="0"/>
                  </a:rPr>
                  <a:t>For a 10% significance level, </a:t>
                </a:r>
                <a:r>
                  <a:rPr lang="el-GR" b="1" i="1" u="sng" dirty="0">
                    <a:latin typeface="Cambria Math" panose="02040503050406030204" pitchFamily="18" charset="0"/>
                    <a:ea typeface="Cambria Math" panose="02040503050406030204" pitchFamily="18" charset="0"/>
                  </a:rPr>
                  <a:t>α</a:t>
                </a:r>
                <a:r>
                  <a:rPr lang="en-US" b="1" i="1" u="sng" dirty="0">
                    <a:latin typeface="Cambria Math" panose="02040503050406030204" pitchFamily="18" charset="0"/>
                    <a:ea typeface="Cambria Math" panose="02040503050406030204" pitchFamily="18" charset="0"/>
                  </a:rPr>
                  <a:t>=0.1:</a:t>
                </a:r>
              </a:p>
              <a:p>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ea typeface="Cambria Math" panose="02040503050406030204" pitchFamily="18" charset="0"/>
                            </a:rPr>
                            <m:t>0.1,1</m:t>
                          </m:r>
                        </m:sub>
                        <m:sup>
                          <m:r>
                            <a:rPr lang="en-US" i="1">
                              <a:latin typeface="Cambria Math" panose="02040503050406030204" pitchFamily="18" charset="0"/>
                            </a:rPr>
                            <m:t>2</m:t>
                          </m:r>
                        </m:sup>
                      </m:sSubSup>
                      <m:r>
                        <a:rPr lang="en-US">
                          <a:latin typeface="Cambria Math" panose="02040503050406030204" pitchFamily="18" charset="0"/>
                        </a:rPr>
                        <m:t>=</m:t>
                      </m:r>
                      <m:r>
                        <a:rPr lang="en-US" b="0" i="0" smtClean="0">
                          <a:latin typeface="Cambria Math" panose="02040503050406030204" pitchFamily="18" charset="0"/>
                        </a:rPr>
                        <m:t>2.7054</m:t>
                      </m:r>
                    </m:oMath>
                  </m:oMathPara>
                </a14:m>
                <a:endParaRPr lang="en-US" i="1" dirty="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𝑛</m:t>
                      </m:r>
                      <m:r>
                        <a:rPr lang="en-US">
                          <a:latin typeface="Cambria Math" panose="02040503050406030204" pitchFamily="18" charset="0"/>
                        </a:rPr>
                        <m:t>=</m:t>
                      </m:r>
                      <m:r>
                        <a:rPr lang="en-US" b="0" i="1" smtClean="0">
                          <a:latin typeface="Cambria Math" panose="02040503050406030204" pitchFamily="18" charset="0"/>
                        </a:rPr>
                        <m:t>135.27</m:t>
                      </m:r>
                      <m:d>
                        <m:dPr>
                          <m:ctrlPr>
                            <a:rPr lang="en-US" i="1">
                              <a:latin typeface="Cambria Math" panose="02040503050406030204" pitchFamily="18" charset="0"/>
                            </a:rPr>
                          </m:ctrlPr>
                        </m:dPr>
                        <m:e>
                          <m:r>
                            <a:rPr lang="en-US" i="1">
                              <a:latin typeface="Cambria Math" panose="02040503050406030204" pitchFamily="18" charset="0"/>
                            </a:rPr>
                            <m:t>−4</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𝐴</m:t>
                              </m:r>
                            </m:sub>
                            <m:sup>
                              <m:r>
                                <a:rPr lang="en-US" i="1">
                                  <a:latin typeface="Cambria Math" panose="02040503050406030204" pitchFamily="18" charset="0"/>
                                </a:rPr>
                                <m:t>2</m:t>
                              </m:r>
                            </m:sup>
                          </m:sSubSup>
                          <m:r>
                            <a:rPr lang="en-US" i="1">
                              <a:latin typeface="Cambria Math" panose="02040503050406030204" pitchFamily="18" charset="0"/>
                            </a:rPr>
                            <m:t>+4.4</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𝐴</m:t>
                              </m:r>
                            </m:sub>
                          </m:sSub>
                          <m:r>
                            <a:rPr lang="en-US" i="1">
                              <a:latin typeface="Cambria Math" panose="02040503050406030204" pitchFamily="18" charset="0"/>
                            </a:rPr>
                            <m:t>−0.21</m:t>
                          </m:r>
                        </m:e>
                      </m:d>
                    </m:oMath>
                  </m:oMathPara>
                </a14:m>
                <a:endParaRPr lang="en-US" i="1" dirty="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7FAA8E8E-7DFD-9A7E-16F3-B1A90E9C0AAB}"/>
                  </a:ext>
                </a:extLst>
              </p:cNvPr>
              <p:cNvSpPr txBox="1">
                <a:spLocks noRot="1" noChangeAspect="1" noMove="1" noResize="1" noEditPoints="1" noAdjustHandles="1" noChangeArrowheads="1" noChangeShapeType="1" noTextEdit="1"/>
              </p:cNvSpPr>
              <p:nvPr/>
            </p:nvSpPr>
            <p:spPr>
              <a:xfrm>
                <a:off x="6466840" y="1088572"/>
                <a:ext cx="5476240" cy="5399170"/>
              </a:xfrm>
              <a:prstGeom prst="rect">
                <a:avLst/>
              </a:prstGeom>
              <a:blipFill>
                <a:blip r:embed="rId3"/>
                <a:stretch>
                  <a:fillRect l="-1002" t="-791"/>
                </a:stretch>
              </a:blipFill>
            </p:spPr>
            <p:txBody>
              <a:bodyPr/>
              <a:lstStyle/>
              <a:p>
                <a:r>
                  <a:rPr lang="en-US">
                    <a:noFill/>
                  </a:rPr>
                  <a:t> </a:t>
                </a:r>
              </a:p>
            </p:txBody>
          </p:sp>
        </mc:Fallback>
      </mc:AlternateContent>
      <p:sp>
        <p:nvSpPr>
          <p:cNvPr id="16" name="Arrow: Down 15">
            <a:extLst>
              <a:ext uri="{FF2B5EF4-FFF2-40B4-BE49-F238E27FC236}">
                <a16:creationId xmlns:a16="http://schemas.microsoft.com/office/drawing/2014/main" xmlns="" id="{DCB556F4-60D2-63EC-B933-D3210F93F032}"/>
              </a:ext>
            </a:extLst>
          </p:cNvPr>
          <p:cNvSpPr/>
          <p:nvPr/>
        </p:nvSpPr>
        <p:spPr>
          <a:xfrm>
            <a:off x="3286760" y="3332480"/>
            <a:ext cx="426720" cy="457200"/>
          </a:xfrm>
          <a:prstGeom prst="downArrow">
            <a:avLst/>
          </a:prstGeom>
          <a:solidFill>
            <a:srgbClr val="6091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xmlns="" id="{03BCAE16-0DE5-E3A9-E043-EF515712F39C}"/>
              </a:ext>
            </a:extLst>
          </p:cNvPr>
          <p:cNvSpPr/>
          <p:nvPr/>
        </p:nvSpPr>
        <p:spPr>
          <a:xfrm>
            <a:off x="3286760" y="5324043"/>
            <a:ext cx="426720" cy="457200"/>
          </a:xfrm>
          <a:prstGeom prst="downArrow">
            <a:avLst/>
          </a:prstGeom>
          <a:solidFill>
            <a:srgbClr val="6091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94D21B2-7F1B-605F-8101-1098F5DDB264}"/>
              </a:ext>
            </a:extLst>
          </p:cNvPr>
          <p:cNvSpPr txBox="1"/>
          <p:nvPr/>
        </p:nvSpPr>
        <p:spPr>
          <a:xfrm>
            <a:off x="5766250" y="5836793"/>
            <a:ext cx="6176830" cy="738664"/>
          </a:xfrm>
          <a:prstGeom prst="rect">
            <a:avLst/>
          </a:prstGeom>
          <a:solidFill>
            <a:srgbClr val="6091CC"/>
          </a:solidFill>
          <a:ln>
            <a:noFill/>
          </a:ln>
        </p:spPr>
        <p:txBody>
          <a:bodyPr wrap="square" rtlCol="0">
            <a:spAutoFit/>
          </a:bodyPr>
          <a:lstStyle/>
          <a:p>
            <a:pPr algn="ctr"/>
            <a:r>
              <a:rPr lang="en-US" sz="1400" b="1" dirty="0">
                <a:solidFill>
                  <a:schemeClr val="bg1"/>
                </a:solidFill>
                <a:latin typeface="Century Gothic" panose="020B0502020202020204" pitchFamily="34" charset="0"/>
              </a:rPr>
              <a:t>Thus, for a specified difference in reliability, and at a specified significance, the number of samples recommended from each population is </a:t>
            </a:r>
            <a:r>
              <a:rPr lang="en-US" sz="1400" b="1" i="1" u="sng" dirty="0">
                <a:solidFill>
                  <a:schemeClr val="bg1"/>
                </a:solidFill>
                <a:latin typeface="Century Gothic" panose="020B0502020202020204" pitchFamily="34" charset="0"/>
              </a:rPr>
              <a:t>only based upon the known reliability of Population A</a:t>
            </a:r>
            <a:r>
              <a:rPr lang="en-US" sz="1400"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376172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BE2D37-D26F-FFF6-E3E3-8568488E03AD}"/>
              </a:ext>
            </a:extLst>
          </p:cNvPr>
          <p:cNvSpPr>
            <a:spLocks noGrp="1"/>
          </p:cNvSpPr>
          <p:nvPr>
            <p:ph type="title"/>
          </p:nvPr>
        </p:nvSpPr>
        <p:spPr>
          <a:xfrm>
            <a:off x="600306" y="340441"/>
            <a:ext cx="7334250" cy="692376"/>
          </a:xfrm>
        </p:spPr>
        <p:txBody>
          <a:bodyPr>
            <a:normAutofit fontScale="90000"/>
          </a:bodyPr>
          <a:lstStyle/>
          <a:p>
            <a:r>
              <a:rPr lang="en-US" dirty="0"/>
              <a:t>The Final Equation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E3E6C4FC-EE0F-1082-8B02-9CFFA2C6CCF3}"/>
                  </a:ext>
                </a:extLst>
              </p:cNvPr>
              <p:cNvSpPr txBox="1"/>
              <p:nvPr/>
            </p:nvSpPr>
            <p:spPr>
              <a:xfrm>
                <a:off x="406400" y="1907209"/>
                <a:ext cx="11379200" cy="3709670"/>
              </a:xfrm>
              <a:prstGeom prst="rect">
                <a:avLst/>
              </a:prstGeom>
              <a:noFill/>
            </p:spPr>
            <p:txBody>
              <a:bodyPr wrap="square">
                <a:spAutoFit/>
              </a:bodyPr>
              <a:lstStyle/>
              <a:p>
                <a:pPr algn="ctr"/>
                <a:r>
                  <a:rPr lang="en-US" sz="2400" b="1" i="1" u="sng" dirty="0">
                    <a:latin typeface="Cambria Math" panose="02040503050406030204" pitchFamily="18" charset="0"/>
                  </a:rPr>
                  <a:t>Generic equation for any reliability percentage difference or significance level</a:t>
                </a:r>
              </a:p>
              <a:p>
                <a:endParaRPr lang="en-US" sz="2400" b="0"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𝑛</m:t>
                      </m:r>
                      <m:r>
                        <a:rPr lang="en-US" sz="2400">
                          <a:latin typeface="Cambria Math" panose="02040503050406030204" pitchFamily="18" charset="0"/>
                        </a:rPr>
                        <m:t>=</m:t>
                      </m:r>
                      <m:f>
                        <m:fPr>
                          <m:ctrlPr>
                            <a:rPr lang="en-US" sz="2400" i="1">
                              <a:latin typeface="Cambria Math" panose="02040503050406030204" pitchFamily="18" charset="0"/>
                            </a:rPr>
                          </m:ctrlPr>
                        </m:fPr>
                        <m:num>
                          <m:sSubSup>
                            <m:sSubSupPr>
                              <m:ctrlPr>
                                <a:rPr lang="en-US" sz="2400" i="1" smtClean="0">
                                  <a:latin typeface="Cambria Math" panose="02040503050406030204" pitchFamily="18" charset="0"/>
                                </a:rPr>
                              </m:ctrlPr>
                            </m:sSubSupPr>
                            <m:e>
                              <m:r>
                                <a:rPr lang="en-US" sz="2400" i="1" smtClean="0">
                                  <a:latin typeface="Cambria Math" panose="02040503050406030204" pitchFamily="18" charset="0"/>
                                  <a:ea typeface="Cambria Math" panose="02040503050406030204" pitchFamily="18" charset="0"/>
                                </a:rPr>
                                <m:t>𝜒</m:t>
                              </m:r>
                            </m:e>
                            <m:sub>
                              <m:r>
                                <a:rPr lang="en-US" sz="2400" b="0" i="1" smtClean="0">
                                  <a:latin typeface="Cambria Math" panose="02040503050406030204" pitchFamily="18" charset="0"/>
                                </a:rPr>
                                <m:t>𝑜</m:t>
                              </m:r>
                            </m:sub>
                            <m:sup>
                              <m:r>
                                <a:rPr lang="en-US" sz="2400" b="0" i="1" smtClean="0">
                                  <a:latin typeface="Cambria Math" panose="02040503050406030204" pitchFamily="18" charset="0"/>
                                </a:rPr>
                                <m:t>2</m:t>
                              </m:r>
                            </m:sup>
                          </m:sSubSup>
                          <m:d>
                            <m:dPr>
                              <m:ctrlPr>
                                <a:rPr lang="en-US" sz="2400" i="1" smtClean="0">
                                  <a:latin typeface="Cambria Math" panose="02040503050406030204" pitchFamily="18" charset="0"/>
                                </a:rPr>
                              </m:ctrlPr>
                            </m:dPr>
                            <m:e>
                              <m:r>
                                <a:rPr lang="en-US" sz="2400" i="1">
                                  <a:latin typeface="Cambria Math" panose="02040503050406030204" pitchFamily="18" charset="0"/>
                                </a:rPr>
                                <m:t>−4</m:t>
                              </m:r>
                              <m:sSubSup>
                                <m:sSubSupPr>
                                  <m:ctrlPr>
                                    <a:rPr lang="en-US" sz="2400" i="1">
                                      <a:latin typeface="Cambria Math" panose="02040503050406030204" pitchFamily="18" charset="0"/>
                                    </a:rPr>
                                  </m:ctrlPr>
                                </m:sSubSupPr>
                                <m:e>
                                  <m:r>
                                    <a:rPr lang="en-US" sz="2400" i="1">
                                      <a:latin typeface="Cambria Math" panose="02040503050406030204" pitchFamily="18" charset="0"/>
                                    </a:rPr>
                                    <m:t>𝑅</m:t>
                                  </m:r>
                                </m:e>
                                <m:sub>
                                  <m:r>
                                    <a:rPr lang="en-US" sz="2400" i="1">
                                      <a:latin typeface="Cambria Math" panose="02040503050406030204" pitchFamily="18" charset="0"/>
                                    </a:rPr>
                                    <m:t>𝐴</m:t>
                                  </m:r>
                                </m:sub>
                                <m:sup>
                                  <m:r>
                                    <a:rPr lang="en-US" sz="2400" i="1">
                                      <a:latin typeface="Cambria Math" panose="02040503050406030204" pitchFamily="18" charset="0"/>
                                    </a:rPr>
                                    <m:t>2</m:t>
                                  </m:r>
                                </m:sup>
                              </m:sSubSup>
                              <m:r>
                                <a:rPr lang="en-US" sz="2400" i="1">
                                  <a:latin typeface="Cambria Math" panose="02040503050406030204" pitchFamily="18" charset="0"/>
                                </a:rPr>
                                <m:t>+4</m:t>
                              </m:r>
                              <m:r>
                                <a:rPr lang="en-US" sz="2400" i="1">
                                  <a:latin typeface="Cambria Math" panose="02040503050406030204" pitchFamily="18" charset="0"/>
                                </a:rPr>
                                <m:t>𝑥</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𝐴</m:t>
                                  </m:r>
                                </m:sub>
                              </m:sSub>
                              <m:r>
                                <a:rPr lang="en-US" sz="2400" i="1">
                                  <a:latin typeface="Cambria Math" panose="02040503050406030204" pitchFamily="18" charset="0"/>
                                </a:rPr>
                                <m:t>+4</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𝐴</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−2</m:t>
                              </m:r>
                              <m:r>
                                <a:rPr lang="en-US" sz="2400" b="0" i="1" smtClean="0">
                                  <a:latin typeface="Cambria Math" panose="02040503050406030204" pitchFamily="18" charset="0"/>
                                </a:rPr>
                                <m:t>𝑥</m:t>
                              </m:r>
                            </m:e>
                          </m:d>
                        </m:num>
                        <m:den>
                          <m:r>
                            <a:rPr lang="en-US" sz="2400" b="0" i="1" smtClean="0">
                              <a:latin typeface="Cambria Math" panose="02040503050406030204" pitchFamily="18" charset="0"/>
                            </a:rPr>
                            <m:t>2</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den>
                      </m:f>
                    </m:oMath>
                  </m:oMathPara>
                </a14:m>
                <a:endParaRPr lang="en-US" sz="2400" i="1" dirty="0">
                  <a:latin typeface="Cambria Math" panose="02040503050406030204" pitchFamily="18" charset="0"/>
                </a:endParaRPr>
              </a:p>
              <a:p>
                <a:endParaRPr lang="en-US" sz="2400" i="1" dirty="0">
                  <a:latin typeface="Cambria Math" panose="02040503050406030204" pitchFamily="18" charset="0"/>
                </a:endParaRPr>
              </a:p>
              <a:p>
                <a:endParaRPr lang="en-US" sz="2400" i="1" dirty="0">
                  <a:latin typeface="Cambria Math" panose="02040503050406030204" pitchFamily="18" charset="0"/>
                </a:endParaRPr>
              </a:p>
              <a:p>
                <a:pPr algn="ctr"/>
                <a:r>
                  <a:rPr lang="en-US" sz="2400" b="1" i="1" u="sng" dirty="0">
                    <a:latin typeface="Cambria Math" panose="02040503050406030204" pitchFamily="18" charset="0"/>
                    <a:ea typeface="Cambria Math" panose="02040503050406030204" pitchFamily="18" charset="0"/>
                  </a:rPr>
                  <a:t>For a 10% difference in reliability at the 10% significance level</a:t>
                </a:r>
                <a:endParaRPr lang="en-US" sz="2400" i="1" dirty="0">
                  <a:latin typeface="Cambria Math" panose="02040503050406030204" pitchFamily="18" charset="0"/>
                  <a:ea typeface="Cambria Math" panose="02040503050406030204" pitchFamily="18" charset="0"/>
                </a:endParaRPr>
              </a:p>
              <a:p>
                <a:endParaRPr lang="en-US" sz="2400"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2400" i="1">
                          <a:latin typeface="Cambria Math" panose="02040503050406030204" pitchFamily="18" charset="0"/>
                        </a:rPr>
                        <m:t>𝑛</m:t>
                      </m:r>
                      <m:r>
                        <a:rPr lang="en-US" sz="2400">
                          <a:latin typeface="Cambria Math" panose="02040503050406030204" pitchFamily="18" charset="0"/>
                        </a:rPr>
                        <m:t>=</m:t>
                      </m:r>
                      <m:r>
                        <a:rPr lang="en-US" sz="2400" b="0" i="1" smtClean="0">
                          <a:latin typeface="Cambria Math" panose="02040503050406030204" pitchFamily="18" charset="0"/>
                        </a:rPr>
                        <m:t>135.27</m:t>
                      </m:r>
                      <m:d>
                        <m:dPr>
                          <m:ctrlPr>
                            <a:rPr lang="en-US" sz="2400" i="1">
                              <a:latin typeface="Cambria Math" panose="02040503050406030204" pitchFamily="18" charset="0"/>
                            </a:rPr>
                          </m:ctrlPr>
                        </m:dPr>
                        <m:e>
                          <m:r>
                            <a:rPr lang="en-US" sz="2400" i="1">
                              <a:latin typeface="Cambria Math" panose="02040503050406030204" pitchFamily="18" charset="0"/>
                            </a:rPr>
                            <m:t>−4</m:t>
                          </m:r>
                          <m:sSubSup>
                            <m:sSubSupPr>
                              <m:ctrlPr>
                                <a:rPr lang="en-US" sz="2400" i="1">
                                  <a:latin typeface="Cambria Math" panose="02040503050406030204" pitchFamily="18" charset="0"/>
                                </a:rPr>
                              </m:ctrlPr>
                            </m:sSubSupPr>
                            <m:e>
                              <m:r>
                                <a:rPr lang="en-US" sz="2400" i="1">
                                  <a:latin typeface="Cambria Math" panose="02040503050406030204" pitchFamily="18" charset="0"/>
                                </a:rPr>
                                <m:t>𝑅</m:t>
                              </m:r>
                            </m:e>
                            <m:sub>
                              <m:r>
                                <a:rPr lang="en-US" sz="2400" i="1">
                                  <a:latin typeface="Cambria Math" panose="02040503050406030204" pitchFamily="18" charset="0"/>
                                </a:rPr>
                                <m:t>𝐴</m:t>
                              </m:r>
                            </m:sub>
                            <m:sup>
                              <m:r>
                                <a:rPr lang="en-US" sz="2400" i="1">
                                  <a:latin typeface="Cambria Math" panose="02040503050406030204" pitchFamily="18" charset="0"/>
                                </a:rPr>
                                <m:t>2</m:t>
                              </m:r>
                            </m:sup>
                          </m:sSubSup>
                          <m:r>
                            <a:rPr lang="en-US" sz="2400" i="1">
                              <a:latin typeface="Cambria Math" panose="02040503050406030204" pitchFamily="18" charset="0"/>
                            </a:rPr>
                            <m:t>+4.4</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𝐴</m:t>
                              </m:r>
                            </m:sub>
                          </m:sSub>
                          <m:r>
                            <a:rPr lang="en-US" sz="2400" i="1">
                              <a:latin typeface="Cambria Math" panose="02040503050406030204" pitchFamily="18" charset="0"/>
                            </a:rPr>
                            <m:t>−0.21</m:t>
                          </m:r>
                        </m:e>
                      </m:d>
                    </m:oMath>
                  </m:oMathPara>
                </a14:m>
                <a:endParaRPr lang="en-US" sz="2400" i="1" dirty="0">
                  <a:latin typeface="Cambria Math" panose="02040503050406030204" pitchFamily="18" charset="0"/>
                  <a:ea typeface="Cambria Math" panose="02040503050406030204" pitchFamily="18" charset="0"/>
                </a:endParaRPr>
              </a:p>
              <a:p>
                <a:endParaRPr lang="en-US" i="1" dirty="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E3E6C4FC-EE0F-1082-8B02-9CFFA2C6CCF3}"/>
                  </a:ext>
                </a:extLst>
              </p:cNvPr>
              <p:cNvSpPr txBox="1">
                <a:spLocks noRot="1" noChangeAspect="1" noMove="1" noResize="1" noEditPoints="1" noAdjustHandles="1" noChangeArrowheads="1" noChangeShapeType="1" noTextEdit="1"/>
              </p:cNvSpPr>
              <p:nvPr/>
            </p:nvSpPr>
            <p:spPr>
              <a:xfrm>
                <a:off x="406400" y="1907209"/>
                <a:ext cx="11379200" cy="3709670"/>
              </a:xfrm>
              <a:prstGeom prst="rect">
                <a:avLst/>
              </a:prstGeom>
              <a:blipFill>
                <a:blip r:embed="rId2"/>
                <a:stretch>
                  <a:fillRect t="-1365"/>
                </a:stretch>
              </a:blipFill>
            </p:spPr>
            <p:txBody>
              <a:bodyPr/>
              <a:lstStyle/>
              <a:p>
                <a:r>
                  <a:rPr lang="en-US">
                    <a:noFill/>
                  </a:rPr>
                  <a:t> </a:t>
                </a:r>
              </a:p>
            </p:txBody>
          </p:sp>
        </mc:Fallback>
      </mc:AlternateContent>
    </p:spTree>
    <p:extLst>
      <p:ext uri="{BB962C8B-B14F-4D97-AF65-F5344CB8AC3E}">
        <p14:creationId xmlns:p14="http://schemas.microsoft.com/office/powerpoint/2010/main" val="2541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BE2D37-D26F-FFF6-E3E3-8568488E03AD}"/>
              </a:ext>
            </a:extLst>
          </p:cNvPr>
          <p:cNvSpPr>
            <a:spLocks noGrp="1"/>
          </p:cNvSpPr>
          <p:nvPr>
            <p:ph type="title"/>
          </p:nvPr>
        </p:nvSpPr>
        <p:spPr>
          <a:xfrm>
            <a:off x="577433" y="347832"/>
            <a:ext cx="8875360" cy="692376"/>
          </a:xfrm>
        </p:spPr>
        <p:txBody>
          <a:bodyPr>
            <a:normAutofit/>
          </a:bodyPr>
          <a:lstStyle/>
          <a:p>
            <a:r>
              <a:rPr lang="en-US" sz="4000" dirty="0">
                <a:solidFill>
                  <a:schemeClr val="tx2">
                    <a:lumMod val="90000"/>
                    <a:lumOff val="10000"/>
                  </a:schemeClr>
                </a:solidFill>
                <a:latin typeface="Franklin Gothic Medium Cond"/>
              </a:rPr>
              <a:t>Example: One Scenario</a:t>
            </a:r>
          </a:p>
        </p:txBody>
      </p:sp>
      <p:sp>
        <p:nvSpPr>
          <p:cNvPr id="4" name="TextBox 3">
            <a:extLst>
              <a:ext uri="{FF2B5EF4-FFF2-40B4-BE49-F238E27FC236}">
                <a16:creationId xmlns:a16="http://schemas.microsoft.com/office/drawing/2014/main" xmlns="" id="{96FDF1D7-4019-0B02-9FB0-242F23F91C44}"/>
              </a:ext>
            </a:extLst>
          </p:cNvPr>
          <p:cNvSpPr txBox="1"/>
          <p:nvPr/>
        </p:nvSpPr>
        <p:spPr>
          <a:xfrm>
            <a:off x="613582" y="1007293"/>
            <a:ext cx="9793940" cy="5174109"/>
          </a:xfrm>
          <a:prstGeom prst="rect">
            <a:avLst/>
          </a:prstGeom>
          <a:noFill/>
        </p:spPr>
        <p:txBody>
          <a:bodyPr wrap="square">
            <a:spAutoFit/>
          </a:bodyPr>
          <a:lstStyle/>
          <a:p>
            <a:pPr marL="285750" marR="0" lvl="0" indent="-285750" algn="l" defTabSz="914400" rtl="0" eaLnBrk="1" fontAlgn="auto" latinLnBrk="0" hangingPunct="1">
              <a:lnSpc>
                <a:spcPts val="2240"/>
              </a:lnSpc>
              <a:spcBef>
                <a:spcPct val="0"/>
              </a:spcBef>
              <a:spcAft>
                <a:spcPts val="12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highlight>
                  <a:srgbClr val="FFFFFF"/>
                </a:highlight>
                <a:uLnTx/>
                <a:uFillTx/>
                <a:latin typeface="Century Gothic" panose="020B0502020202020204" pitchFamily="34" charset="0"/>
                <a:ea typeface="+mn-ea"/>
                <a:cs typeface="+mn-cs"/>
              </a:rPr>
              <a:t>For demonstration, assume the U.S. Army has a large inventory of DNGO missiles that have been fielded for 10+ years.  The SRP program has the capability to pull a  sample of DNGO missiles for depot level (non-destructive) testing, and from previous years of testing has established with confidence that the U.S. inventory has demonstrated a 0.98 reliability for DNGO missiles to pass the depot level testing. No degradation trends have been identified, and the system is considered to be within its operating life.  </a:t>
            </a:r>
          </a:p>
          <a:p>
            <a:pPr marL="285750" marR="0" lvl="0" indent="-285750" algn="l" defTabSz="914400" rtl="0" eaLnBrk="1" fontAlgn="auto" latinLnBrk="0" hangingPunct="1">
              <a:lnSpc>
                <a:spcPts val="2240"/>
              </a:lnSpc>
              <a:spcBef>
                <a:spcPct val="0"/>
              </a:spcBef>
              <a:spcAft>
                <a:spcPts val="1200"/>
              </a:spcAft>
              <a:buClrTx/>
              <a:buSzTx/>
              <a:buFont typeface="Arial" panose="020B0604020202020204" pitchFamily="34" charset="0"/>
              <a:buChar char="•"/>
              <a:tabLst/>
              <a:defRPr/>
            </a:pPr>
            <a:r>
              <a:rPr lang="en-US" sz="1700" dirty="0">
                <a:solidFill>
                  <a:srgbClr val="000000"/>
                </a:solidFill>
                <a:highlight>
                  <a:srgbClr val="FFFFFF"/>
                </a:highlight>
                <a:latin typeface="Century Gothic" panose="020B0502020202020204" pitchFamily="34" charset="0"/>
              </a:rPr>
              <a:t>Last</a:t>
            </a:r>
            <a:r>
              <a:rPr kumimoji="0" lang="en-US" sz="1700" b="0" i="0" u="none" strike="noStrike" kern="1200" cap="none" spc="0" normalizeH="0" baseline="0" noProof="0" dirty="0">
                <a:ln>
                  <a:noFill/>
                </a:ln>
                <a:solidFill>
                  <a:srgbClr val="000000"/>
                </a:solidFill>
                <a:effectLst/>
                <a:highlight>
                  <a:srgbClr val="FFFFFF"/>
                </a:highlight>
                <a:uLnTx/>
                <a:uFillTx/>
                <a:latin typeface="Century Gothic" panose="020B0502020202020204" pitchFamily="34" charset="0"/>
                <a:ea typeface="+mn-ea"/>
                <a:cs typeface="+mn-cs"/>
              </a:rPr>
              <a:t> year, one quarter of the DNGO inventory was deployed to a combat zone, exposing them to transportation, handling and environmental exposure while the rest of the inventory remained in benign (earth-covered magazine) storage.  The operations have concluded and only a small portion of the deployed missiles were expended.  As these deployed missiles are integrated back into the regular inventory, should they be segregated and treated as a separate population?  </a:t>
            </a:r>
            <a:r>
              <a:rPr lang="en-US" sz="1700" dirty="0">
                <a:solidFill>
                  <a:srgbClr val="000000"/>
                </a:solidFill>
                <a:highlight>
                  <a:srgbClr val="FFFFFF"/>
                </a:highlight>
                <a:latin typeface="Century Gothic" panose="020B0502020202020204" pitchFamily="34" charset="0"/>
              </a:rPr>
              <a:t>Should a ‘reset’ program to screen / rework 100% of them be implemented?  </a:t>
            </a:r>
          </a:p>
          <a:p>
            <a:pPr marL="285750" marR="0" lvl="0" indent="-285750" algn="l" defTabSz="914400" rtl="0" eaLnBrk="1" fontAlgn="auto" latinLnBrk="0" hangingPunct="1">
              <a:lnSpc>
                <a:spcPts val="2240"/>
              </a:lnSpc>
              <a:spcBef>
                <a:spcPct val="0"/>
              </a:spcBef>
              <a:spcAft>
                <a:spcPts val="1200"/>
              </a:spcAft>
              <a:buClrTx/>
              <a:buSzTx/>
              <a:buFont typeface="Arial" panose="020B0604020202020204" pitchFamily="34" charset="0"/>
              <a:buChar char="•"/>
              <a:tabLst/>
              <a:defRPr/>
            </a:pPr>
            <a:r>
              <a:rPr lang="en-US" sz="1700" dirty="0">
                <a:solidFill>
                  <a:srgbClr val="000000"/>
                </a:solidFill>
                <a:highlight>
                  <a:srgbClr val="FFFFFF"/>
                </a:highlight>
                <a:latin typeface="Century Gothic" panose="020B0502020202020204" pitchFamily="34" charset="0"/>
              </a:rPr>
              <a:t>It has been decided to perform depot level testing on a sample of the deployed missiles to see if they have been degraded.  What is the minimum quantity required from the deployed and non-deployed populations to determine if there is a 5% difference in reliability at the 20% significance level?</a:t>
            </a:r>
            <a:endParaRPr kumimoji="0" lang="en-US" sz="1700" b="0" i="0" u="none" strike="noStrike" kern="1200" cap="none" spc="0" normalizeH="0" baseline="0" noProof="0" dirty="0">
              <a:ln>
                <a:noFill/>
              </a:ln>
              <a:solidFill>
                <a:srgbClr val="000000"/>
              </a:solidFill>
              <a:effectLst/>
              <a:highlight>
                <a:srgbClr val="FFFFFF"/>
              </a:highligh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68956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0255D2EFECA4408BE7832D90300DAF" ma:contentTypeVersion="4" ma:contentTypeDescription="Create a new document." ma:contentTypeScope="" ma:versionID="122e8837425155caae7591f918c7ba9b">
  <xsd:schema xmlns:xsd="http://www.w3.org/2001/XMLSchema" xmlns:xs="http://www.w3.org/2001/XMLSchema" xmlns:p="http://schemas.microsoft.com/office/2006/metadata/properties" xmlns:ns2="2e22d18a-1b56-41f8-8c24-a1d7d75c800c" targetNamespace="http://schemas.microsoft.com/office/2006/metadata/properties" ma:root="true" ma:fieldsID="5a214d6f57cea3983cf8f0a2d115aade" ns2:_="">
    <xsd:import namespace="2e22d18a-1b56-41f8-8c24-a1d7d75c80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2d18a-1b56-41f8-8c24-a1d7d75c80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82DB53-B47E-43D5-B0FC-CCC1EDCD3E12}">
  <ds:schemaRefs>
    <ds:schemaRef ds:uri="http://schemas.microsoft.com/sharepoint/v3/contenttype/forms"/>
  </ds:schemaRefs>
</ds:datastoreItem>
</file>

<file path=customXml/itemProps2.xml><?xml version="1.0" encoding="utf-8"?>
<ds:datastoreItem xmlns:ds="http://schemas.openxmlformats.org/officeDocument/2006/customXml" ds:itemID="{8C27DD25-4853-4BEE-B1AA-36FEA9538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2d18a-1b56-41f8-8c24-a1d7d75c80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8CE77C-7D1F-48D1-B037-B7DB3700CD55}">
  <ds:schemaRefs>
    <ds:schemaRef ds:uri="http://schemas.microsoft.com/office/infopath/2007/PartnerControls"/>
    <ds:schemaRef ds:uri="http://schemas.microsoft.com/office/2006/documentManagement/types"/>
    <ds:schemaRef ds:uri="http://purl.org/dc/terms/"/>
    <ds:schemaRef ds:uri="http://purl.org/dc/elements/1.1/"/>
    <ds:schemaRef ds:uri="2e22d18a-1b56-41f8-8c24-a1d7d75c800c"/>
    <ds:schemaRef ds:uri="http://schemas.openxmlformats.org/package/2006/metadata/core-properties"/>
    <ds:schemaRef ds:uri="http://www.w3.org/XML/1998/namespace"/>
    <ds:schemaRef ds:uri="http://purl.org/dc/dcmitype/"/>
    <ds:schemaRef ds:uri="http://schemas.microsoft.com/office/2006/metadata/propertie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9561</TotalTime>
  <Words>1537</Words>
  <Application>Microsoft Office PowerPoint</Application>
  <PresentationFormat>Widescreen</PresentationFormat>
  <Paragraphs>179</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Aptos Display</vt:lpstr>
      <vt:lpstr>Arial</vt:lpstr>
      <vt:lpstr>Calibri</vt:lpstr>
      <vt:lpstr>Cambria Math</vt:lpstr>
      <vt:lpstr>Century Gothic</vt:lpstr>
      <vt:lpstr>Courier New</vt:lpstr>
      <vt:lpstr>Franklin Gothic Medium Cond</vt:lpstr>
      <vt:lpstr>Office Theme</vt:lpstr>
      <vt:lpstr>PowerPoint Presentation</vt:lpstr>
      <vt:lpstr>Discussion Notes</vt:lpstr>
      <vt:lpstr>Origin and Use of Original Chi-square Formula </vt:lpstr>
      <vt:lpstr>Purpose of Modifying the Formula</vt:lpstr>
      <vt:lpstr>Validating the Enigma</vt:lpstr>
      <vt:lpstr>Basic Variable Substitutions that Enable the Derivation</vt:lpstr>
      <vt:lpstr>Summary of the Derivation</vt:lpstr>
      <vt:lpstr>The Final Equation</vt:lpstr>
      <vt:lpstr>Example: One Scenario</vt:lpstr>
      <vt:lpstr>Example: The Solution</vt:lpstr>
      <vt:lpstr>Example: Solution Demonstration</vt:lpstr>
      <vt:lpstr>Relationship of Significance Level to Sample Quantity</vt:lpstr>
      <vt:lpstr>Value/Applications for the Equation</vt:lpstr>
      <vt:lpstr>Cautions/Caveats of Improper Application</vt:lpstr>
      <vt:lpstr>Conclusion</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McCarrell, Matthew R CTR (USA)</dc:creator>
  <cp:lastModifiedBy>sarahc@farmerstel.com</cp:lastModifiedBy>
  <cp:revision>169</cp:revision>
  <dcterms:created xsi:type="dcterms:W3CDTF">2024-09-03T13:06:28Z</dcterms:created>
  <dcterms:modified xsi:type="dcterms:W3CDTF">2025-10-27T23:36:46Z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0x010100D00255D2EFECA4408BE7832D90300DAF</vt:lpwstr>
  </property>
  <property fmtid="{D5CDD505-2E9C-101B-9397-08002B2CF9AE}" pid="3" name="MediaServiceImageTags">
    <vt:lpwstr/>
  </property>
</Properties>
</file>