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 id="2147483664"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94C5F-36F9-4034-A2CD-FCF32831467A}">
  <a:tblStyle styleId="{00994C5F-36F9-4034-A2CD-FCF32831467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40DA35-1BC5-472B-9796-584C7FCD4B74}"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F2F9"/>
          </a:solidFill>
        </a:fill>
      </a:tcStyle>
    </a:wholeTbl>
    <a:band1H>
      <a:tcTxStyle/>
      <a:tcStyle>
        <a:tcBdr/>
        <a:fill>
          <a:solidFill>
            <a:srgbClr val="CAE3F3"/>
          </a:solidFill>
        </a:fill>
      </a:tcStyle>
    </a:band1H>
    <a:band2H>
      <a:tcTxStyle/>
      <a:tcStyle>
        <a:tcBdr/>
      </a:tcStyle>
    </a:band2H>
    <a:band1V>
      <a:tcTxStyle/>
      <a:tcStyle>
        <a:tcBdr/>
        <a:fill>
          <a:solidFill>
            <a:srgbClr val="CAE3F3"/>
          </a:solidFill>
        </a:fill>
      </a:tcStyle>
    </a:band1V>
    <a:band2V>
      <a:tcTxStyle/>
      <a:tcStyle>
        <a:tcBdr/>
      </a:tcStyle>
    </a:band2V>
    <a:lastCol>
      <a:tcTxStyle b="on" i="off">
        <a:font>
          <a:latin typeface="Calibri"/>
          <a:ea typeface="Calibri"/>
          <a:cs typeface="Calibri"/>
        </a:font>
        <a:srgbClr val="FFFFFF"/>
      </a:tcTxStyle>
      <a:tcStyle>
        <a:tcBdr/>
        <a:fill>
          <a:solidFill>
            <a:srgbClr val="00B0DF"/>
          </a:solidFill>
        </a:fill>
      </a:tcStyle>
    </a:lastCol>
    <a:firstCol>
      <a:tcTxStyle b="on" i="off">
        <a:font>
          <a:latin typeface="Calibri"/>
          <a:ea typeface="Calibri"/>
          <a:cs typeface="Calibri"/>
        </a:font>
        <a:srgbClr val="FFFFFF"/>
      </a:tcTxStyle>
      <a:tcStyle>
        <a:tcBdr/>
        <a:fill>
          <a:solidFill>
            <a:srgbClr val="00B0DF"/>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B0DF"/>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B0DF"/>
          </a:solidFill>
        </a:fill>
      </a:tcStyle>
    </a:firstRow>
    <a:neCell>
      <a:tcTxStyle/>
      <a:tcStyle>
        <a:tcBdr/>
      </a:tcStyle>
    </a:neCell>
    <a:nwCell>
      <a:tcTxStyle/>
      <a:tcStyle>
        <a:tcBdr/>
      </a:tcStyle>
    </a:nwCell>
  </a:tblStyle>
  <a:tblStyle styleId="{11FA5F87-582C-49BD-A125-AABBAFD8BFEA}" styleName="Table_2">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043669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Good afternoon, everyone, and thank you for being here. My name is Sheri Leder. I am a PhD student in Engineering Management at UAH. Today, I will be presenting research on how value stream mapping could be leveraged as a strategic tool for digital transformation. </a:t>
            </a: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64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832f90092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9" name="Google Shape;189;g3832f90092c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25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832f90092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1" name="Google Shape;201;g3832f90092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9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832f90092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1" name="Google Shape;211;g3832f90092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57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832f90092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9" name="Google Shape;219;g3832f90092c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24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832f90092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6" name="Google Shape;226;g3832f90092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46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832f90092c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And finally, looking deeper into that 16%, it was interesting to find that all of those articles modified or enhanced VSM in some way, sometimes addressing multiple modifications at one time. Mostly what we see here is that VSM is modified by the introduction of I4.0 technologies such as sensors or the IoT to digitally enhance data collection. </a:t>
            </a:r>
            <a:endParaRPr sz="1200">
              <a:solidFill>
                <a:schemeClr val="dk1"/>
              </a:solidFill>
              <a:latin typeface="Calibri"/>
              <a:ea typeface="Calibri"/>
              <a:cs typeface="Calibri"/>
              <a:sym typeface="Calibri"/>
            </a:endParaRPr>
          </a:p>
        </p:txBody>
      </p:sp>
      <p:sp>
        <p:nvSpPr>
          <p:cNvPr id="236" name="Google Shape;236;g3832f90092c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02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832f90092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6" name="Google Shape;246;g3832f90092c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66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83f8bc00b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Where strategy frameworks and models may overlook human/organizational barriers, VSM grounds DT in visible, collaborative, and actionable processes — aligning people, objectives, leadership, and resources.</a:t>
            </a:r>
            <a:endParaRPr sz="1200">
              <a:solidFill>
                <a:schemeClr val="dk1"/>
              </a:solidFill>
              <a:latin typeface="Calibri"/>
              <a:ea typeface="Calibri"/>
              <a:cs typeface="Calibri"/>
              <a:sym typeface="Calibri"/>
            </a:endParaRPr>
          </a:p>
        </p:txBody>
      </p:sp>
      <p:sp>
        <p:nvSpPr>
          <p:cNvPr id="252" name="Google Shape;252;g383f8bc00b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0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832f90092c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In conclusion, from the SLR it was found that there is little evidence to suggest that VSM has been used to guide DT in the context of I4.0. We are currently exploring how to use VSM not to identify the appropriate Lean tools to reduce waste, use VSM to select digital technologies (seen here as red action bubble) &amp; improve the system &amp; implement them strategically. Future research will include an umbrella review of DT challenges, an adaptation of the VSM framework for DT, and validation through a case study. </a:t>
            </a:r>
            <a:endParaRPr sz="1200">
              <a:solidFill>
                <a:schemeClr val="dk1"/>
              </a:solidFill>
              <a:latin typeface="Calibri"/>
              <a:ea typeface="Calibri"/>
              <a:cs typeface="Calibri"/>
              <a:sym typeface="Calibri"/>
            </a:endParaRPr>
          </a:p>
        </p:txBody>
      </p:sp>
      <p:sp>
        <p:nvSpPr>
          <p:cNvPr id="258" name="Google Shape;258;g3832f90092c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18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832f90092c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4" name="Google Shape;264;g3832f90092c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00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Digital Transformation is critical for remaining competitive, but it is a complex organizational change process. When DT is examined in the literature, two key concepts consistently emerge, (1) utilizing digital technologies (2) and transforming products, processes, and organizational structures to create more agile and intelligent systems. Through DT, organizations aim to increase customer satisfaction and experience, productivity, and revenue – while also reducing costs. </a:t>
            </a: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539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832f90092c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0" name="Google Shape;270;g3832f90092c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55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832f90092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Unfortunately, achieving those benefits is far from guaranteed. Research shows that nearly 70% of DT initiatives fail. Often, this is due to employee resistance, especially when objectives are unclear or unrealistic. Without strong leadership and consistent communication, confusion spreads about what DT means. To make matters worse, smaller organizations often lack the structure, resources, or strategic support needed to implement these changes effectively. </a:t>
            </a:r>
            <a:endParaRPr sz="1200">
              <a:solidFill>
                <a:schemeClr val="dk1"/>
              </a:solidFill>
              <a:latin typeface="Calibri"/>
              <a:ea typeface="Calibri"/>
              <a:cs typeface="Calibri"/>
              <a:sym typeface="Calibri"/>
            </a:endParaRPr>
          </a:p>
        </p:txBody>
      </p:sp>
      <p:sp>
        <p:nvSpPr>
          <p:cNvPr id="117" name="Google Shape;117;g3832f90092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24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832f90092c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According to a sample of research over the past 10 years, several approaches to digital transformation have emerged.</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To name a few, Li highlights an iterative process — experimenting, taking incremental steps, and turning temporary wins into lasting advantages.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Matt and colleagues define four key strategy dimensions: technology use, value creation, structural changes, and financial aspects.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Satweker reframes DT as Digital-by-Design, orchestrating people, process, and technology holistically.</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And Tian introduces a quantitative model using IoT and neural networks to evaluate DT effectiveness in manufacturing.</a:t>
            </a:r>
            <a:endParaRPr sz="1200">
              <a:solidFill>
                <a:schemeClr val="dk1"/>
              </a:solidFill>
              <a:latin typeface="Calibri"/>
              <a:ea typeface="Calibri"/>
              <a:cs typeface="Calibri"/>
              <a:sym typeface="Calibri"/>
            </a:endParaRPr>
          </a:p>
        </p:txBody>
      </p:sp>
      <p:sp>
        <p:nvSpPr>
          <p:cNvPr id="139" name="Google Shape;139;g3832f90092c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65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83f8bc00b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No single approach addresses all barriers to DT. Strategy frameworks, holistic orchestration, and evaluation models each contribute, but challenges like resistance, communication, leadership, and resource alignment remain unsolved — requiring integration of approaches.</a:t>
            </a:r>
            <a:endParaRPr sz="1200">
              <a:solidFill>
                <a:schemeClr val="dk1"/>
              </a:solidFill>
              <a:latin typeface="Calibri"/>
              <a:ea typeface="Calibri"/>
              <a:cs typeface="Calibri"/>
              <a:sym typeface="Calibri"/>
            </a:endParaRPr>
          </a:p>
        </p:txBody>
      </p:sp>
      <p:sp>
        <p:nvSpPr>
          <p:cNvPr id="145" name="Google Shape;145;g383f8bc00b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17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832f90092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To better understand how to overcome the challenges of DT, we can look back at how organizations addressed similar barriers during Lean Transformation. The Toyota Production System introduced the foundational principles of standardized and stable processes, anchored by the pillars of just-in-time delivery and built in quality. The primary goal was to improve processes and eliminate waste. As companies began adopting this new “Lean culture,” they faced many of the same challenges we see in DT today – especially around resistance to change and long-term planning. </a:t>
            </a:r>
            <a:endParaRPr sz="1200">
              <a:solidFill>
                <a:schemeClr val="dk1"/>
              </a:solidFill>
              <a:latin typeface="Calibri"/>
              <a:ea typeface="Calibri"/>
              <a:cs typeface="Calibri"/>
              <a:sym typeface="Calibri"/>
            </a:endParaRPr>
          </a:p>
        </p:txBody>
      </p:sp>
      <p:sp>
        <p:nvSpPr>
          <p:cNvPr id="151" name="Google Shape;151;g3832f90092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18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c3f860d48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This is where VSM proved critical. It gave organizations a structured, visual tool to guide strategic thinking and prioritize transformation efforts – laying the groundwork for more advanced transformation models in today’s digital era. </a:t>
            </a:r>
            <a:endParaRPr sz="1200">
              <a:solidFill>
                <a:schemeClr val="dk1"/>
              </a:solidFill>
              <a:latin typeface="Calibri"/>
              <a:ea typeface="Calibri"/>
              <a:cs typeface="Calibri"/>
              <a:sym typeface="Calibri"/>
            </a:endParaRPr>
          </a:p>
        </p:txBody>
      </p:sp>
      <p:sp>
        <p:nvSpPr>
          <p:cNvPr id="158" name="Google Shape;158;g38c3f860d48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5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832f90092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Building on Lean foundations, Industry 4.0 - introduced in Germany in 2011 marks the next phase of transformation. It integrates technologies like the IoT and digital twins to drive real-time, system-wide optimization. By expanding the scope of DT, Industry 4.0 enables greater responsiveness, adaptability, and predictive capability across entire value chains. Although I4.0 offers the technological opportunities to achieve DT, strategic guidance remains unclear. </a:t>
            </a:r>
            <a:endParaRPr sz="1200">
              <a:solidFill>
                <a:schemeClr val="dk1"/>
              </a:solidFill>
              <a:latin typeface="Calibri"/>
              <a:ea typeface="Calibri"/>
              <a:cs typeface="Calibri"/>
              <a:sym typeface="Calibri"/>
            </a:endParaRPr>
          </a:p>
        </p:txBody>
      </p:sp>
      <p:sp>
        <p:nvSpPr>
          <p:cNvPr id="168" name="Google Shape;168;g3832f90092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83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832f90092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Based on a preliminary investigation into the literature, we can follow the timeline of where VSM began and understand what is needed today. Traditionally, VSM originated as a static Lean tool, performed with pen &amp; paper on the shop floor to map out the current state of operations, then using that to plan the desired future state, and finally to create an implementation roadmap to determine all the actions needed to get there. And of course repeating the process of the future state to the roadmap as many times as needed. With the emergence of I4.0, the IoT, real-time data, and simulation became possible, which led to the call for merging lean with digital tools; however, VSM is rarely used to guide DT in I4.0 and currently </a:t>
            </a:r>
            <a:endParaRPr sz="1200">
              <a:solidFill>
                <a:schemeClr val="dk1"/>
              </a:solidFill>
              <a:latin typeface="Calibri"/>
              <a:ea typeface="Calibri"/>
              <a:cs typeface="Calibri"/>
              <a:sym typeface="Calibri"/>
            </a:endParaRPr>
          </a:p>
        </p:txBody>
      </p:sp>
      <p:sp>
        <p:nvSpPr>
          <p:cNvPr id="177" name="Google Shape;177;g3832f90092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25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dt" idx="10"/>
          </p:nvPr>
        </p:nvSpPr>
        <p:spPr>
          <a:xfrm>
            <a:off x="-2959" y="6099048"/>
            <a:ext cx="2743200" cy="19062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ldNum" idx="12"/>
          </p:nvPr>
        </p:nvSpPr>
        <p:spPr>
          <a:xfrm>
            <a:off x="-2959"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0" marR="0" lvl="1" indent="0" algn="l" rtl="0">
              <a:spcBef>
                <a:spcPts val="0"/>
              </a:spcBef>
              <a:buNone/>
              <a:defRPr sz="1200" b="0" i="0" u="none" strike="noStrike" cap="none">
                <a:solidFill>
                  <a:schemeClr val="dk1"/>
                </a:solidFill>
                <a:latin typeface="Arial"/>
                <a:ea typeface="Arial"/>
                <a:cs typeface="Arial"/>
                <a:sym typeface="Arial"/>
              </a:defRPr>
            </a:lvl2pPr>
            <a:lvl3pPr marL="0" marR="0" lvl="2" indent="0" algn="l" rtl="0">
              <a:spcBef>
                <a:spcPts val="0"/>
              </a:spcBef>
              <a:buNone/>
              <a:defRPr sz="1200" b="0" i="0" u="none" strike="noStrike" cap="none">
                <a:solidFill>
                  <a:schemeClr val="dk1"/>
                </a:solidFill>
                <a:latin typeface="Arial"/>
                <a:ea typeface="Arial"/>
                <a:cs typeface="Arial"/>
                <a:sym typeface="Arial"/>
              </a:defRPr>
            </a:lvl3pPr>
            <a:lvl4pPr marL="0" marR="0" lvl="3" indent="0" algn="l" rtl="0">
              <a:spcBef>
                <a:spcPts val="0"/>
              </a:spcBef>
              <a:buNone/>
              <a:defRPr sz="1200" b="0" i="0" u="none" strike="noStrike" cap="none">
                <a:solidFill>
                  <a:schemeClr val="dk1"/>
                </a:solidFill>
                <a:latin typeface="Arial"/>
                <a:ea typeface="Arial"/>
                <a:cs typeface="Arial"/>
                <a:sym typeface="Arial"/>
              </a:defRPr>
            </a:lvl4pPr>
            <a:lvl5pPr marL="0" marR="0" lvl="4" indent="0" algn="l" rtl="0">
              <a:spcBef>
                <a:spcPts val="0"/>
              </a:spcBef>
              <a:buNone/>
              <a:defRPr sz="1200" b="0" i="0" u="none" strike="noStrike" cap="none">
                <a:solidFill>
                  <a:schemeClr val="dk1"/>
                </a:solidFill>
                <a:latin typeface="Arial"/>
                <a:ea typeface="Arial"/>
                <a:cs typeface="Arial"/>
                <a:sym typeface="Arial"/>
              </a:defRPr>
            </a:lvl5pPr>
            <a:lvl6pPr marL="0" marR="0" lvl="5" indent="0" algn="l" rtl="0">
              <a:spcBef>
                <a:spcPts val="0"/>
              </a:spcBef>
              <a:buNone/>
              <a:defRPr sz="1200" b="0" i="0" u="none" strike="noStrike" cap="none">
                <a:solidFill>
                  <a:schemeClr val="dk1"/>
                </a:solidFill>
                <a:latin typeface="Arial"/>
                <a:ea typeface="Arial"/>
                <a:cs typeface="Arial"/>
                <a:sym typeface="Arial"/>
              </a:defRPr>
            </a:lvl6pPr>
            <a:lvl7pPr marL="0" marR="0" lvl="6" indent="0" algn="l" rtl="0">
              <a:spcBef>
                <a:spcPts val="0"/>
              </a:spcBef>
              <a:buNone/>
              <a:defRPr sz="1200" b="0" i="0" u="none" strike="noStrike" cap="none">
                <a:solidFill>
                  <a:schemeClr val="dk1"/>
                </a:solidFill>
                <a:latin typeface="Arial"/>
                <a:ea typeface="Arial"/>
                <a:cs typeface="Arial"/>
                <a:sym typeface="Arial"/>
              </a:defRPr>
            </a:lvl7pPr>
            <a:lvl8pPr marL="0" marR="0" lvl="7" indent="0" algn="l" rtl="0">
              <a:spcBef>
                <a:spcPts val="0"/>
              </a:spcBef>
              <a:buNone/>
              <a:defRPr sz="1200" b="0" i="0" u="none" strike="noStrike" cap="none">
                <a:solidFill>
                  <a:schemeClr val="dk1"/>
                </a:solidFill>
                <a:latin typeface="Arial"/>
                <a:ea typeface="Arial"/>
                <a:cs typeface="Arial"/>
                <a:sym typeface="Arial"/>
              </a:defRPr>
            </a:lvl8pPr>
            <a:lvl9pPr marL="0" marR="0" lvl="8" indent="0" algn="l" rtl="0">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3"/>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2" name="Google Shape;72;p14"/>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5"/>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7"/>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3"/>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0" marR="0" lvl="1" indent="0" algn="l" rtl="0">
              <a:spcBef>
                <a:spcPts val="0"/>
              </a:spcBef>
              <a:buNone/>
              <a:defRPr sz="1200" b="0" i="0" u="none" strike="noStrike" cap="none">
                <a:solidFill>
                  <a:schemeClr val="dk1"/>
                </a:solidFill>
                <a:latin typeface="Arial"/>
                <a:ea typeface="Arial"/>
                <a:cs typeface="Arial"/>
                <a:sym typeface="Arial"/>
              </a:defRPr>
            </a:lvl2pPr>
            <a:lvl3pPr marL="0" marR="0" lvl="2" indent="0" algn="l" rtl="0">
              <a:spcBef>
                <a:spcPts val="0"/>
              </a:spcBef>
              <a:buNone/>
              <a:defRPr sz="1200" b="0" i="0" u="none" strike="noStrike" cap="none">
                <a:solidFill>
                  <a:schemeClr val="dk1"/>
                </a:solidFill>
                <a:latin typeface="Arial"/>
                <a:ea typeface="Arial"/>
                <a:cs typeface="Arial"/>
                <a:sym typeface="Arial"/>
              </a:defRPr>
            </a:lvl3pPr>
            <a:lvl4pPr marL="0" marR="0" lvl="3" indent="0" algn="l" rtl="0">
              <a:spcBef>
                <a:spcPts val="0"/>
              </a:spcBef>
              <a:buNone/>
              <a:defRPr sz="1200" b="0" i="0" u="none" strike="noStrike" cap="none">
                <a:solidFill>
                  <a:schemeClr val="dk1"/>
                </a:solidFill>
                <a:latin typeface="Arial"/>
                <a:ea typeface="Arial"/>
                <a:cs typeface="Arial"/>
                <a:sym typeface="Arial"/>
              </a:defRPr>
            </a:lvl4pPr>
            <a:lvl5pPr marL="0" marR="0" lvl="4" indent="0" algn="l" rtl="0">
              <a:spcBef>
                <a:spcPts val="0"/>
              </a:spcBef>
              <a:buNone/>
              <a:defRPr sz="1200" b="0" i="0" u="none" strike="noStrike" cap="none">
                <a:solidFill>
                  <a:schemeClr val="dk1"/>
                </a:solidFill>
                <a:latin typeface="Arial"/>
                <a:ea typeface="Arial"/>
                <a:cs typeface="Arial"/>
                <a:sym typeface="Arial"/>
              </a:defRPr>
            </a:lvl5pPr>
            <a:lvl6pPr marL="0" marR="0" lvl="5" indent="0" algn="l" rtl="0">
              <a:spcBef>
                <a:spcPts val="0"/>
              </a:spcBef>
              <a:buNone/>
              <a:defRPr sz="1200" b="0" i="0" u="none" strike="noStrike" cap="none">
                <a:solidFill>
                  <a:schemeClr val="dk1"/>
                </a:solidFill>
                <a:latin typeface="Arial"/>
                <a:ea typeface="Arial"/>
                <a:cs typeface="Arial"/>
                <a:sym typeface="Arial"/>
              </a:defRPr>
            </a:lvl6pPr>
            <a:lvl7pPr marL="0" marR="0" lvl="6" indent="0" algn="l" rtl="0">
              <a:spcBef>
                <a:spcPts val="0"/>
              </a:spcBef>
              <a:buNone/>
              <a:defRPr sz="1200" b="0" i="0" u="none" strike="noStrike" cap="none">
                <a:solidFill>
                  <a:schemeClr val="dk1"/>
                </a:solidFill>
                <a:latin typeface="Arial"/>
                <a:ea typeface="Arial"/>
                <a:cs typeface="Arial"/>
                <a:sym typeface="Arial"/>
              </a:defRPr>
            </a:lvl7pPr>
            <a:lvl8pPr marL="0" marR="0" lvl="7" indent="0" algn="l" rtl="0">
              <a:spcBef>
                <a:spcPts val="0"/>
              </a:spcBef>
              <a:buNone/>
              <a:defRPr sz="1200" b="0" i="0" u="none" strike="noStrike" cap="none">
                <a:solidFill>
                  <a:schemeClr val="dk1"/>
                </a:solidFill>
                <a:latin typeface="Arial"/>
                <a:ea typeface="Arial"/>
                <a:cs typeface="Arial"/>
                <a:sym typeface="Arial"/>
              </a:defRPr>
            </a:lvl8pPr>
            <a:lvl9pPr marL="0" marR="0" lvl="8" indent="0" algn="l" rtl="0">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5"/>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6"/>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8200" y="208659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7"/>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208659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1"/>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12"/>
          <p:cNvSpPr txBox="1">
            <a:spLocks noGrp="1"/>
          </p:cNvSpPr>
          <p:nvPr>
            <p:ph type="dt" idx="10"/>
          </p:nvPr>
        </p:nvSpPr>
        <p:spPr>
          <a:xfrm>
            <a:off x="0" y="6099048"/>
            <a:ext cx="2743200" cy="1906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Arial"/>
                <a:ea typeface="Arial"/>
                <a:cs typeface="Arial"/>
                <a:sym typeface="Arial"/>
              </a:defRPr>
            </a:lvl1pPr>
            <a:lvl2pPr marL="0" lvl="1" indent="0" algn="l">
              <a:spcBef>
                <a:spcPts val="0"/>
              </a:spcBef>
              <a:buNone/>
              <a:defRPr sz="1200" b="0" i="0" u="none" strike="noStrike" cap="none">
                <a:solidFill>
                  <a:schemeClr val="dk1"/>
                </a:solidFill>
                <a:latin typeface="Arial"/>
                <a:ea typeface="Arial"/>
                <a:cs typeface="Arial"/>
                <a:sym typeface="Arial"/>
              </a:defRPr>
            </a:lvl2pPr>
            <a:lvl3pPr marL="0" lvl="2" indent="0" algn="l">
              <a:spcBef>
                <a:spcPts val="0"/>
              </a:spcBef>
              <a:buNone/>
              <a:defRPr sz="1200" b="0" i="0" u="none" strike="noStrike" cap="none">
                <a:solidFill>
                  <a:schemeClr val="dk1"/>
                </a:solidFill>
                <a:latin typeface="Arial"/>
                <a:ea typeface="Arial"/>
                <a:cs typeface="Arial"/>
                <a:sym typeface="Arial"/>
              </a:defRPr>
            </a:lvl3pPr>
            <a:lvl4pPr marL="0" lvl="3" indent="0" algn="l">
              <a:spcBef>
                <a:spcPts val="0"/>
              </a:spcBef>
              <a:buNone/>
              <a:defRPr sz="1200" b="0" i="0" u="none" strike="noStrike" cap="none">
                <a:solidFill>
                  <a:schemeClr val="dk1"/>
                </a:solidFill>
                <a:latin typeface="Arial"/>
                <a:ea typeface="Arial"/>
                <a:cs typeface="Arial"/>
                <a:sym typeface="Arial"/>
              </a:defRPr>
            </a:lvl4pPr>
            <a:lvl5pPr marL="0" lvl="4" indent="0" algn="l">
              <a:spcBef>
                <a:spcPts val="0"/>
              </a:spcBef>
              <a:buNone/>
              <a:defRPr sz="1200" b="0" i="0" u="none" strike="noStrike" cap="none">
                <a:solidFill>
                  <a:schemeClr val="dk1"/>
                </a:solidFill>
                <a:latin typeface="Arial"/>
                <a:ea typeface="Arial"/>
                <a:cs typeface="Arial"/>
                <a:sym typeface="Arial"/>
              </a:defRPr>
            </a:lvl5pPr>
            <a:lvl6pPr marL="0" lvl="5" indent="0" algn="l">
              <a:spcBef>
                <a:spcPts val="0"/>
              </a:spcBef>
              <a:buNone/>
              <a:defRPr sz="1200" b="0" i="0" u="none" strike="noStrike" cap="none">
                <a:solidFill>
                  <a:schemeClr val="dk1"/>
                </a:solidFill>
                <a:latin typeface="Arial"/>
                <a:ea typeface="Arial"/>
                <a:cs typeface="Arial"/>
                <a:sym typeface="Arial"/>
              </a:defRPr>
            </a:lvl6pPr>
            <a:lvl7pPr marL="0" lvl="6" indent="0" algn="l">
              <a:spcBef>
                <a:spcPts val="0"/>
              </a:spcBef>
              <a:buNone/>
              <a:defRPr sz="1200" b="0" i="0" u="none" strike="noStrike" cap="none">
                <a:solidFill>
                  <a:schemeClr val="dk1"/>
                </a:solidFill>
                <a:latin typeface="Arial"/>
                <a:ea typeface="Arial"/>
                <a:cs typeface="Arial"/>
                <a:sym typeface="Arial"/>
              </a:defRPr>
            </a:lvl7pPr>
            <a:lvl8pPr marL="0" lvl="7" indent="0" algn="l">
              <a:spcBef>
                <a:spcPts val="0"/>
              </a:spcBef>
              <a:buNone/>
              <a:defRPr sz="1200" b="0" i="0" u="none" strike="noStrike" cap="none">
                <a:solidFill>
                  <a:schemeClr val="dk1"/>
                </a:solidFill>
                <a:latin typeface="Arial"/>
                <a:ea typeface="Arial"/>
                <a:cs typeface="Arial"/>
                <a:sym typeface="Arial"/>
              </a:defRPr>
            </a:lvl8pPr>
            <a:lvl9pPr marL="0" lvl="8" indent="0" algn="l">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4">
            <a:alphaModFix/>
          </a:blip>
          <a:srcRect/>
          <a:stretch/>
        </p:blipFill>
        <p:spPr>
          <a:xfrm>
            <a:off x="3710835" y="2234925"/>
            <a:ext cx="4770329" cy="23881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200" y="2086590"/>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
          <p:cNvSpPr txBox="1">
            <a:spLocks noGrp="1"/>
          </p:cNvSpPr>
          <p:nvPr>
            <p:ph type="body" idx="1"/>
          </p:nvPr>
        </p:nvSpPr>
        <p:spPr>
          <a:xfrm>
            <a:off x="838200" y="3524865"/>
            <a:ext cx="10515600" cy="265209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dt" idx="10"/>
          </p:nvPr>
        </p:nvSpPr>
        <p:spPr>
          <a:xfrm>
            <a:off x="10948" y="6099048"/>
            <a:ext cx="2743200" cy="19062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1094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0" marR="0" lvl="1" indent="0" algn="l" rtl="0">
              <a:spcBef>
                <a:spcPts val="0"/>
              </a:spcBef>
              <a:buNone/>
              <a:defRPr sz="1200" b="0" i="0" u="none" strike="noStrike" cap="none">
                <a:solidFill>
                  <a:schemeClr val="dk1"/>
                </a:solidFill>
                <a:latin typeface="Arial"/>
                <a:ea typeface="Arial"/>
                <a:cs typeface="Arial"/>
                <a:sym typeface="Arial"/>
              </a:defRPr>
            </a:lvl2pPr>
            <a:lvl3pPr marL="0" marR="0" lvl="2" indent="0" algn="l" rtl="0">
              <a:spcBef>
                <a:spcPts val="0"/>
              </a:spcBef>
              <a:buNone/>
              <a:defRPr sz="1200" b="0" i="0" u="none" strike="noStrike" cap="none">
                <a:solidFill>
                  <a:schemeClr val="dk1"/>
                </a:solidFill>
                <a:latin typeface="Arial"/>
                <a:ea typeface="Arial"/>
                <a:cs typeface="Arial"/>
                <a:sym typeface="Arial"/>
              </a:defRPr>
            </a:lvl3pPr>
            <a:lvl4pPr marL="0" marR="0" lvl="3" indent="0" algn="l" rtl="0">
              <a:spcBef>
                <a:spcPts val="0"/>
              </a:spcBef>
              <a:buNone/>
              <a:defRPr sz="1200" b="0" i="0" u="none" strike="noStrike" cap="none">
                <a:solidFill>
                  <a:schemeClr val="dk1"/>
                </a:solidFill>
                <a:latin typeface="Arial"/>
                <a:ea typeface="Arial"/>
                <a:cs typeface="Arial"/>
                <a:sym typeface="Arial"/>
              </a:defRPr>
            </a:lvl4pPr>
            <a:lvl5pPr marL="0" marR="0" lvl="4" indent="0" algn="l" rtl="0">
              <a:spcBef>
                <a:spcPts val="0"/>
              </a:spcBef>
              <a:buNone/>
              <a:defRPr sz="1200" b="0" i="0" u="none" strike="noStrike" cap="none">
                <a:solidFill>
                  <a:schemeClr val="dk1"/>
                </a:solidFill>
                <a:latin typeface="Arial"/>
                <a:ea typeface="Arial"/>
                <a:cs typeface="Arial"/>
                <a:sym typeface="Arial"/>
              </a:defRPr>
            </a:lvl5pPr>
            <a:lvl6pPr marL="0" marR="0" lvl="5" indent="0" algn="l" rtl="0">
              <a:spcBef>
                <a:spcPts val="0"/>
              </a:spcBef>
              <a:buNone/>
              <a:defRPr sz="1200" b="0" i="0" u="none" strike="noStrike" cap="none">
                <a:solidFill>
                  <a:schemeClr val="dk1"/>
                </a:solidFill>
                <a:latin typeface="Arial"/>
                <a:ea typeface="Arial"/>
                <a:cs typeface="Arial"/>
                <a:sym typeface="Arial"/>
              </a:defRPr>
            </a:lvl6pPr>
            <a:lvl7pPr marL="0" marR="0" lvl="6" indent="0" algn="l" rtl="0">
              <a:spcBef>
                <a:spcPts val="0"/>
              </a:spcBef>
              <a:buNone/>
              <a:defRPr sz="1200" b="0" i="0" u="none" strike="noStrike" cap="none">
                <a:solidFill>
                  <a:schemeClr val="dk1"/>
                </a:solidFill>
                <a:latin typeface="Arial"/>
                <a:ea typeface="Arial"/>
                <a:cs typeface="Arial"/>
                <a:sym typeface="Arial"/>
              </a:defRPr>
            </a:lvl7pPr>
            <a:lvl8pPr marL="0" marR="0" lvl="7" indent="0" algn="l" rtl="0">
              <a:spcBef>
                <a:spcPts val="0"/>
              </a:spcBef>
              <a:buNone/>
              <a:defRPr sz="1200" b="0" i="0" u="none" strike="noStrike" cap="none">
                <a:solidFill>
                  <a:schemeClr val="dk1"/>
                </a:solidFill>
                <a:latin typeface="Arial"/>
                <a:ea typeface="Arial"/>
                <a:cs typeface="Arial"/>
                <a:sym typeface="Arial"/>
              </a:defRPr>
            </a:lvl8pPr>
            <a:lvl9pPr marL="0" marR="0" lvl="8" indent="0" algn="l" rtl="0">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4"/>
          <p:cNvPicPr preferRelativeResize="0"/>
          <p:nvPr/>
        </p:nvPicPr>
        <p:blipFill rotWithShape="1">
          <a:blip r:embed="rId7">
            <a:alphaModFix/>
          </a:blip>
          <a:srcRect/>
          <a:stretch/>
        </p:blipFill>
        <p:spPr>
          <a:xfrm>
            <a:off x="4823531" y="51342"/>
            <a:ext cx="2544938" cy="12740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10"/>
          <p:cNvSpPr/>
          <p:nvPr/>
        </p:nvSpPr>
        <p:spPr>
          <a:xfrm>
            <a:off x="0" y="6298058"/>
            <a:ext cx="12192000" cy="559942"/>
          </a:xfrm>
          <a:prstGeom prst="rect">
            <a:avLst/>
          </a:prstGeom>
          <a:gradFill>
            <a:gsLst>
              <a:gs pos="0">
                <a:srgbClr val="002166">
                  <a:alpha val="0"/>
                </a:srgbClr>
              </a:gs>
              <a:gs pos="70000">
                <a:srgbClr val="0039B1"/>
              </a:gs>
              <a:gs pos="100000">
                <a:srgbClr val="0039B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1" name="Google Shape;51;p10"/>
          <p:cNvPicPr preferRelativeResize="0"/>
          <p:nvPr/>
        </p:nvPicPr>
        <p:blipFill rotWithShape="1">
          <a:blip r:embed="rId9">
            <a:alphaModFix/>
          </a:blip>
          <a:srcRect/>
          <a:stretch/>
        </p:blipFill>
        <p:spPr>
          <a:xfrm>
            <a:off x="9349963" y="6438943"/>
            <a:ext cx="2484364" cy="278172"/>
          </a:xfrm>
          <a:prstGeom prst="rect">
            <a:avLst/>
          </a:prstGeom>
          <a:noFill/>
          <a:ln>
            <a:noFill/>
          </a:ln>
        </p:spPr>
      </p:pic>
      <p:sp>
        <p:nvSpPr>
          <p:cNvPr id="52" name="Google Shape;5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dt" idx="10"/>
          </p:nvPr>
        </p:nvSpPr>
        <p:spPr>
          <a:xfrm>
            <a:off x="393" y="6099048"/>
            <a:ext cx="2743200" cy="19062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sldNum" idx="12"/>
          </p:nvPr>
        </p:nvSpPr>
        <p:spPr>
          <a:xfrm>
            <a:off x="39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0" marR="0" lvl="1" indent="0" algn="l" rtl="0">
              <a:spcBef>
                <a:spcPts val="0"/>
              </a:spcBef>
              <a:buNone/>
              <a:defRPr sz="1200" b="0" i="0" u="none" strike="noStrike" cap="none">
                <a:solidFill>
                  <a:schemeClr val="dk1"/>
                </a:solidFill>
                <a:latin typeface="Arial"/>
                <a:ea typeface="Arial"/>
                <a:cs typeface="Arial"/>
                <a:sym typeface="Arial"/>
              </a:defRPr>
            </a:lvl2pPr>
            <a:lvl3pPr marL="0" marR="0" lvl="2" indent="0" algn="l" rtl="0">
              <a:spcBef>
                <a:spcPts val="0"/>
              </a:spcBef>
              <a:buNone/>
              <a:defRPr sz="1200" b="0" i="0" u="none" strike="noStrike" cap="none">
                <a:solidFill>
                  <a:schemeClr val="dk1"/>
                </a:solidFill>
                <a:latin typeface="Arial"/>
                <a:ea typeface="Arial"/>
                <a:cs typeface="Arial"/>
                <a:sym typeface="Arial"/>
              </a:defRPr>
            </a:lvl3pPr>
            <a:lvl4pPr marL="0" marR="0" lvl="3" indent="0" algn="l" rtl="0">
              <a:spcBef>
                <a:spcPts val="0"/>
              </a:spcBef>
              <a:buNone/>
              <a:defRPr sz="1200" b="0" i="0" u="none" strike="noStrike" cap="none">
                <a:solidFill>
                  <a:schemeClr val="dk1"/>
                </a:solidFill>
                <a:latin typeface="Arial"/>
                <a:ea typeface="Arial"/>
                <a:cs typeface="Arial"/>
                <a:sym typeface="Arial"/>
              </a:defRPr>
            </a:lvl4pPr>
            <a:lvl5pPr marL="0" marR="0" lvl="4" indent="0" algn="l" rtl="0">
              <a:spcBef>
                <a:spcPts val="0"/>
              </a:spcBef>
              <a:buNone/>
              <a:defRPr sz="1200" b="0" i="0" u="none" strike="noStrike" cap="none">
                <a:solidFill>
                  <a:schemeClr val="dk1"/>
                </a:solidFill>
                <a:latin typeface="Arial"/>
                <a:ea typeface="Arial"/>
                <a:cs typeface="Arial"/>
                <a:sym typeface="Arial"/>
              </a:defRPr>
            </a:lvl5pPr>
            <a:lvl6pPr marL="0" marR="0" lvl="5" indent="0" algn="l" rtl="0">
              <a:spcBef>
                <a:spcPts val="0"/>
              </a:spcBef>
              <a:buNone/>
              <a:defRPr sz="1200" b="0" i="0" u="none" strike="noStrike" cap="none">
                <a:solidFill>
                  <a:schemeClr val="dk1"/>
                </a:solidFill>
                <a:latin typeface="Arial"/>
                <a:ea typeface="Arial"/>
                <a:cs typeface="Arial"/>
                <a:sym typeface="Arial"/>
              </a:defRPr>
            </a:lvl6pPr>
            <a:lvl7pPr marL="0" marR="0" lvl="6" indent="0" algn="l" rtl="0">
              <a:spcBef>
                <a:spcPts val="0"/>
              </a:spcBef>
              <a:buNone/>
              <a:defRPr sz="1200" b="0" i="0" u="none" strike="noStrike" cap="none">
                <a:solidFill>
                  <a:schemeClr val="dk1"/>
                </a:solidFill>
                <a:latin typeface="Arial"/>
                <a:ea typeface="Arial"/>
                <a:cs typeface="Arial"/>
                <a:sym typeface="Arial"/>
              </a:defRPr>
            </a:lvl7pPr>
            <a:lvl8pPr marL="0" marR="0" lvl="7" indent="0" algn="l" rtl="0">
              <a:spcBef>
                <a:spcPts val="0"/>
              </a:spcBef>
              <a:buNone/>
              <a:defRPr sz="1200" b="0" i="0" u="none" strike="noStrike" cap="none">
                <a:solidFill>
                  <a:schemeClr val="dk1"/>
                </a:solidFill>
                <a:latin typeface="Arial"/>
                <a:ea typeface="Arial"/>
                <a:cs typeface="Arial"/>
                <a:sym typeface="Arial"/>
              </a:defRPr>
            </a:lvl8pPr>
            <a:lvl9pPr marL="0" marR="0" lvl="8" indent="0" algn="l" rtl="0">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ctrTitle"/>
          </p:nvPr>
        </p:nvSpPr>
        <p:spPr>
          <a:xfrm>
            <a:off x="1524000" y="1801538"/>
            <a:ext cx="9144000" cy="2387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a:t>Leveraging Value Stream Mapping for Effective Digital Transformation</a:t>
            </a:r>
            <a:endParaRPr/>
          </a:p>
        </p:txBody>
      </p:sp>
      <p:sp>
        <p:nvSpPr>
          <p:cNvPr id="97" name="Google Shape;97;p18"/>
          <p:cNvSpPr txBox="1">
            <a:spLocks noGrp="1"/>
          </p:cNvSpPr>
          <p:nvPr>
            <p:ph type="subTitle" idx="1"/>
          </p:nvPr>
        </p:nvSpPr>
        <p:spPr>
          <a:xfrm>
            <a:off x="1524000" y="428121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sz="3500"/>
          </a:p>
          <a:p>
            <a:pPr marL="0" lvl="0" indent="0" algn="ctr" rtl="0">
              <a:lnSpc>
                <a:spcPct val="90000"/>
              </a:lnSpc>
              <a:spcBef>
                <a:spcPts val="0"/>
              </a:spcBef>
              <a:spcAft>
                <a:spcPts val="0"/>
              </a:spcAft>
              <a:buClr>
                <a:schemeClr val="dk1"/>
              </a:buClr>
              <a:buSzPts val="2400"/>
              <a:buNone/>
            </a:pPr>
            <a:r>
              <a:rPr lang="en-US" sz="3500"/>
              <a:t>Sheri J. Leder</a:t>
            </a:r>
            <a:endParaRPr sz="3500"/>
          </a:p>
          <a:p>
            <a:pPr marL="0" lvl="0" indent="0" algn="ctr" rtl="0">
              <a:lnSpc>
                <a:spcPct val="90000"/>
              </a:lnSpc>
              <a:spcBef>
                <a:spcPts val="0"/>
              </a:spcBef>
              <a:spcAft>
                <a:spcPts val="0"/>
              </a:spcAft>
              <a:buClr>
                <a:schemeClr val="dk1"/>
              </a:buClr>
              <a:buSzPts val="2400"/>
              <a:buNone/>
            </a:pPr>
            <a:r>
              <a:rPr lang="en-US" sz="3500"/>
              <a:t>RAM 2025</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p:nvPr/>
        </p:nvSpPr>
        <p:spPr>
          <a:xfrm>
            <a:off x="385525" y="1483350"/>
            <a:ext cx="11415900" cy="811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27"/>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Can VSM guide DT via strategic I4.0 technology adoption?</a:t>
            </a:r>
            <a:endParaRPr sz="3000">
              <a:solidFill>
                <a:schemeClr val="dk1"/>
              </a:solidFill>
            </a:endParaRPr>
          </a:p>
        </p:txBody>
      </p:sp>
      <p:pic>
        <p:nvPicPr>
          <p:cNvPr id="193" name="Google Shape;193;p27"/>
          <p:cNvPicPr preferRelativeResize="0"/>
          <p:nvPr/>
        </p:nvPicPr>
        <p:blipFill rotWithShape="1">
          <a:blip r:embed="rId3">
            <a:alphaModFix/>
          </a:blip>
          <a:srcRect/>
          <a:stretch/>
        </p:blipFill>
        <p:spPr>
          <a:xfrm>
            <a:off x="203324" y="2739053"/>
            <a:ext cx="3613332" cy="3057435"/>
          </a:xfrm>
          <a:prstGeom prst="rect">
            <a:avLst/>
          </a:prstGeom>
          <a:noFill/>
          <a:ln>
            <a:noFill/>
          </a:ln>
        </p:spPr>
      </p:pic>
      <p:pic>
        <p:nvPicPr>
          <p:cNvPr id="194" name="Google Shape;194;p27"/>
          <p:cNvPicPr preferRelativeResize="0"/>
          <p:nvPr/>
        </p:nvPicPr>
        <p:blipFill rotWithShape="1">
          <a:blip r:embed="rId4">
            <a:alphaModFix/>
          </a:blip>
          <a:srcRect/>
          <a:stretch/>
        </p:blipFill>
        <p:spPr>
          <a:xfrm>
            <a:off x="8951357" y="2869045"/>
            <a:ext cx="2849996" cy="2797458"/>
          </a:xfrm>
          <a:prstGeom prst="rect">
            <a:avLst/>
          </a:prstGeom>
          <a:noFill/>
          <a:ln>
            <a:noFill/>
          </a:ln>
        </p:spPr>
      </p:pic>
      <p:pic>
        <p:nvPicPr>
          <p:cNvPr id="195" name="Google Shape;195;p27"/>
          <p:cNvPicPr preferRelativeResize="0"/>
          <p:nvPr/>
        </p:nvPicPr>
        <p:blipFill rotWithShape="1">
          <a:blip r:embed="rId5">
            <a:alphaModFix/>
          </a:blip>
          <a:srcRect/>
          <a:stretch/>
        </p:blipFill>
        <p:spPr>
          <a:xfrm>
            <a:off x="4325017" y="3108225"/>
            <a:ext cx="4117957" cy="2319106"/>
          </a:xfrm>
          <a:prstGeom prst="rect">
            <a:avLst/>
          </a:prstGeom>
          <a:noFill/>
          <a:ln>
            <a:noFill/>
          </a:ln>
        </p:spPr>
      </p:pic>
      <p:pic>
        <p:nvPicPr>
          <p:cNvPr id="196" name="Google Shape;196;p27" descr="Back with solid fill"/>
          <p:cNvPicPr preferRelativeResize="0"/>
          <p:nvPr/>
        </p:nvPicPr>
        <p:blipFill rotWithShape="1">
          <a:blip r:embed="rId6">
            <a:alphaModFix/>
          </a:blip>
          <a:srcRect/>
          <a:stretch/>
        </p:blipFill>
        <p:spPr>
          <a:xfrm>
            <a:off x="3622174" y="4050049"/>
            <a:ext cx="1081900" cy="1081925"/>
          </a:xfrm>
          <a:prstGeom prst="rect">
            <a:avLst/>
          </a:prstGeom>
          <a:noFill/>
          <a:ln>
            <a:noFill/>
          </a:ln>
        </p:spPr>
      </p:pic>
      <p:pic>
        <p:nvPicPr>
          <p:cNvPr id="197" name="Google Shape;197;p27" descr="Back with solid fill"/>
          <p:cNvPicPr preferRelativeResize="0"/>
          <p:nvPr/>
        </p:nvPicPr>
        <p:blipFill rotWithShape="1">
          <a:blip r:embed="rId6">
            <a:alphaModFix/>
          </a:blip>
          <a:srcRect/>
          <a:stretch/>
        </p:blipFill>
        <p:spPr>
          <a:xfrm>
            <a:off x="8073324" y="4050049"/>
            <a:ext cx="1081900" cy="1081925"/>
          </a:xfrm>
          <a:prstGeom prst="rect">
            <a:avLst/>
          </a:prstGeom>
          <a:noFill/>
          <a:ln>
            <a:noFill/>
          </a:ln>
        </p:spPr>
      </p:pic>
      <p:sp>
        <p:nvSpPr>
          <p:cNvPr id="198" name="Google Shape;198;p27"/>
          <p:cNvSpPr txBox="1"/>
          <p:nvPr/>
        </p:nvSpPr>
        <p:spPr>
          <a:xfrm>
            <a:off x="203400" y="1462625"/>
            <a:ext cx="11778000" cy="861900"/>
          </a:xfrm>
          <a:prstGeom prst="rect">
            <a:avLst/>
          </a:prstGeom>
          <a:solidFill>
            <a:srgbClr val="E6F2F9"/>
          </a:solidFill>
          <a:ln w="9525" cap="flat" cmpd="sng">
            <a:solidFill>
              <a:srgbClr val="E6F2F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dk1"/>
                </a:solidFill>
              </a:rPr>
              <a:t>If we implement technologies simply for the sake of implementing them, without first understanding &amp; simplifying our system, we just automate a really bad system!</a:t>
            </a:r>
            <a:endParaRPr sz="22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Objectives</a:t>
            </a:r>
            <a:endParaRPr sz="3000">
              <a:solidFill>
                <a:schemeClr val="dk1"/>
              </a:solidFill>
            </a:endParaRPr>
          </a:p>
        </p:txBody>
      </p:sp>
      <p:grpSp>
        <p:nvGrpSpPr>
          <p:cNvPr id="204" name="Google Shape;204;p28"/>
          <p:cNvGrpSpPr/>
          <p:nvPr/>
        </p:nvGrpSpPr>
        <p:grpSpPr>
          <a:xfrm>
            <a:off x="360831" y="1596599"/>
            <a:ext cx="11470200" cy="4269762"/>
            <a:chOff x="0" y="22856"/>
            <a:chExt cx="11470200" cy="4269762"/>
          </a:xfrm>
        </p:grpSpPr>
        <p:sp>
          <p:nvSpPr>
            <p:cNvPr id="205" name="Google Shape;205;p28"/>
            <p:cNvSpPr/>
            <p:nvPr/>
          </p:nvSpPr>
          <p:spPr>
            <a:xfrm>
              <a:off x="0" y="22856"/>
              <a:ext cx="11470200" cy="1466100"/>
            </a:xfrm>
            <a:prstGeom prst="roundRect">
              <a:avLst>
                <a:gd name="adj" fmla="val 16667"/>
              </a:avLst>
            </a:prstGeom>
            <a:solidFill>
              <a:srgbClr val="FFFFFF"/>
            </a:solidFill>
            <a:ln w="25400" cap="flat" cmpd="sng">
              <a:solidFill>
                <a:srgbClr val="0038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6" name="Google Shape;206;p28"/>
            <p:cNvSpPr txBox="1"/>
            <p:nvPr/>
          </p:nvSpPr>
          <p:spPr>
            <a:xfrm>
              <a:off x="71562" y="94418"/>
              <a:ext cx="11327100" cy="1322700"/>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rgbClr val="FFFFFF"/>
                </a:buClr>
                <a:buSzPts val="3700"/>
                <a:buFont typeface="Calibri"/>
                <a:buNone/>
              </a:pPr>
              <a:r>
                <a:rPr lang="en-US" sz="3700">
                  <a:solidFill>
                    <a:schemeClr val="dk1"/>
                  </a:solidFill>
                  <a:latin typeface="Calibri"/>
                  <a:ea typeface="Calibri"/>
                  <a:cs typeface="Calibri"/>
                  <a:sym typeface="Calibri"/>
                </a:rPr>
                <a:t>This study aims to explore how VSM is applied in I4.0 contexts &amp; assess its potential as a strategic tool for DT</a:t>
              </a:r>
              <a:endParaRPr>
                <a:solidFill>
                  <a:schemeClr val="dk1"/>
                </a:solidFill>
              </a:endParaRPr>
            </a:p>
          </p:txBody>
        </p:sp>
        <p:sp>
          <p:nvSpPr>
            <p:cNvPr id="207" name="Google Shape;207;p28"/>
            <p:cNvSpPr/>
            <p:nvPr/>
          </p:nvSpPr>
          <p:spPr>
            <a:xfrm>
              <a:off x="0" y="1488818"/>
              <a:ext cx="11470200" cy="280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8" name="Google Shape;208;p28"/>
            <p:cNvSpPr txBox="1"/>
            <p:nvPr/>
          </p:nvSpPr>
          <p:spPr>
            <a:xfrm>
              <a:off x="0" y="1488818"/>
              <a:ext cx="11470200" cy="2803800"/>
            </a:xfrm>
            <a:prstGeom prst="rect">
              <a:avLst/>
            </a:prstGeom>
            <a:noFill/>
            <a:ln>
              <a:noFill/>
            </a:ln>
          </p:spPr>
          <p:txBody>
            <a:bodyPr spcFirstLastPara="1" wrap="square" lIns="364175" tIns="46975" rIns="263125" bIns="4697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RQ: How has VSM been applied within the context of I4.0?</a:t>
              </a:r>
              <a:endParaRPr>
                <a:solidFill>
                  <a:schemeClr val="dk1"/>
                </a:solidFill>
              </a:endParaRPr>
            </a:p>
            <a:p>
              <a:pPr marL="571500" marR="0" lvl="2" indent="-285750" algn="l" rtl="0">
                <a:lnSpc>
                  <a:spcPct val="90000"/>
                </a:lnSpc>
                <a:spcBef>
                  <a:spcPts val="580"/>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RQ.a: In what ways has VSM improved process efficiency?</a:t>
              </a:r>
              <a:endParaRPr>
                <a:solidFill>
                  <a:schemeClr val="dk1"/>
                </a:solidFill>
              </a:endParaRPr>
            </a:p>
            <a:p>
              <a:pPr marL="571500" marR="0" lvl="2" indent="-285750" algn="l" rtl="0">
                <a:lnSpc>
                  <a:spcPct val="90000"/>
                </a:lnSpc>
                <a:spcBef>
                  <a:spcPts val="580"/>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RQ.b: Which industry domains have adopted VSM?</a:t>
              </a:r>
              <a:endParaRPr>
                <a:solidFill>
                  <a:schemeClr val="dk1"/>
                </a:solidFill>
              </a:endParaRPr>
            </a:p>
            <a:p>
              <a:pPr marL="571500" marR="0" lvl="2" indent="-285750" algn="l" rtl="0">
                <a:lnSpc>
                  <a:spcPct val="90000"/>
                </a:lnSpc>
                <a:spcBef>
                  <a:spcPts val="580"/>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RQ.c: How frequently is VSM explicitly stated in relation to I4.0? </a:t>
              </a:r>
              <a:endParaRPr>
                <a:solidFill>
                  <a:schemeClr val="dk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Methodology</a:t>
            </a:r>
            <a:endParaRPr sz="3000">
              <a:solidFill>
                <a:schemeClr val="dk1"/>
              </a:solidFill>
            </a:endParaRPr>
          </a:p>
        </p:txBody>
      </p:sp>
      <p:sp>
        <p:nvSpPr>
          <p:cNvPr id="214" name="Google Shape;214;p29"/>
          <p:cNvSpPr txBox="1"/>
          <p:nvPr/>
        </p:nvSpPr>
        <p:spPr>
          <a:xfrm>
            <a:off x="470492" y="1112182"/>
            <a:ext cx="6413100" cy="4433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688"/>
              <a:buNone/>
            </a:pPr>
            <a:r>
              <a:rPr lang="en-US" sz="1800">
                <a:solidFill>
                  <a:srgbClr val="000000"/>
                </a:solidFill>
              </a:rPr>
              <a:t>Databases &amp; Search Strings:</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IEEE Xplore</a:t>
            </a:r>
            <a:endParaRPr sz="1800">
              <a:solidFill>
                <a:srgbClr val="000000"/>
              </a:solidFill>
            </a:endParaRPr>
          </a:p>
          <a:p>
            <a:pPr marL="742950" lvl="1" indent="-308800" algn="l" rtl="0">
              <a:lnSpc>
                <a:spcPct val="80000"/>
              </a:lnSpc>
              <a:spcBef>
                <a:spcPts val="287"/>
              </a:spcBef>
              <a:spcAft>
                <a:spcPts val="0"/>
              </a:spcAft>
              <a:buClr>
                <a:srgbClr val="000000"/>
              </a:buClr>
              <a:buSzPts val="1800"/>
              <a:buChar char="–"/>
            </a:pPr>
            <a:r>
              <a:rPr lang="en-US" sz="1800">
                <a:solidFill>
                  <a:srgbClr val="000000"/>
                </a:solidFill>
              </a:rPr>
              <a:t>(“All Metadata” : “value stream mapping”) OR</a:t>
            </a:r>
            <a:endParaRPr sz="1800">
              <a:solidFill>
                <a:srgbClr val="000000"/>
              </a:solidFill>
            </a:endParaRPr>
          </a:p>
          <a:p>
            <a:pPr marL="742950" lvl="1" indent="-308800" algn="l" rtl="0">
              <a:lnSpc>
                <a:spcPct val="80000"/>
              </a:lnSpc>
              <a:spcBef>
                <a:spcPts val="287"/>
              </a:spcBef>
              <a:spcAft>
                <a:spcPts val="0"/>
              </a:spcAft>
              <a:buClr>
                <a:srgbClr val="000000"/>
              </a:buClr>
              <a:buSzPts val="1800"/>
              <a:buChar char="–"/>
            </a:pPr>
            <a:r>
              <a:rPr lang="en-US" sz="1800">
                <a:solidFill>
                  <a:srgbClr val="000000"/>
                </a:solidFill>
              </a:rPr>
              <a:t>(“All Metadata” : “VSM”)</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Science Direct</a:t>
            </a:r>
            <a:endParaRPr sz="1800">
              <a:solidFill>
                <a:srgbClr val="000000"/>
              </a:solidFill>
            </a:endParaRPr>
          </a:p>
          <a:p>
            <a:pPr marL="742950" lvl="1" indent="-308800" algn="l" rtl="0">
              <a:lnSpc>
                <a:spcPct val="80000"/>
              </a:lnSpc>
              <a:spcBef>
                <a:spcPts val="287"/>
              </a:spcBef>
              <a:spcAft>
                <a:spcPts val="0"/>
              </a:spcAft>
              <a:buClr>
                <a:srgbClr val="000000"/>
              </a:buClr>
              <a:buSzPts val="1800"/>
              <a:buChar char="–"/>
            </a:pPr>
            <a:r>
              <a:rPr lang="en-US" sz="1800">
                <a:solidFill>
                  <a:srgbClr val="000000"/>
                </a:solidFill>
              </a:rPr>
              <a:t>Title: “value stream mapping” OR “VSM”</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Web of Science Core Collections </a:t>
            </a:r>
            <a:endParaRPr sz="1800">
              <a:solidFill>
                <a:srgbClr val="000000"/>
              </a:solidFill>
            </a:endParaRPr>
          </a:p>
          <a:p>
            <a:pPr marL="742950" lvl="1" indent="-308800" algn="l" rtl="0">
              <a:lnSpc>
                <a:spcPct val="80000"/>
              </a:lnSpc>
              <a:spcBef>
                <a:spcPts val="287"/>
              </a:spcBef>
              <a:spcAft>
                <a:spcPts val="0"/>
              </a:spcAft>
              <a:buClr>
                <a:srgbClr val="000000"/>
              </a:buClr>
              <a:buSzPts val="1800"/>
              <a:buChar char="–"/>
            </a:pPr>
            <a:r>
              <a:rPr lang="en-US" sz="1800">
                <a:solidFill>
                  <a:srgbClr val="000000"/>
                </a:solidFill>
              </a:rPr>
              <a:t>“value stream mapping” (Title) or “VSM” (Title)</a:t>
            </a:r>
            <a:endParaRPr sz="1800">
              <a:solidFill>
                <a:srgbClr val="000000"/>
              </a:solidFill>
            </a:endParaRPr>
          </a:p>
          <a:p>
            <a:pPr marL="742950" lvl="1" indent="-214312" algn="l" rtl="0">
              <a:lnSpc>
                <a:spcPct val="80000"/>
              </a:lnSpc>
              <a:spcBef>
                <a:spcPts val="225"/>
              </a:spcBef>
              <a:spcAft>
                <a:spcPts val="0"/>
              </a:spcAft>
              <a:buSzPts val="688"/>
              <a:buNone/>
            </a:pPr>
            <a:endParaRPr sz="1800">
              <a:solidFill>
                <a:srgbClr val="000000"/>
              </a:solidFill>
            </a:endParaRPr>
          </a:p>
          <a:p>
            <a:pPr marL="0" lvl="0" indent="0" algn="l" rtl="0">
              <a:lnSpc>
                <a:spcPct val="80000"/>
              </a:lnSpc>
              <a:spcBef>
                <a:spcPts val="325"/>
              </a:spcBef>
              <a:spcAft>
                <a:spcPts val="0"/>
              </a:spcAft>
              <a:buSzPts val="688"/>
              <a:buNone/>
            </a:pPr>
            <a:r>
              <a:rPr lang="en-US" sz="1800">
                <a:solidFill>
                  <a:srgbClr val="000000"/>
                </a:solidFill>
              </a:rPr>
              <a:t>Inclusion Criteria:</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Peer-reviewed Journal Articles</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English</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2011-2025</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Original Case Study</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VSM application</a:t>
            </a:r>
            <a:endParaRPr sz="1800">
              <a:solidFill>
                <a:srgbClr val="000000"/>
              </a:solidFill>
            </a:endParaRPr>
          </a:p>
          <a:p>
            <a:pPr marL="342900" lvl="0" indent="-263525" algn="l" rtl="0">
              <a:lnSpc>
                <a:spcPct val="80000"/>
              </a:lnSpc>
              <a:spcBef>
                <a:spcPts val="250"/>
              </a:spcBef>
              <a:spcAft>
                <a:spcPts val="0"/>
              </a:spcAft>
              <a:buSzPts val="688"/>
              <a:buNone/>
            </a:pPr>
            <a:endParaRPr sz="1800">
              <a:solidFill>
                <a:srgbClr val="000000"/>
              </a:solidFill>
            </a:endParaRPr>
          </a:p>
          <a:p>
            <a:pPr marL="0" lvl="0" indent="0" algn="l" rtl="0">
              <a:lnSpc>
                <a:spcPct val="80000"/>
              </a:lnSpc>
              <a:spcBef>
                <a:spcPts val="325"/>
              </a:spcBef>
              <a:spcAft>
                <a:spcPts val="0"/>
              </a:spcAft>
              <a:buSzPts val="688"/>
              <a:buNone/>
            </a:pPr>
            <a:r>
              <a:rPr lang="en-US" sz="1800">
                <a:solidFill>
                  <a:srgbClr val="000000"/>
                </a:solidFill>
              </a:rPr>
              <a:t>Manual Coding:</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Domain classification</a:t>
            </a:r>
            <a:endParaRPr sz="1800">
              <a:solidFill>
                <a:srgbClr val="000000"/>
              </a:solidFill>
            </a:endParaRPr>
          </a:p>
          <a:p>
            <a:pPr marL="342900" lvl="0" indent="-365950" algn="l" rtl="0">
              <a:lnSpc>
                <a:spcPct val="80000"/>
              </a:lnSpc>
              <a:spcBef>
                <a:spcPts val="287"/>
              </a:spcBef>
              <a:spcAft>
                <a:spcPts val="0"/>
              </a:spcAft>
              <a:buClr>
                <a:srgbClr val="000000"/>
              </a:buClr>
              <a:buSzPts val="1800"/>
              <a:buChar char="•"/>
            </a:pPr>
            <a:r>
              <a:rPr lang="en-US" sz="1800">
                <a:solidFill>
                  <a:srgbClr val="000000"/>
                </a:solidFill>
              </a:rPr>
              <a:t>VSM modification classification</a:t>
            </a:r>
            <a:endParaRPr sz="1800">
              <a:solidFill>
                <a:srgbClr val="000000"/>
              </a:solidFill>
            </a:endParaRPr>
          </a:p>
        </p:txBody>
      </p:sp>
      <p:sp>
        <p:nvSpPr>
          <p:cNvPr id="215" name="Google Shape;215;p29"/>
          <p:cNvSpPr txBox="1"/>
          <p:nvPr/>
        </p:nvSpPr>
        <p:spPr>
          <a:xfrm>
            <a:off x="7319604" y="5657368"/>
            <a:ext cx="4661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0" i="0" u="none" strike="noStrike">
                <a:solidFill>
                  <a:srgbClr val="000000"/>
                </a:solidFill>
                <a:latin typeface="Arial"/>
                <a:ea typeface="Arial"/>
                <a:cs typeface="Arial"/>
                <a:sym typeface="Arial"/>
              </a:rPr>
              <a:t>Modified preferred reporting items for systematic reviews &amp; meta-analyses (PRISMA) diagram</a:t>
            </a:r>
            <a:r>
              <a:rPr lang="en-US" b="0" i="0" u="none" strike="noStrike" baseline="30000">
                <a:solidFill>
                  <a:srgbClr val="000000"/>
                </a:solidFill>
                <a:latin typeface="Arial"/>
                <a:ea typeface="Arial"/>
                <a:cs typeface="Arial"/>
                <a:sym typeface="Arial"/>
              </a:rPr>
              <a:t>1</a:t>
            </a:r>
            <a:r>
              <a:rPr lang="en-US" baseline="30000"/>
              <a:t>8</a:t>
            </a:r>
            <a:endParaRPr baseline="30000">
              <a:solidFill>
                <a:srgbClr val="000000"/>
              </a:solidFill>
              <a:latin typeface="Arial"/>
              <a:ea typeface="Arial"/>
              <a:cs typeface="Arial"/>
              <a:sym typeface="Arial"/>
            </a:endParaRPr>
          </a:p>
        </p:txBody>
      </p:sp>
      <p:pic>
        <p:nvPicPr>
          <p:cNvPr id="216" name="Google Shape;216;p29"/>
          <p:cNvPicPr preferRelativeResize="0"/>
          <p:nvPr/>
        </p:nvPicPr>
        <p:blipFill rotWithShape="1">
          <a:blip r:embed="rId3">
            <a:alphaModFix/>
          </a:blip>
          <a:srcRect l="3081"/>
          <a:stretch/>
        </p:blipFill>
        <p:spPr>
          <a:xfrm>
            <a:off x="7158603" y="0"/>
            <a:ext cx="5033397" cy="56573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Where is VSM applied?</a:t>
            </a:r>
            <a:endParaRPr sz="3000">
              <a:solidFill>
                <a:schemeClr val="dk1"/>
              </a:solidFill>
            </a:endParaRPr>
          </a:p>
        </p:txBody>
      </p:sp>
      <p:pic>
        <p:nvPicPr>
          <p:cNvPr id="222" name="Google Shape;222;p30"/>
          <p:cNvPicPr preferRelativeResize="0"/>
          <p:nvPr/>
        </p:nvPicPr>
        <p:blipFill>
          <a:blip r:embed="rId3">
            <a:alphaModFix/>
          </a:blip>
          <a:stretch>
            <a:fillRect/>
          </a:stretch>
        </p:blipFill>
        <p:spPr>
          <a:xfrm>
            <a:off x="1464725" y="1582725"/>
            <a:ext cx="9262575" cy="4571925"/>
          </a:xfrm>
          <a:prstGeom prst="rect">
            <a:avLst/>
          </a:prstGeom>
          <a:noFill/>
          <a:ln>
            <a:noFill/>
          </a:ln>
        </p:spPr>
      </p:pic>
      <p:sp>
        <p:nvSpPr>
          <p:cNvPr id="223" name="Google Shape;223;p30"/>
          <p:cNvSpPr txBox="1"/>
          <p:nvPr/>
        </p:nvSpPr>
        <p:spPr>
          <a:xfrm>
            <a:off x="2471159" y="1028625"/>
            <a:ext cx="7242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rPr>
              <a:t>Distribution of VSM Applications by Industry Domain</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p:nvPr/>
        </p:nvSpPr>
        <p:spPr>
          <a:xfrm>
            <a:off x="207000" y="2749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VSM + I4.0 integration is rare</a:t>
            </a:r>
            <a:endParaRPr sz="3000">
              <a:solidFill>
                <a:schemeClr val="dk1"/>
              </a:solidFill>
            </a:endParaRPr>
          </a:p>
        </p:txBody>
      </p:sp>
      <p:grpSp>
        <p:nvGrpSpPr>
          <p:cNvPr id="229" name="Google Shape;229;p31"/>
          <p:cNvGrpSpPr/>
          <p:nvPr/>
        </p:nvGrpSpPr>
        <p:grpSpPr>
          <a:xfrm>
            <a:off x="786350" y="5733425"/>
            <a:ext cx="6728400" cy="355800"/>
            <a:chOff x="-1" y="436175"/>
            <a:chExt cx="6728400" cy="355800"/>
          </a:xfrm>
        </p:grpSpPr>
        <p:sp>
          <p:nvSpPr>
            <p:cNvPr id="230" name="Google Shape;230;p31"/>
            <p:cNvSpPr/>
            <p:nvPr/>
          </p:nvSpPr>
          <p:spPr>
            <a:xfrm>
              <a:off x="-1" y="436175"/>
              <a:ext cx="6728400" cy="355800"/>
            </a:xfrm>
            <a:prstGeom prst="roundRect">
              <a:avLst>
                <a:gd name="adj" fmla="val 16667"/>
              </a:avLst>
            </a:prstGeom>
            <a:solidFill>
              <a:srgbClr val="FFFFFF"/>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txBox="1"/>
            <p:nvPr/>
          </p:nvSpPr>
          <p:spPr>
            <a:xfrm>
              <a:off x="4349" y="453575"/>
              <a:ext cx="6719700" cy="3210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i="1">
                  <a:solidFill>
                    <a:srgbClr val="000000"/>
                  </a:solidFill>
                  <a:latin typeface="Arial"/>
                  <a:ea typeface="Arial"/>
                  <a:cs typeface="Arial"/>
                  <a:sym typeface="Arial"/>
                </a:rPr>
                <a:t>Note: </a:t>
              </a:r>
              <a:r>
                <a:rPr lang="en-US">
                  <a:solidFill>
                    <a:srgbClr val="000000"/>
                  </a:solidFill>
                  <a:latin typeface="Arial"/>
                  <a:ea typeface="Arial"/>
                  <a:cs typeface="Arial"/>
                  <a:sym typeface="Arial"/>
                </a:rPr>
                <a:t>Only 13 articles (15.85%) of the 82 explicitly integrated concepts from I4.0.</a:t>
              </a:r>
              <a:endParaRPr>
                <a:solidFill>
                  <a:srgbClr val="000000"/>
                </a:solidFill>
              </a:endParaRPr>
            </a:p>
          </p:txBody>
        </p:sp>
      </p:grpSp>
      <p:pic>
        <p:nvPicPr>
          <p:cNvPr id="232" name="Google Shape;232;p31"/>
          <p:cNvPicPr preferRelativeResize="0"/>
          <p:nvPr/>
        </p:nvPicPr>
        <p:blipFill>
          <a:blip r:embed="rId3">
            <a:alphaModFix/>
          </a:blip>
          <a:stretch>
            <a:fillRect/>
          </a:stretch>
        </p:blipFill>
        <p:spPr>
          <a:xfrm>
            <a:off x="1059925" y="1650900"/>
            <a:ext cx="10072159" cy="3986900"/>
          </a:xfrm>
          <a:prstGeom prst="rect">
            <a:avLst/>
          </a:prstGeom>
          <a:noFill/>
          <a:ln>
            <a:noFill/>
          </a:ln>
        </p:spPr>
      </p:pic>
      <p:sp>
        <p:nvSpPr>
          <p:cNvPr id="233" name="Google Shape;233;p31"/>
          <p:cNvSpPr txBox="1"/>
          <p:nvPr/>
        </p:nvSpPr>
        <p:spPr>
          <a:xfrm>
            <a:off x="729900" y="1096800"/>
            <a:ext cx="10732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rPr>
              <a:t>Cumulative Count of Articles Linking VSM with Industry 4.0 Concepts (n = 13)</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How VSM is being modified</a:t>
            </a:r>
            <a:endParaRPr sz="3000">
              <a:solidFill>
                <a:schemeClr val="dk1"/>
              </a:solidFill>
            </a:endParaRPr>
          </a:p>
        </p:txBody>
      </p:sp>
      <p:grpSp>
        <p:nvGrpSpPr>
          <p:cNvPr id="239" name="Google Shape;239;p32"/>
          <p:cNvGrpSpPr/>
          <p:nvPr/>
        </p:nvGrpSpPr>
        <p:grpSpPr>
          <a:xfrm>
            <a:off x="774222" y="5740850"/>
            <a:ext cx="6709036" cy="347315"/>
            <a:chOff x="-17" y="449622"/>
            <a:chExt cx="9488100" cy="351000"/>
          </a:xfrm>
        </p:grpSpPr>
        <p:sp>
          <p:nvSpPr>
            <p:cNvPr id="240" name="Google Shape;240;p32"/>
            <p:cNvSpPr/>
            <p:nvPr/>
          </p:nvSpPr>
          <p:spPr>
            <a:xfrm>
              <a:off x="-17" y="449622"/>
              <a:ext cx="9488100" cy="351000"/>
            </a:xfrm>
            <a:prstGeom prst="roundRect">
              <a:avLst>
                <a:gd name="adj" fmla="val 16667"/>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32"/>
            <p:cNvSpPr txBox="1"/>
            <p:nvPr/>
          </p:nvSpPr>
          <p:spPr>
            <a:xfrm>
              <a:off x="130061" y="466727"/>
              <a:ext cx="8877300" cy="316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i="1">
                  <a:solidFill>
                    <a:srgbClr val="000000"/>
                  </a:solidFill>
                  <a:latin typeface="Arial"/>
                  <a:ea typeface="Arial"/>
                  <a:cs typeface="Arial"/>
                  <a:sym typeface="Arial"/>
                </a:rPr>
                <a:t>Note: </a:t>
              </a:r>
              <a:r>
                <a:rPr lang="en-US">
                  <a:solidFill>
                    <a:srgbClr val="000000"/>
                  </a:solidFill>
                  <a:latin typeface="Arial"/>
                  <a:ea typeface="Arial"/>
                  <a:cs typeface="Arial"/>
                  <a:sym typeface="Arial"/>
                </a:rPr>
                <a:t>Some articles addressed multiple modifications; totals exceed 13.</a:t>
              </a:r>
              <a:endParaRPr>
                <a:solidFill>
                  <a:srgbClr val="000000"/>
                </a:solidFill>
                <a:latin typeface="Arial"/>
                <a:ea typeface="Arial"/>
                <a:cs typeface="Arial"/>
                <a:sym typeface="Arial"/>
              </a:endParaRPr>
            </a:p>
          </p:txBody>
        </p:sp>
      </p:grpSp>
      <p:pic>
        <p:nvPicPr>
          <p:cNvPr id="242" name="Google Shape;242;p32"/>
          <p:cNvPicPr preferRelativeResize="0"/>
          <p:nvPr/>
        </p:nvPicPr>
        <p:blipFill>
          <a:blip r:embed="rId3">
            <a:alphaModFix/>
          </a:blip>
          <a:stretch>
            <a:fillRect/>
          </a:stretch>
        </p:blipFill>
        <p:spPr>
          <a:xfrm>
            <a:off x="774225" y="1533026"/>
            <a:ext cx="10543900" cy="4004650"/>
          </a:xfrm>
          <a:prstGeom prst="rect">
            <a:avLst/>
          </a:prstGeom>
          <a:noFill/>
          <a:ln>
            <a:noFill/>
          </a:ln>
        </p:spPr>
      </p:pic>
      <p:sp>
        <p:nvSpPr>
          <p:cNvPr id="243" name="Google Shape;243;p32"/>
          <p:cNvSpPr txBox="1"/>
          <p:nvPr/>
        </p:nvSpPr>
        <p:spPr>
          <a:xfrm>
            <a:off x="2508125" y="1069200"/>
            <a:ext cx="7076100" cy="4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rPr>
              <a:t>Categorized Enhancements of VSM in I4.0 Articles</a:t>
            </a:r>
            <a:endParaRPr sz="2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Discussion: Addressing the research questions</a:t>
            </a:r>
            <a:endParaRPr sz="3000">
              <a:solidFill>
                <a:schemeClr val="dk1"/>
              </a:solidFill>
            </a:endParaRPr>
          </a:p>
        </p:txBody>
      </p:sp>
      <p:graphicFrame>
        <p:nvGraphicFramePr>
          <p:cNvPr id="249" name="Google Shape;249;p33"/>
          <p:cNvGraphicFramePr/>
          <p:nvPr/>
        </p:nvGraphicFramePr>
        <p:xfrm>
          <a:off x="498525" y="1094870"/>
          <a:ext cx="3000000" cy="3000000"/>
        </p:xfrm>
        <a:graphic>
          <a:graphicData uri="http://schemas.openxmlformats.org/drawingml/2006/table">
            <a:tbl>
              <a:tblPr firstRow="1" bandRow="1">
                <a:noFill/>
                <a:tableStyleId>{8540DA35-1BC5-472B-9796-584C7FCD4B74}</a:tableStyleId>
              </a:tblPr>
              <a:tblGrid>
                <a:gridCol w="5597475"/>
                <a:gridCol w="5597475"/>
              </a:tblGrid>
              <a:tr h="391550">
                <a:tc>
                  <a:txBody>
                    <a:bodyPr/>
                    <a:lstStyle/>
                    <a:p>
                      <a:pPr marL="0" marR="0" lvl="0" indent="0" algn="ctr" rtl="0">
                        <a:spcBef>
                          <a:spcPts val="0"/>
                        </a:spcBef>
                        <a:spcAft>
                          <a:spcPts val="0"/>
                        </a:spcAft>
                        <a:buNone/>
                      </a:pPr>
                      <a:r>
                        <a:rPr lang="en-US" sz="2200" u="none" strike="noStrike" cap="none">
                          <a:solidFill>
                            <a:schemeClr val="dk1"/>
                          </a:solidFill>
                          <a:latin typeface="Arial"/>
                          <a:ea typeface="Arial"/>
                          <a:cs typeface="Arial"/>
                          <a:sym typeface="Arial"/>
                        </a:rPr>
                        <a:t>Research Question</a:t>
                      </a:r>
                      <a:endParaRPr sz="2200">
                        <a:solidFill>
                          <a:schemeClr val="dk1"/>
                        </a:solidFill>
                      </a:endParaRPr>
                    </a:p>
                  </a:txBody>
                  <a:tcPr marL="91450" marR="91450" marT="45725" marB="457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200">
                          <a:solidFill>
                            <a:schemeClr val="dk1"/>
                          </a:solidFill>
                          <a:latin typeface="Arial"/>
                          <a:ea typeface="Arial"/>
                          <a:cs typeface="Arial"/>
                          <a:sym typeface="Arial"/>
                        </a:rPr>
                        <a:t>Key Finding</a:t>
                      </a:r>
                      <a:endParaRPr sz="2200">
                        <a:solidFill>
                          <a:schemeClr val="dk1"/>
                        </a:solidFill>
                      </a:endParaRPr>
                    </a:p>
                  </a:txBody>
                  <a:tcPr marL="91450" marR="91450" marT="45725" marB="457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1331300">
                <a:tc>
                  <a:txBody>
                    <a:bodyPr/>
                    <a:lstStyle/>
                    <a:p>
                      <a:pPr marL="0" marR="0" lvl="0" indent="0" algn="l" rtl="0">
                        <a:spcBef>
                          <a:spcPts val="0"/>
                        </a:spcBef>
                        <a:spcAft>
                          <a:spcPts val="0"/>
                        </a:spcAft>
                        <a:buNone/>
                      </a:pPr>
                      <a:r>
                        <a:rPr lang="en-US" sz="2200">
                          <a:solidFill>
                            <a:srgbClr val="0C0C0C"/>
                          </a:solidFill>
                          <a:latin typeface="Arial"/>
                          <a:ea typeface="Arial"/>
                          <a:cs typeface="Arial"/>
                          <a:sym typeface="Arial"/>
                        </a:rPr>
                        <a:t>RQ: How has VSM been applied within I4.0?</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200">
                          <a:solidFill>
                            <a:srgbClr val="0C0C0C"/>
                          </a:solidFill>
                          <a:latin typeface="Arial"/>
                          <a:ea typeface="Arial"/>
                          <a:cs typeface="Arial"/>
                          <a:sym typeface="Arial"/>
                        </a:rPr>
                        <a:t>VSM has been digitally enhanced (e.g., real-time data, smart monitoring) – little evidence suggests its use to guide DT strategically.</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1018050">
                <a:tc>
                  <a:txBody>
                    <a:bodyPr/>
                    <a:lstStyle/>
                    <a:p>
                      <a:pPr marL="0" marR="0" lvl="0" indent="0" algn="l" rtl="0">
                        <a:spcBef>
                          <a:spcPts val="0"/>
                        </a:spcBef>
                        <a:spcAft>
                          <a:spcPts val="0"/>
                        </a:spcAft>
                        <a:buNone/>
                      </a:pPr>
                      <a:r>
                        <a:rPr lang="en-US" sz="2200">
                          <a:solidFill>
                            <a:srgbClr val="0C0C0C"/>
                          </a:solidFill>
                          <a:latin typeface="Arial"/>
                          <a:ea typeface="Arial"/>
                          <a:cs typeface="Arial"/>
                          <a:sym typeface="Arial"/>
                        </a:rPr>
                        <a:t>RQ.a: In what ways has VSM enhanced process efficiency?</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200">
                          <a:solidFill>
                            <a:srgbClr val="0C0C0C"/>
                          </a:solidFill>
                          <a:latin typeface="Arial"/>
                          <a:ea typeface="Arial"/>
                          <a:cs typeface="Arial"/>
                          <a:sym typeface="Arial"/>
                        </a:rPr>
                        <a:t>Integrations with IoT, simulation, &amp; automation improve process visibility, accuracy, &amp; responsiveness.</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1018050">
                <a:tc>
                  <a:txBody>
                    <a:bodyPr/>
                    <a:lstStyle/>
                    <a:p>
                      <a:pPr marL="0" marR="0" lvl="0" indent="0" algn="l" rtl="0">
                        <a:spcBef>
                          <a:spcPts val="0"/>
                        </a:spcBef>
                        <a:spcAft>
                          <a:spcPts val="0"/>
                        </a:spcAft>
                        <a:buNone/>
                      </a:pPr>
                      <a:r>
                        <a:rPr lang="en-US" sz="2200">
                          <a:solidFill>
                            <a:srgbClr val="0C0C0C"/>
                          </a:solidFill>
                          <a:latin typeface="Arial"/>
                          <a:ea typeface="Arial"/>
                          <a:cs typeface="Arial"/>
                          <a:sym typeface="Arial"/>
                        </a:rPr>
                        <a:t>RQ.b: Which domains use VSM?</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200">
                          <a:solidFill>
                            <a:srgbClr val="0C0C0C"/>
                          </a:solidFill>
                          <a:latin typeface="Arial"/>
                          <a:ea typeface="Arial"/>
                          <a:cs typeface="Arial"/>
                          <a:sym typeface="Arial"/>
                        </a:rPr>
                        <a:t>Manufacturing dominates; limited adoption in healthcare, education, logistics, etc.</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1018050">
                <a:tc>
                  <a:txBody>
                    <a:bodyPr/>
                    <a:lstStyle/>
                    <a:p>
                      <a:pPr marL="0" marR="0" lvl="0" indent="0" algn="l" rtl="0">
                        <a:spcBef>
                          <a:spcPts val="0"/>
                        </a:spcBef>
                        <a:spcAft>
                          <a:spcPts val="0"/>
                        </a:spcAft>
                        <a:buNone/>
                      </a:pPr>
                      <a:r>
                        <a:rPr lang="en-US" sz="2200">
                          <a:solidFill>
                            <a:srgbClr val="0C0C0C"/>
                          </a:solidFill>
                          <a:latin typeface="Arial"/>
                          <a:ea typeface="Arial"/>
                          <a:cs typeface="Arial"/>
                          <a:sym typeface="Arial"/>
                        </a:rPr>
                        <a:t>RQ.c: How often is VSM discussed in relation to I4.0?</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200">
                          <a:solidFill>
                            <a:srgbClr val="0C0C0C"/>
                          </a:solidFill>
                          <a:latin typeface="Arial"/>
                          <a:ea typeface="Arial"/>
                          <a:cs typeface="Arial"/>
                          <a:sym typeface="Arial"/>
                        </a:rPr>
                        <a:t>Only 13 of 82 articles (15.85%) explicitly integrate I4.0, with growth mainly after 2019.</a:t>
                      </a:r>
                      <a:endParaRPr sz="2200"/>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p:nvPr/>
        </p:nvSpPr>
        <p:spPr>
          <a:xfrm>
            <a:off x="2070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How VSM can help overcome DT challenges</a:t>
            </a: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p:txBody>
      </p:sp>
      <p:graphicFrame>
        <p:nvGraphicFramePr>
          <p:cNvPr id="255" name="Google Shape;255;p34"/>
          <p:cNvGraphicFramePr/>
          <p:nvPr/>
        </p:nvGraphicFramePr>
        <p:xfrm>
          <a:off x="432100" y="1009763"/>
          <a:ext cx="3000000" cy="3000000"/>
        </p:xfrm>
        <a:graphic>
          <a:graphicData uri="http://schemas.openxmlformats.org/drawingml/2006/table">
            <a:tbl>
              <a:tblPr>
                <a:noFill/>
                <a:tableStyleId>{00994C5F-36F9-4034-A2CD-FCF32831467A}</a:tableStyleId>
              </a:tblPr>
              <a:tblGrid>
                <a:gridCol w="2375875"/>
                <a:gridCol w="8951900"/>
              </a:tblGrid>
              <a:tr h="501050">
                <a:tc>
                  <a:txBody>
                    <a:bodyPr/>
                    <a:lstStyle/>
                    <a:p>
                      <a:pPr marL="0" lvl="0" indent="0" algn="ctr" rtl="0">
                        <a:lnSpc>
                          <a:spcPct val="115000"/>
                        </a:lnSpc>
                        <a:spcBef>
                          <a:spcPts val="0"/>
                        </a:spcBef>
                        <a:spcAft>
                          <a:spcPts val="0"/>
                        </a:spcAft>
                        <a:buNone/>
                      </a:pPr>
                      <a:r>
                        <a:rPr lang="en-US" sz="1800" b="1"/>
                        <a:t>Challenge</a:t>
                      </a:r>
                      <a:endParaRPr sz="18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t>How VSM Helps</a:t>
                      </a:r>
                      <a:endParaRPr sz="18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740175">
                <a:tc>
                  <a:txBody>
                    <a:bodyPr/>
                    <a:lstStyle/>
                    <a:p>
                      <a:pPr marL="0" lvl="0" indent="0" algn="l" rtl="0">
                        <a:spcBef>
                          <a:spcPts val="0"/>
                        </a:spcBef>
                        <a:spcAft>
                          <a:spcPts val="0"/>
                        </a:spcAft>
                        <a:buNone/>
                      </a:pPr>
                      <a:r>
                        <a:rPr lang="en-US" sz="1800"/>
                        <a:t>Employee resistance</a:t>
                      </a:r>
                      <a:endParaRPr sz="18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800"/>
                        <a:t>Involves cross-functional teams directly in mapping → </a:t>
                      </a:r>
                      <a:r>
                        <a:rPr lang="en-US" sz="1800" b="1"/>
                        <a:t>employees see their role in the process, increasing buy-in and ownership.</a:t>
                      </a:r>
                      <a:endParaRPr sz="18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740175">
                <a:tc>
                  <a:txBody>
                    <a:bodyPr/>
                    <a:lstStyle/>
                    <a:p>
                      <a:pPr marL="0" lvl="0" indent="0" algn="l" rtl="0">
                        <a:spcBef>
                          <a:spcPts val="0"/>
                        </a:spcBef>
                        <a:spcAft>
                          <a:spcPts val="0"/>
                        </a:spcAft>
                        <a:buNone/>
                      </a:pPr>
                      <a:r>
                        <a:rPr lang="en-US" sz="1800"/>
                        <a:t>Unclear objectives</a:t>
                      </a:r>
                      <a:endParaRPr sz="18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800"/>
                        <a:t>Visualizes current vs. future state processes → </a:t>
                      </a:r>
                      <a:r>
                        <a:rPr lang="en-US" sz="1800" b="1"/>
                        <a:t>makes goals concrete, measurable, and aligned with business priorities.</a:t>
                      </a:r>
                      <a:endParaRPr sz="18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740175">
                <a:tc>
                  <a:txBody>
                    <a:bodyPr/>
                    <a:lstStyle/>
                    <a:p>
                      <a:pPr marL="0" lvl="0" indent="0" algn="l" rtl="0">
                        <a:spcBef>
                          <a:spcPts val="0"/>
                        </a:spcBef>
                        <a:spcAft>
                          <a:spcPts val="0"/>
                        </a:spcAft>
                        <a:buNone/>
                      </a:pPr>
                      <a:r>
                        <a:rPr lang="en-US" sz="1800"/>
                        <a:t>Lack of management support</a:t>
                      </a:r>
                      <a:endParaRPr sz="18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800"/>
                        <a:t>Provides leadership with a clear, data-backed roadmap of inefficiencies, waste, and opportunities → </a:t>
                      </a:r>
                      <a:r>
                        <a:rPr lang="en-US" sz="1800" b="1"/>
                        <a:t>makes benefits visible to secure commitment.</a:t>
                      </a:r>
                      <a:endParaRPr sz="18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740175">
                <a:tc>
                  <a:txBody>
                    <a:bodyPr/>
                    <a:lstStyle/>
                    <a:p>
                      <a:pPr marL="0" lvl="0" indent="0" algn="l" rtl="0">
                        <a:spcBef>
                          <a:spcPts val="0"/>
                        </a:spcBef>
                        <a:spcAft>
                          <a:spcPts val="0"/>
                        </a:spcAft>
                        <a:buNone/>
                      </a:pPr>
                      <a:r>
                        <a:rPr lang="en-US" sz="1800"/>
                        <a:t>Poor communication</a:t>
                      </a:r>
                      <a:endParaRPr sz="18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800"/>
                        <a:t>Creates a shared “single page” </a:t>
                      </a:r>
                      <a:r>
                        <a:rPr lang="en-US" sz="1800" b="1"/>
                        <a:t>visual language that bridges gaps between departments, technical staff, and executives.</a:t>
                      </a:r>
                      <a:endParaRPr sz="18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740175">
                <a:tc>
                  <a:txBody>
                    <a:bodyPr/>
                    <a:lstStyle/>
                    <a:p>
                      <a:pPr marL="0" lvl="0" indent="0" algn="l" rtl="0">
                        <a:spcBef>
                          <a:spcPts val="0"/>
                        </a:spcBef>
                        <a:spcAft>
                          <a:spcPts val="0"/>
                        </a:spcAft>
                        <a:buNone/>
                      </a:pPr>
                      <a:r>
                        <a:rPr lang="en-US" sz="1800"/>
                        <a:t>Knowledge gaps</a:t>
                      </a:r>
                      <a:endParaRPr sz="18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800"/>
                        <a:t>Surfaces bottlenecks, handoffs, and data flows → </a:t>
                      </a:r>
                      <a:r>
                        <a:rPr lang="en-US" sz="1800" b="1"/>
                        <a:t>reveals where training, upskilling, or new competencies are needed.</a:t>
                      </a:r>
                      <a:endParaRPr sz="18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740175">
                <a:tc>
                  <a:txBody>
                    <a:bodyPr/>
                    <a:lstStyle/>
                    <a:p>
                      <a:pPr marL="0" lvl="0" indent="0" algn="l" rtl="0">
                        <a:spcBef>
                          <a:spcPts val="0"/>
                        </a:spcBef>
                        <a:spcAft>
                          <a:spcPts val="0"/>
                        </a:spcAft>
                        <a:buNone/>
                      </a:pPr>
                      <a:r>
                        <a:rPr lang="en-US" sz="1800"/>
                        <a:t>Limited resources/structure</a:t>
                      </a:r>
                      <a:endParaRPr sz="18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800"/>
                        <a:t>Prioritizes initiatives based on value and waste elimination → </a:t>
                      </a:r>
                      <a:r>
                        <a:rPr lang="en-US" sz="1800" b="1"/>
                        <a:t>helps allocate scarce resources to the highest-impact areas.</a:t>
                      </a:r>
                      <a:endParaRPr sz="18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Conclusions &amp; future directions</a:t>
            </a:r>
            <a:endParaRPr sz="3000">
              <a:solidFill>
                <a:schemeClr val="dk1"/>
              </a:solidFill>
            </a:endParaRPr>
          </a:p>
        </p:txBody>
      </p:sp>
      <p:pic>
        <p:nvPicPr>
          <p:cNvPr id="261" name="Google Shape;261;p35"/>
          <p:cNvPicPr preferRelativeResize="0"/>
          <p:nvPr/>
        </p:nvPicPr>
        <p:blipFill rotWithShape="1">
          <a:blip r:embed="rId3">
            <a:alphaModFix/>
          </a:blip>
          <a:srcRect/>
          <a:stretch/>
        </p:blipFill>
        <p:spPr>
          <a:xfrm>
            <a:off x="1174101" y="941625"/>
            <a:ext cx="9843795" cy="4974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References</a:t>
            </a:r>
            <a:endParaRPr sz="3000">
              <a:solidFill>
                <a:schemeClr val="dk1"/>
              </a:solidFill>
            </a:endParaRPr>
          </a:p>
        </p:txBody>
      </p:sp>
      <p:graphicFrame>
        <p:nvGraphicFramePr>
          <p:cNvPr id="267" name="Google Shape;267;p36"/>
          <p:cNvGraphicFramePr/>
          <p:nvPr/>
        </p:nvGraphicFramePr>
        <p:xfrm>
          <a:off x="350874" y="975648"/>
          <a:ext cx="3000000" cy="3000000"/>
        </p:xfrm>
        <a:graphic>
          <a:graphicData uri="http://schemas.openxmlformats.org/drawingml/2006/table">
            <a:tbl>
              <a:tblPr firstRow="1" bandRow="1">
                <a:noFill/>
                <a:tableStyleId>{11FA5F87-582C-49BD-A125-AABBAFD8BFEA}</a:tableStyleId>
              </a:tblPr>
              <a:tblGrid>
                <a:gridCol w="382900"/>
                <a:gridCol w="11005900"/>
              </a:tblGrid>
              <a:tr h="189600">
                <a:tc>
                  <a:txBody>
                    <a:bodyPr/>
                    <a:lstStyle/>
                    <a:p>
                      <a:pPr marL="0" marR="0" lvl="0" indent="0" algn="l" rtl="0">
                        <a:spcBef>
                          <a:spcPts val="0"/>
                        </a:spcBef>
                        <a:spcAft>
                          <a:spcPts val="0"/>
                        </a:spcAft>
                        <a:buNone/>
                      </a:pPr>
                      <a:r>
                        <a:rPr lang="en-US" sz="800">
                          <a:latin typeface="Arial"/>
                          <a:ea typeface="Arial"/>
                          <a:cs typeface="Arial"/>
                          <a:sym typeface="Arial"/>
                        </a:rPr>
                        <a:t>[1]</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a:solidFill>
                            <a:srgbClr val="222222"/>
                          </a:solidFill>
                          <a:latin typeface="Arial"/>
                          <a:ea typeface="Arial"/>
                          <a:cs typeface="Arial"/>
                          <a:sym typeface="Arial"/>
                        </a:rPr>
                        <a:t>Scriven, P., Ledwith, A., &amp; Nagle, T. (2024). Towards a lean digital transformation research framework: a literature review. </a:t>
                      </a:r>
                      <a:r>
                        <a:rPr lang="en-US" sz="800" b="0" i="1">
                          <a:solidFill>
                            <a:srgbClr val="222222"/>
                          </a:solidFill>
                          <a:latin typeface="Arial"/>
                          <a:ea typeface="Arial"/>
                          <a:cs typeface="Arial"/>
                          <a:sym typeface="Arial"/>
                        </a:rPr>
                        <a:t>Journal of Decision Systems</a:t>
                      </a:r>
                      <a:r>
                        <a:rPr lang="en-US" sz="800" b="0" i="0">
                          <a:solidFill>
                            <a:srgbClr val="222222"/>
                          </a:solidFill>
                          <a:latin typeface="Arial"/>
                          <a:ea typeface="Arial"/>
                          <a:cs typeface="Arial"/>
                          <a:sym typeface="Arial"/>
                        </a:rPr>
                        <a:t>, 1-15.</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[2]</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a:solidFill>
                            <a:srgbClr val="222222"/>
                          </a:solidFill>
                          <a:latin typeface="Arial"/>
                          <a:ea typeface="Arial"/>
                          <a:cs typeface="Arial"/>
                          <a:sym typeface="Arial"/>
                        </a:rPr>
                        <a:t>Gebayew, C., Hardini, I. R., Panjaitan, G. H. A., &amp; Kurniawan, N. B. (2018, October). A systematic literature review on digital transformation. In </a:t>
                      </a:r>
                      <a:r>
                        <a:rPr lang="en-US" sz="800" b="0" i="1">
                          <a:solidFill>
                            <a:srgbClr val="222222"/>
                          </a:solidFill>
                          <a:latin typeface="Arial"/>
                          <a:ea typeface="Arial"/>
                          <a:cs typeface="Arial"/>
                          <a:sym typeface="Arial"/>
                        </a:rPr>
                        <a:t>2018 International Conference on Information Technology Systems and Innovation (ICITSI)</a:t>
                      </a:r>
                      <a:r>
                        <a:rPr lang="en-US" sz="800" b="0" i="0">
                          <a:solidFill>
                            <a:srgbClr val="222222"/>
                          </a:solidFill>
                          <a:latin typeface="Arial"/>
                          <a:ea typeface="Arial"/>
                          <a:cs typeface="Arial"/>
                          <a:sym typeface="Arial"/>
                        </a:rPr>
                        <a:t> (pp. 260-265). IEEE.</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[3]</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a:solidFill>
                            <a:srgbClr val="222222"/>
                          </a:solidFill>
                          <a:latin typeface="Arial"/>
                          <a:ea typeface="Arial"/>
                          <a:cs typeface="Arial"/>
                          <a:sym typeface="Arial"/>
                        </a:rPr>
                        <a:t>Bellantuono, N., Nuzzi, A., Pontrandolfo, P., &amp; Scozzi, B. (2021). Digital transformation models for the I4. 0 transition: Lessons from the change management literature. </a:t>
                      </a:r>
                      <a:r>
                        <a:rPr lang="en-US" sz="800" b="0" i="1">
                          <a:solidFill>
                            <a:srgbClr val="222222"/>
                          </a:solidFill>
                          <a:latin typeface="Arial"/>
                          <a:ea typeface="Arial"/>
                          <a:cs typeface="Arial"/>
                          <a:sym typeface="Arial"/>
                        </a:rPr>
                        <a:t>Sustainability</a:t>
                      </a:r>
                      <a:r>
                        <a:rPr lang="en-US" sz="800" b="0" i="0">
                          <a:solidFill>
                            <a:srgbClr val="222222"/>
                          </a:solidFill>
                          <a:latin typeface="Arial"/>
                          <a:ea typeface="Arial"/>
                          <a:cs typeface="Arial"/>
                          <a:sym typeface="Arial"/>
                        </a:rPr>
                        <a:t>, </a:t>
                      </a:r>
                      <a:r>
                        <a:rPr lang="en-US" sz="800" b="0" i="1">
                          <a:solidFill>
                            <a:srgbClr val="222222"/>
                          </a:solidFill>
                          <a:latin typeface="Arial"/>
                          <a:ea typeface="Arial"/>
                          <a:cs typeface="Arial"/>
                          <a:sym typeface="Arial"/>
                        </a:rPr>
                        <a:t>13</a:t>
                      </a:r>
                      <a:r>
                        <a:rPr lang="en-US" sz="800" b="0" i="0">
                          <a:solidFill>
                            <a:srgbClr val="222222"/>
                          </a:solidFill>
                          <a:latin typeface="Arial"/>
                          <a:ea typeface="Arial"/>
                          <a:cs typeface="Arial"/>
                          <a:sym typeface="Arial"/>
                        </a:rPr>
                        <a:t>(23), 12941.</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[4]</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a:solidFill>
                            <a:srgbClr val="222222"/>
                          </a:solidFill>
                          <a:latin typeface="Arial"/>
                          <a:ea typeface="Arial"/>
                          <a:cs typeface="Arial"/>
                          <a:sym typeface="Arial"/>
                        </a:rPr>
                        <a:t>Ahlskog, M., Badasjane, V., Granlund, A., Bruch, J., &amp; Sauter, B. (2022). Differing Views of the Meaning of Digital Transformation in Manufacturing Industry. In </a:t>
                      </a:r>
                      <a:r>
                        <a:rPr lang="en-US" sz="800" b="0" i="1">
                          <a:solidFill>
                            <a:srgbClr val="222222"/>
                          </a:solidFill>
                          <a:latin typeface="Arial"/>
                          <a:ea typeface="Arial"/>
                          <a:cs typeface="Arial"/>
                          <a:sym typeface="Arial"/>
                        </a:rPr>
                        <a:t>SPS2022</a:t>
                      </a:r>
                      <a:r>
                        <a:rPr lang="en-US" sz="800" b="0" i="0">
                          <a:solidFill>
                            <a:srgbClr val="222222"/>
                          </a:solidFill>
                          <a:latin typeface="Arial"/>
                          <a:ea typeface="Arial"/>
                          <a:cs typeface="Arial"/>
                          <a:sym typeface="Arial"/>
                        </a:rPr>
                        <a:t> (pp. 331-340). IOS Press.</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[5]</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a:solidFill>
                            <a:srgbClr val="222222"/>
                          </a:solidFill>
                          <a:latin typeface="Arial"/>
                          <a:ea typeface="Arial"/>
                          <a:cs typeface="Arial"/>
                          <a:sym typeface="Arial"/>
                        </a:rPr>
                        <a:t>Ghobakhloo, M., &amp; Iranmanesh, M. (2021). Digital transformation success under Industry 4.0: a strategic guideline for manufacturing SMEs. </a:t>
                      </a:r>
                      <a:r>
                        <a:rPr lang="en-US" sz="800" b="0" i="1">
                          <a:solidFill>
                            <a:srgbClr val="222222"/>
                          </a:solidFill>
                          <a:latin typeface="Arial"/>
                          <a:ea typeface="Arial"/>
                          <a:cs typeface="Arial"/>
                          <a:sym typeface="Arial"/>
                        </a:rPr>
                        <a:t>Journal of Manufacturing Technology Management</a:t>
                      </a:r>
                      <a:r>
                        <a:rPr lang="en-US" sz="800" b="0" i="0">
                          <a:solidFill>
                            <a:srgbClr val="222222"/>
                          </a:solidFill>
                          <a:latin typeface="Arial"/>
                          <a:ea typeface="Arial"/>
                          <a:cs typeface="Arial"/>
                          <a:sym typeface="Arial"/>
                        </a:rPr>
                        <a:t>, </a:t>
                      </a:r>
                      <a:r>
                        <a:rPr lang="en-US" sz="800" b="0" i="1">
                          <a:solidFill>
                            <a:srgbClr val="222222"/>
                          </a:solidFill>
                          <a:latin typeface="Arial"/>
                          <a:ea typeface="Arial"/>
                          <a:cs typeface="Arial"/>
                          <a:sym typeface="Arial"/>
                        </a:rPr>
                        <a:t>32</a:t>
                      </a:r>
                      <a:r>
                        <a:rPr lang="en-US" sz="800" b="0" i="0">
                          <a:solidFill>
                            <a:srgbClr val="222222"/>
                          </a:solidFill>
                          <a:latin typeface="Arial"/>
                          <a:ea typeface="Arial"/>
                          <a:cs typeface="Arial"/>
                          <a:sym typeface="Arial"/>
                        </a:rPr>
                        <a:t>(8), 1533-1556.</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[6]</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a:solidFill>
                            <a:srgbClr val="222222"/>
                          </a:solidFill>
                          <a:latin typeface="Arial"/>
                          <a:ea typeface="Arial"/>
                          <a:cs typeface="Arial"/>
                          <a:sym typeface="Arial"/>
                        </a:rPr>
                        <a:t>Kane, G. C., Palmer, D., Nguyen-Phillips, A., Kiron, D., &amp; Buckley, N. (2017). Achieving digital maturity. </a:t>
                      </a:r>
                      <a:r>
                        <a:rPr lang="en-US" sz="800" b="0" i="1">
                          <a:solidFill>
                            <a:srgbClr val="222222"/>
                          </a:solidFill>
                          <a:latin typeface="Arial"/>
                          <a:ea typeface="Arial"/>
                          <a:cs typeface="Arial"/>
                          <a:sym typeface="Arial"/>
                        </a:rPr>
                        <a:t>MIT sloan management review</a:t>
                      </a:r>
                      <a:r>
                        <a:rPr lang="en-US" sz="800" b="0" i="0">
                          <a:solidFill>
                            <a:srgbClr val="222222"/>
                          </a:solidFill>
                          <a:latin typeface="Arial"/>
                          <a:ea typeface="Arial"/>
                          <a:cs typeface="Arial"/>
                          <a:sym typeface="Arial"/>
                        </a:rPr>
                        <a:t>, </a:t>
                      </a:r>
                      <a:r>
                        <a:rPr lang="en-US" sz="800" b="0" i="1">
                          <a:solidFill>
                            <a:srgbClr val="222222"/>
                          </a:solidFill>
                          <a:latin typeface="Arial"/>
                          <a:ea typeface="Arial"/>
                          <a:cs typeface="Arial"/>
                          <a:sym typeface="Arial"/>
                        </a:rPr>
                        <a:t>59</a:t>
                      </a:r>
                      <a:r>
                        <a:rPr lang="en-US" sz="800" b="0" i="0">
                          <a:solidFill>
                            <a:srgbClr val="222222"/>
                          </a:solidFill>
                          <a:latin typeface="Arial"/>
                          <a:ea typeface="Arial"/>
                          <a:cs typeface="Arial"/>
                          <a:sym typeface="Arial"/>
                        </a:rPr>
                        <a:t>(1).</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[7]</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a:solidFill>
                            <a:srgbClr val="222222"/>
                          </a:solidFill>
                          <a:latin typeface="Arial"/>
                          <a:ea typeface="Arial"/>
                          <a:cs typeface="Arial"/>
                          <a:sym typeface="Arial"/>
                        </a:rPr>
                        <a:t>Li, F. (2020). Leading digital transformation: three emerging approaches for managing the transition. International Journal of Operations &amp; Production Management, 40(6), 809-817.</a:t>
                      </a:r>
                      <a:endParaRPr sz="800" b="0" i="0">
                        <a:solidFill>
                          <a:srgbClr val="222222"/>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[8]</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a:solidFill>
                            <a:srgbClr val="222222"/>
                          </a:solidFill>
                          <a:latin typeface="Arial"/>
                          <a:ea typeface="Arial"/>
                          <a:cs typeface="Arial"/>
                          <a:sym typeface="Arial"/>
                        </a:rPr>
                        <a:t>Matt, C., Hess, T., &amp; Benlian, A. (2015). Digital transformation strategies. Business &amp; information systems engineering, 57(5), 339-343.</a:t>
                      </a:r>
                      <a:endParaRPr sz="800" b="0" i="0">
                        <a:solidFill>
                          <a:srgbClr val="222222"/>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[9]</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a:solidFill>
                            <a:srgbClr val="222222"/>
                          </a:solidFill>
                          <a:latin typeface="Arial"/>
                          <a:ea typeface="Arial"/>
                          <a:cs typeface="Arial"/>
                          <a:sym typeface="Arial"/>
                        </a:rPr>
                        <a:t>Satwekar, A., Miozza, M., Abbattista, C., Palumbo, S., &amp; Rossi, M. (2024). Triad of digital transformation: Holistic orchestration for people, process, and technology. IEEE Transactions on Engineering Management, 71, 7815-7831.</a:t>
                      </a:r>
                      <a:endParaRPr sz="800" b="0" i="0">
                        <a:solidFill>
                          <a:srgbClr val="222222"/>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[10]</a:t>
                      </a: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800">
                          <a:solidFill>
                            <a:srgbClr val="222222"/>
                          </a:solidFill>
                          <a:latin typeface="Arial"/>
                          <a:ea typeface="Arial"/>
                          <a:cs typeface="Arial"/>
                          <a:sym typeface="Arial"/>
                        </a:rPr>
                        <a:t>Tian, Y. (2024). Evaluation of the Digital Transformation Effects in Manufacturing Using the DEA-BP Model and the Internet of Things. IEEE Access, 12, 47880-47887.</a:t>
                      </a:r>
                      <a:endParaRPr sz="800" b="0" i="0">
                        <a:solidFill>
                          <a:srgbClr val="222222"/>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[11]</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Rother, M., &amp; Shook, J. (2003). </a:t>
                      </a:r>
                      <a:r>
                        <a:rPr lang="en-US" sz="800" b="0" i="1">
                          <a:latin typeface="Arial"/>
                          <a:ea typeface="Arial"/>
                          <a:cs typeface="Arial"/>
                          <a:sym typeface="Arial"/>
                        </a:rPr>
                        <a:t>Learning to see: value stream mapping to add value and eliminate muda</a:t>
                      </a:r>
                      <a:r>
                        <a:rPr lang="en-US" sz="800" b="0" i="0">
                          <a:latin typeface="Arial"/>
                          <a:ea typeface="Arial"/>
                          <a:cs typeface="Arial"/>
                          <a:sym typeface="Arial"/>
                        </a:rPr>
                        <a:t>. Lean enterprise institute.</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338125">
                <a:tc>
                  <a:txBody>
                    <a:bodyPr/>
                    <a:lstStyle/>
                    <a:p>
                      <a:pPr marL="0" marR="0" lvl="0" indent="0" algn="l" rtl="0">
                        <a:spcBef>
                          <a:spcPts val="0"/>
                        </a:spcBef>
                        <a:spcAft>
                          <a:spcPts val="0"/>
                        </a:spcAft>
                        <a:buNone/>
                      </a:pPr>
                      <a:r>
                        <a:rPr lang="en-US" sz="800">
                          <a:latin typeface="Arial"/>
                          <a:ea typeface="Arial"/>
                          <a:cs typeface="Arial"/>
                          <a:sym typeface="Arial"/>
                        </a:rPr>
                        <a:t>[12]</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Culot, G., Nassimbeni, G., Orzes, G., &amp; Sartor, M. (2020). Behind the definition of Industry 4.0: Analysis and open questions. International Journal of Production Economics, 226.</a:t>
                      </a:r>
                      <a:r>
                        <a:rPr lang="en-US" sz="800">
                          <a:latin typeface="Arial"/>
                          <a:ea typeface="Arial"/>
                          <a:cs typeface="Arial"/>
                          <a:sym typeface="Arial"/>
                        </a:rPr>
                        <a:t/>
                      </a:r>
                      <a:br>
                        <a:rPr lang="en-US" sz="800">
                          <a:latin typeface="Arial"/>
                          <a:ea typeface="Arial"/>
                          <a:cs typeface="Arial"/>
                          <a:sym typeface="Arial"/>
                        </a:rPr>
                      </a:br>
                      <a:r>
                        <a:rPr lang="en-US" sz="800" b="0" i="0">
                          <a:latin typeface="Arial"/>
                          <a:ea typeface="Arial"/>
                          <a:cs typeface="Arial"/>
                          <a:sym typeface="Arial"/>
                        </a:rPr>
                        <a:t>https://doi.org/10.1016/j.ijpe.2020.107617</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[13]</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Lugert, A., Batz, A., &amp; Winkler, H. (2018). Empirical assessment of the future adequacy of value stream mapping in manufacturing industries. </a:t>
                      </a:r>
                      <a:r>
                        <a:rPr lang="en-US" sz="800" b="0" i="1">
                          <a:latin typeface="Arial"/>
                          <a:ea typeface="Arial"/>
                          <a:cs typeface="Arial"/>
                          <a:sym typeface="Arial"/>
                        </a:rPr>
                        <a:t>Journal of Manufacturing Technology Management</a:t>
                      </a:r>
                      <a:r>
                        <a:rPr lang="en-US" sz="800" b="0" i="0">
                          <a:latin typeface="Arial"/>
                          <a:ea typeface="Arial"/>
                          <a:cs typeface="Arial"/>
                          <a:sym typeface="Arial"/>
                        </a:rPr>
                        <a:t>, </a:t>
                      </a:r>
                      <a:r>
                        <a:rPr lang="en-US" sz="800" b="0" i="1">
                          <a:latin typeface="Arial"/>
                          <a:ea typeface="Arial"/>
                          <a:cs typeface="Arial"/>
                          <a:sym typeface="Arial"/>
                        </a:rPr>
                        <a:t>29</a:t>
                      </a:r>
                      <a:r>
                        <a:rPr lang="en-US" sz="800" b="0" i="0">
                          <a:latin typeface="Arial"/>
                          <a:ea typeface="Arial"/>
                          <a:cs typeface="Arial"/>
                          <a:sym typeface="Arial"/>
                        </a:rPr>
                        <a:t>(5), 886-906.</a:t>
                      </a:r>
                      <a:endParaRPr sz="800" b="0" i="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[14]</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Valamede, L. S., &amp; Akkari, A. C. S. (2020). Lean 4.0: A new holistic approach for the integration of lean manufacturing tools and digital technologies. </a:t>
                      </a:r>
                      <a:r>
                        <a:rPr lang="en-US" sz="800" b="0" i="1">
                          <a:latin typeface="Arial"/>
                          <a:ea typeface="Arial"/>
                          <a:cs typeface="Arial"/>
                          <a:sym typeface="Arial"/>
                        </a:rPr>
                        <a:t>International Journal of Mathematical, Engineering and Management Sciences</a:t>
                      </a:r>
                      <a:r>
                        <a:rPr lang="en-US" sz="800" b="0" i="0">
                          <a:latin typeface="Arial"/>
                          <a:ea typeface="Arial"/>
                          <a:cs typeface="Arial"/>
                          <a:sym typeface="Arial"/>
                        </a:rPr>
                        <a:t>, </a:t>
                      </a:r>
                      <a:r>
                        <a:rPr lang="en-US" sz="800" b="0" i="1">
                          <a:latin typeface="Arial"/>
                          <a:ea typeface="Arial"/>
                          <a:cs typeface="Arial"/>
                          <a:sym typeface="Arial"/>
                        </a:rPr>
                        <a:t>5</a:t>
                      </a:r>
                      <a:r>
                        <a:rPr lang="en-US" sz="800" b="0" i="0">
                          <a:latin typeface="Arial"/>
                          <a:ea typeface="Arial"/>
                          <a:cs typeface="Arial"/>
                          <a:sym typeface="Arial"/>
                        </a:rPr>
                        <a:t>(5), 851.</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[15]</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Lee, J. K. Y., Gholami, H., Saman, M. Z. M., Ngadiman, N. H. A. B., Zakuan, N., Mahmood, S., &amp; Omain, S. Z. (2021). Sustainability-oriented application of value stream mapping: a review and classification. </a:t>
                      </a:r>
                      <a:r>
                        <a:rPr lang="en-US" sz="800" b="0" i="1">
                          <a:latin typeface="Arial"/>
                          <a:ea typeface="Arial"/>
                          <a:cs typeface="Arial"/>
                          <a:sym typeface="Arial"/>
                        </a:rPr>
                        <a:t>IEEE Access</a:t>
                      </a:r>
                      <a:r>
                        <a:rPr lang="en-US" sz="800" b="0" i="0">
                          <a:latin typeface="Arial"/>
                          <a:ea typeface="Arial"/>
                          <a:cs typeface="Arial"/>
                          <a:sym typeface="Arial"/>
                        </a:rPr>
                        <a:t>, </a:t>
                      </a:r>
                      <a:r>
                        <a:rPr lang="en-US" sz="800" b="0" i="1">
                          <a:latin typeface="Arial"/>
                          <a:ea typeface="Arial"/>
                          <a:cs typeface="Arial"/>
                          <a:sym typeface="Arial"/>
                        </a:rPr>
                        <a:t>9</a:t>
                      </a:r>
                      <a:r>
                        <a:rPr lang="en-US" sz="800" b="0" i="0">
                          <a:latin typeface="Arial"/>
                          <a:ea typeface="Arial"/>
                          <a:cs typeface="Arial"/>
                          <a:sym typeface="Arial"/>
                        </a:rPr>
                        <a:t>, 68414-68434.</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[16]</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Moraes, A., Carvalho, A. M., &amp; Sampaio, P. (2023). Lean and Industry 4.0: A Review of the Relationship, Its Limitations, and the Path Ahead with Industry 5.0. In Machines (Vol. 11, Issue 4). MDPI.</a:t>
                      </a:r>
                      <a:r>
                        <a:rPr lang="en-US" sz="800">
                          <a:latin typeface="Arial"/>
                          <a:ea typeface="Arial"/>
                          <a:cs typeface="Arial"/>
                          <a:sym typeface="Arial"/>
                        </a:rPr>
                        <a:t/>
                      </a:r>
                      <a:br>
                        <a:rPr lang="en-US" sz="800">
                          <a:latin typeface="Arial"/>
                          <a:ea typeface="Arial"/>
                          <a:cs typeface="Arial"/>
                          <a:sym typeface="Arial"/>
                        </a:rPr>
                      </a:br>
                      <a:r>
                        <a:rPr lang="en-US" sz="800" b="0" i="0">
                          <a:latin typeface="Arial"/>
                          <a:ea typeface="Arial"/>
                          <a:cs typeface="Arial"/>
                          <a:sym typeface="Arial"/>
                        </a:rPr>
                        <a:t>https://doi.org/10.3390/machines11040443</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346975">
                <a:tc>
                  <a:txBody>
                    <a:bodyPr/>
                    <a:lstStyle/>
                    <a:p>
                      <a:pPr marL="0" marR="0" lvl="0" indent="0" algn="l" rtl="0">
                        <a:spcBef>
                          <a:spcPts val="0"/>
                        </a:spcBef>
                        <a:spcAft>
                          <a:spcPts val="0"/>
                        </a:spcAft>
                        <a:buNone/>
                      </a:pPr>
                      <a:r>
                        <a:rPr lang="en-US" sz="800">
                          <a:latin typeface="Arial"/>
                          <a:ea typeface="Arial"/>
                          <a:cs typeface="Arial"/>
                          <a:sym typeface="Arial"/>
                        </a:rPr>
                        <a:t>[17]</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Shrivastava, A., Khare, A., Gupta, N., Pratap, S., Rana, U., &amp; Kushwaha, V. (2025). Enhancing Value Stream Map Effectiveness Through Business Capability Mapping: A Business Architecture Perspective.</a:t>
                      </a:r>
                      <a:br>
                        <a:rPr lang="en-US" sz="800" b="0" i="0">
                          <a:latin typeface="Arial"/>
                          <a:ea typeface="Arial"/>
                          <a:cs typeface="Arial"/>
                          <a:sym typeface="Arial"/>
                        </a:rPr>
                      </a:br>
                      <a:r>
                        <a:rPr lang="en-US" sz="800" b="0" i="0">
                          <a:latin typeface="Arial"/>
                          <a:ea typeface="Arial"/>
                          <a:cs typeface="Arial"/>
                          <a:sym typeface="Arial"/>
                        </a:rPr>
                        <a:t>International Research Journal of Modernization in Engineering Technology and Science, 7(3), 17776–17781. https://www.doi.org/10.56726/IRJMETS71119</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281425">
                <a:tc>
                  <a:txBody>
                    <a:bodyPr/>
                    <a:lstStyle/>
                    <a:p>
                      <a:pPr marL="0" marR="0" lvl="0" indent="0" algn="l" rtl="0">
                        <a:spcBef>
                          <a:spcPts val="0"/>
                        </a:spcBef>
                        <a:spcAft>
                          <a:spcPts val="0"/>
                        </a:spcAft>
                        <a:buNone/>
                      </a:pPr>
                      <a:r>
                        <a:rPr lang="en-US" sz="800">
                          <a:latin typeface="Arial"/>
                          <a:ea typeface="Arial"/>
                          <a:cs typeface="Arial"/>
                          <a:sym typeface="Arial"/>
                        </a:rPr>
                        <a:t>[18]</a:t>
                      </a:r>
                      <a:endParaRPr sz="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a:latin typeface="Arial"/>
                          <a:ea typeface="Arial"/>
                          <a:cs typeface="Arial"/>
                          <a:sym typeface="Arial"/>
                        </a:rPr>
                        <a:t>Page, M. J., McKenzie, J. E., Bossuyt, P. M., Boutron, I., Hoffmann, T. C., Mulrow, C. D., ... &amp; Moher, D. (2021). The PRISMA 2020 statement: an updated guideline for reporting systematic reviews. </a:t>
                      </a:r>
                      <a:r>
                        <a:rPr lang="en-US" sz="800" b="0" i="1">
                          <a:latin typeface="Arial"/>
                          <a:ea typeface="Arial"/>
                          <a:cs typeface="Arial"/>
                          <a:sym typeface="Arial"/>
                        </a:rPr>
                        <a:t>bmj</a:t>
                      </a:r>
                      <a:r>
                        <a:rPr lang="en-US" sz="800" b="0" i="0">
                          <a:latin typeface="Arial"/>
                          <a:ea typeface="Arial"/>
                          <a:cs typeface="Arial"/>
                          <a:sym typeface="Arial"/>
                        </a:rPr>
                        <a:t>, </a:t>
                      </a:r>
                      <a:r>
                        <a:rPr lang="en-US" sz="800" b="0" i="1">
                          <a:latin typeface="Arial"/>
                          <a:ea typeface="Arial"/>
                          <a:cs typeface="Arial"/>
                          <a:sym typeface="Arial"/>
                        </a:rPr>
                        <a:t>372</a:t>
                      </a:r>
                      <a:r>
                        <a:rPr lang="en-US" sz="800" b="0" i="0">
                          <a:latin typeface="Arial"/>
                          <a:ea typeface="Arial"/>
                          <a:cs typeface="Arial"/>
                          <a:sym typeface="Arial"/>
                        </a:rPr>
                        <a:t>.</a:t>
                      </a:r>
                      <a:endParaRPr sz="800" b="0" i="0">
                        <a:latin typeface="Arial"/>
                        <a:ea typeface="Arial"/>
                        <a:cs typeface="Arial"/>
                        <a:sym typeface="Arial"/>
                      </a:endParaRPr>
                    </a:p>
                    <a:p>
                      <a:pPr marL="0" marR="0" lvl="0" indent="0" algn="l" rtl="0">
                        <a:spcBef>
                          <a:spcPts val="0"/>
                        </a:spcBef>
                        <a:spcAft>
                          <a:spcPts val="0"/>
                        </a:spcAft>
                        <a:buNone/>
                      </a:pPr>
                      <a:endParaRPr sz="800">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What is Digital Transformation (DT)?</a:t>
            </a:r>
            <a:endParaRPr sz="3000">
              <a:solidFill>
                <a:schemeClr val="dk1"/>
              </a:solidFill>
            </a:endParaRPr>
          </a:p>
        </p:txBody>
      </p:sp>
      <p:grpSp>
        <p:nvGrpSpPr>
          <p:cNvPr id="103" name="Google Shape;103;p19"/>
          <p:cNvGrpSpPr/>
          <p:nvPr/>
        </p:nvGrpSpPr>
        <p:grpSpPr>
          <a:xfrm>
            <a:off x="203288" y="1473985"/>
            <a:ext cx="7682945" cy="4063585"/>
            <a:chOff x="369136" y="1108881"/>
            <a:chExt cx="7166258" cy="3790304"/>
          </a:xfrm>
        </p:grpSpPr>
        <p:sp>
          <p:nvSpPr>
            <p:cNvPr id="104" name="Google Shape;104;p19"/>
            <p:cNvSpPr/>
            <p:nvPr/>
          </p:nvSpPr>
          <p:spPr>
            <a:xfrm rot="844485">
              <a:off x="2878180" y="3520513"/>
              <a:ext cx="3356670" cy="68031"/>
            </a:xfrm>
            <a:custGeom>
              <a:avLst/>
              <a:gdLst/>
              <a:ahLst/>
              <a:cxnLst/>
              <a:rect l="l" t="t" r="r" b="b"/>
              <a:pathLst>
                <a:path w="120000" h="120000" extrusionOk="0">
                  <a:moveTo>
                    <a:pt x="0" y="59999"/>
                  </a:moveTo>
                  <a:lnTo>
                    <a:pt x="120000" y="59999"/>
                  </a:lnTo>
                </a:path>
              </a:pathLst>
            </a:custGeom>
            <a:noFill/>
            <a:ln w="27225" cap="flat" cmpd="sng">
              <a:solidFill>
                <a:srgbClr val="003F73"/>
              </a:solidFill>
              <a:prstDash val="solid"/>
              <a:round/>
              <a:headEnd type="none" w="sm" len="sm"/>
              <a:tailEnd type="none" w="sm" len="sm"/>
            </a:ln>
          </p:spPr>
        </p:sp>
        <p:sp>
          <p:nvSpPr>
            <p:cNvPr id="105" name="Google Shape;105;p19"/>
            <p:cNvSpPr/>
            <p:nvPr/>
          </p:nvSpPr>
          <p:spPr>
            <a:xfrm rot="-939807">
              <a:off x="2887926" y="2240777"/>
              <a:ext cx="2185667" cy="67912"/>
            </a:xfrm>
            <a:custGeom>
              <a:avLst/>
              <a:gdLst/>
              <a:ahLst/>
              <a:cxnLst/>
              <a:rect l="l" t="t" r="r" b="b"/>
              <a:pathLst>
                <a:path w="120000" h="120000" extrusionOk="0">
                  <a:moveTo>
                    <a:pt x="0" y="59999"/>
                  </a:moveTo>
                  <a:lnTo>
                    <a:pt x="120000" y="59999"/>
                  </a:lnTo>
                </a:path>
              </a:pathLst>
            </a:custGeom>
            <a:noFill/>
            <a:ln w="27225" cap="flat" cmpd="sng">
              <a:solidFill>
                <a:srgbClr val="003F73"/>
              </a:solidFill>
              <a:prstDash val="solid"/>
              <a:round/>
              <a:headEnd type="none" w="sm" len="sm"/>
              <a:tailEnd type="none" w="sm" len="sm"/>
            </a:ln>
          </p:spPr>
        </p:sp>
        <p:sp>
          <p:nvSpPr>
            <p:cNvPr id="106" name="Google Shape;106;p19"/>
            <p:cNvSpPr/>
            <p:nvPr/>
          </p:nvSpPr>
          <p:spPr>
            <a:xfrm>
              <a:off x="369136" y="1241585"/>
              <a:ext cx="3657600" cy="3657600"/>
            </a:xfrm>
            <a:prstGeom prst="ellipse">
              <a:avLst/>
            </a:prstGeom>
            <a:blipFill rotWithShape="1">
              <a:blip r:embed="rId3">
                <a:alphaModFix/>
              </a:blip>
              <a:stretch>
                <a:fillRect t="-999" b="-999"/>
              </a:stretch>
            </a:blipFill>
            <a:ln w="27225" cap="flat" cmpd="sng">
              <a:solidFill>
                <a:srgbClr val="FFFFFF"/>
              </a:solidFill>
              <a:prstDash val="solid"/>
              <a:round/>
              <a:headEnd type="none" w="sm" len="sm"/>
              <a:tailEnd type="none" w="sm" len="sm"/>
            </a:ln>
          </p:spPr>
          <p:txBody>
            <a:bodyPr spcFirstLastPara="1" wrap="square" lIns="98000" tIns="98000" rIns="98000" bIns="98000" anchor="ctr" anchorCtr="0">
              <a:noAutofit/>
            </a:bodyPr>
            <a:lstStyle/>
            <a:p>
              <a:pPr marL="0" lvl="0" indent="0" algn="l" rtl="0">
                <a:spcBef>
                  <a:spcPts val="0"/>
                </a:spcBef>
                <a:spcAft>
                  <a:spcPts val="0"/>
                </a:spcAft>
                <a:buNone/>
              </a:pPr>
              <a:endParaRPr/>
            </a:p>
          </p:txBody>
        </p:sp>
        <p:sp>
          <p:nvSpPr>
            <p:cNvPr id="107" name="Google Shape;107;p19"/>
            <p:cNvSpPr/>
            <p:nvPr/>
          </p:nvSpPr>
          <p:spPr>
            <a:xfrm>
              <a:off x="5007481" y="1108881"/>
              <a:ext cx="1371600" cy="1371600"/>
            </a:xfrm>
            <a:prstGeom prst="ellipse">
              <a:avLst/>
            </a:prstGeom>
            <a:solidFill>
              <a:srgbClr val="1C3EEC"/>
            </a:solidFill>
            <a:ln w="27225" cap="flat" cmpd="sng">
              <a:solidFill>
                <a:srgbClr val="FFFFFF"/>
              </a:solidFill>
              <a:prstDash val="solid"/>
              <a:round/>
              <a:headEnd type="none" w="sm" len="sm"/>
              <a:tailEnd type="none" w="sm" len="sm"/>
            </a:ln>
          </p:spPr>
          <p:txBody>
            <a:bodyPr spcFirstLastPara="1" wrap="square" lIns="98000" tIns="98000" rIns="98000" bIns="98000" anchor="ctr" anchorCtr="0">
              <a:noAutofit/>
            </a:bodyPr>
            <a:lstStyle/>
            <a:p>
              <a:pPr marL="0" lvl="0" indent="0" algn="l" rtl="0">
                <a:spcBef>
                  <a:spcPts val="0"/>
                </a:spcBef>
                <a:spcAft>
                  <a:spcPts val="0"/>
                </a:spcAft>
                <a:buNone/>
              </a:pPr>
              <a:endParaRPr/>
            </a:p>
          </p:txBody>
        </p:sp>
        <p:sp>
          <p:nvSpPr>
            <p:cNvPr id="108" name="Google Shape;108;p19"/>
            <p:cNvSpPr txBox="1"/>
            <p:nvPr/>
          </p:nvSpPr>
          <p:spPr>
            <a:xfrm>
              <a:off x="5115182" y="1154924"/>
              <a:ext cx="1156200" cy="1279500"/>
            </a:xfrm>
            <a:prstGeom prst="rect">
              <a:avLst/>
            </a:prstGeom>
            <a:noFill/>
            <a:ln>
              <a:noFill/>
            </a:ln>
          </p:spPr>
          <p:txBody>
            <a:bodyPr spcFirstLastPara="1" wrap="square" lIns="10200" tIns="10200" rIns="10200" bIns="10200" anchor="ctr" anchorCtr="0">
              <a:noAutofit/>
            </a:bodyPr>
            <a:lstStyle/>
            <a:p>
              <a:pPr marL="0" marR="0" lvl="0" indent="0" algn="ctr" rtl="0">
                <a:lnSpc>
                  <a:spcPct val="90000"/>
                </a:lnSpc>
                <a:spcBef>
                  <a:spcPts val="0"/>
                </a:spcBef>
                <a:spcAft>
                  <a:spcPts val="0"/>
                </a:spcAft>
                <a:buClr>
                  <a:srgbClr val="FFFFFF"/>
                </a:buClr>
                <a:buSzPts val="1608"/>
                <a:buFont typeface="Arial"/>
                <a:buNone/>
              </a:pPr>
              <a:r>
                <a:rPr lang="en-US" sz="1800" b="0" i="0" u="none" strike="noStrike" cap="none">
                  <a:solidFill>
                    <a:srgbClr val="FFFFFF"/>
                  </a:solidFill>
                  <a:latin typeface="Arial"/>
                  <a:ea typeface="Arial"/>
                  <a:cs typeface="Arial"/>
                  <a:sym typeface="Arial"/>
                </a:rPr>
                <a:t>Key Concepts</a:t>
              </a:r>
              <a:r>
                <a:rPr lang="en-US" sz="1800" b="0" i="0" u="none" strike="noStrike" cap="none" baseline="30000">
                  <a:solidFill>
                    <a:srgbClr val="FFFFFF"/>
                  </a:solidFill>
                  <a:latin typeface="Arial"/>
                  <a:ea typeface="Arial"/>
                  <a:cs typeface="Arial"/>
                  <a:sym typeface="Arial"/>
                </a:rPr>
                <a:t>1</a:t>
              </a:r>
              <a:r>
                <a:rPr lang="en-US" sz="1800" b="0" i="0" u="none" strike="noStrike" cap="none">
                  <a:solidFill>
                    <a:srgbClr val="FFFFFF"/>
                  </a:solidFill>
                  <a:latin typeface="Arial"/>
                  <a:ea typeface="Arial"/>
                  <a:cs typeface="Arial"/>
                  <a:sym typeface="Arial"/>
                </a:rPr>
                <a:t>:</a:t>
              </a:r>
              <a:endParaRPr sz="1800"/>
            </a:p>
          </p:txBody>
        </p:sp>
        <p:sp>
          <p:nvSpPr>
            <p:cNvPr id="109" name="Google Shape;109;p19"/>
            <p:cNvSpPr/>
            <p:nvPr/>
          </p:nvSpPr>
          <p:spPr>
            <a:xfrm>
              <a:off x="6163794" y="3443771"/>
              <a:ext cx="1371600" cy="1371600"/>
            </a:xfrm>
            <a:prstGeom prst="ellipse">
              <a:avLst/>
            </a:prstGeom>
            <a:solidFill>
              <a:srgbClr val="1C3EEC"/>
            </a:solidFill>
            <a:ln w="27225" cap="flat" cmpd="sng">
              <a:solidFill>
                <a:srgbClr val="FFFFFF"/>
              </a:solidFill>
              <a:prstDash val="solid"/>
              <a:round/>
              <a:headEnd type="none" w="sm" len="sm"/>
              <a:tailEnd type="none" w="sm" len="sm"/>
            </a:ln>
          </p:spPr>
          <p:txBody>
            <a:bodyPr spcFirstLastPara="1" wrap="square" lIns="98000" tIns="98000" rIns="98000" bIns="98000" anchor="ctr" anchorCtr="0">
              <a:noAutofit/>
            </a:bodyPr>
            <a:lstStyle/>
            <a:p>
              <a:pPr marL="0" lvl="0" indent="0" algn="l" rtl="0">
                <a:spcBef>
                  <a:spcPts val="0"/>
                </a:spcBef>
                <a:spcAft>
                  <a:spcPts val="0"/>
                </a:spcAft>
                <a:buNone/>
              </a:pPr>
              <a:endParaRPr/>
            </a:p>
          </p:txBody>
        </p:sp>
        <p:sp>
          <p:nvSpPr>
            <p:cNvPr id="110" name="Google Shape;110;p19"/>
            <p:cNvSpPr txBox="1"/>
            <p:nvPr/>
          </p:nvSpPr>
          <p:spPr>
            <a:xfrm>
              <a:off x="6379094" y="3644637"/>
              <a:ext cx="969900" cy="969900"/>
            </a:xfrm>
            <a:prstGeom prst="rect">
              <a:avLst/>
            </a:prstGeom>
            <a:noFill/>
            <a:ln>
              <a:noFill/>
            </a:ln>
          </p:spPr>
          <p:txBody>
            <a:bodyPr spcFirstLastPara="1" wrap="square" lIns="10200" tIns="10200" rIns="10200" bIns="10200" anchor="ctr" anchorCtr="0">
              <a:noAutofit/>
            </a:bodyPr>
            <a:lstStyle/>
            <a:p>
              <a:pPr marL="0" marR="0" lvl="0" indent="0" algn="ctr" rtl="0">
                <a:lnSpc>
                  <a:spcPct val="90000"/>
                </a:lnSpc>
                <a:spcBef>
                  <a:spcPts val="0"/>
                </a:spcBef>
                <a:spcAft>
                  <a:spcPts val="0"/>
                </a:spcAft>
                <a:buClr>
                  <a:srgbClr val="FFFFFF"/>
                </a:buClr>
                <a:buSzPts val="1608"/>
                <a:buFont typeface="Arial"/>
                <a:buNone/>
              </a:pPr>
              <a:r>
                <a:rPr lang="en-US" sz="1800" b="0" i="0" u="none" strike="noStrike" cap="none">
                  <a:solidFill>
                    <a:srgbClr val="FFFFFF"/>
                  </a:solidFill>
                  <a:latin typeface="Arial"/>
                  <a:ea typeface="Arial"/>
                  <a:cs typeface="Arial"/>
                  <a:sym typeface="Arial"/>
                </a:rPr>
                <a:t>Benefits</a:t>
              </a:r>
              <a:r>
                <a:rPr lang="en-US" sz="1800" b="0" i="0" u="none" strike="noStrike" cap="none" baseline="30000">
                  <a:solidFill>
                    <a:srgbClr val="FFFFFF"/>
                  </a:solidFill>
                  <a:latin typeface="Arial"/>
                  <a:ea typeface="Arial"/>
                  <a:cs typeface="Arial"/>
                  <a:sym typeface="Arial"/>
                </a:rPr>
                <a:t>2</a:t>
              </a:r>
              <a:r>
                <a:rPr lang="en-US" sz="1800" b="0" i="0" u="none" strike="noStrike" cap="none">
                  <a:solidFill>
                    <a:srgbClr val="FFFFFF"/>
                  </a:solidFill>
                  <a:latin typeface="Arial"/>
                  <a:ea typeface="Arial"/>
                  <a:cs typeface="Arial"/>
                  <a:sym typeface="Arial"/>
                </a:rPr>
                <a:t>: </a:t>
              </a:r>
              <a:endParaRPr sz="1800"/>
            </a:p>
          </p:txBody>
        </p:sp>
      </p:grpSp>
      <p:sp>
        <p:nvSpPr>
          <p:cNvPr id="111" name="Google Shape;111;p19"/>
          <p:cNvSpPr txBox="1"/>
          <p:nvPr/>
        </p:nvSpPr>
        <p:spPr>
          <a:xfrm>
            <a:off x="6721232" y="1308166"/>
            <a:ext cx="3879300" cy="1371600"/>
          </a:xfrm>
          <a:prstGeom prst="rect">
            <a:avLst/>
          </a:prstGeom>
          <a:noFill/>
          <a:ln>
            <a:noFill/>
          </a:ln>
        </p:spPr>
        <p:txBody>
          <a:bodyPr spcFirstLastPara="1" wrap="square" lIns="0" tIns="0" rIns="0" bIns="0" anchor="ctr" anchorCtr="0">
            <a:noAutofit/>
          </a:bodyPr>
          <a:lstStyle/>
          <a:p>
            <a:pPr marL="171450" marR="0" lvl="1" indent="-171450" algn="l" rtl="0">
              <a:lnSpc>
                <a:spcPct val="90000"/>
              </a:lnSpc>
              <a:spcBef>
                <a:spcPts val="0"/>
              </a:spcBef>
              <a:spcAft>
                <a:spcPts val="0"/>
              </a:spcAft>
              <a:buClr>
                <a:srgbClr val="000000"/>
              </a:buClr>
              <a:buSzPts val="1600"/>
              <a:buFont typeface="Calibri"/>
              <a:buNone/>
            </a:pPr>
            <a:r>
              <a:rPr lang="en-US" sz="1800" b="0" i="0" u="none" strike="noStrike" cap="none">
                <a:solidFill>
                  <a:srgbClr val="000000"/>
                </a:solidFill>
                <a:latin typeface="Arial"/>
                <a:ea typeface="Arial"/>
                <a:cs typeface="Arial"/>
                <a:sym typeface="Arial"/>
              </a:rPr>
              <a:t>1. Utilization of Digital Technologies</a:t>
            </a:r>
            <a:endParaRPr sz="1800"/>
          </a:p>
          <a:p>
            <a:pPr marL="114300" marR="0" lvl="1" indent="-114300" algn="l" rtl="0">
              <a:lnSpc>
                <a:spcPct val="90000"/>
              </a:lnSpc>
              <a:spcBef>
                <a:spcPts val="240"/>
              </a:spcBef>
              <a:spcAft>
                <a:spcPts val="0"/>
              </a:spcAft>
              <a:buClr>
                <a:srgbClr val="000000"/>
              </a:buClr>
              <a:buSzPts val="1200"/>
              <a:buFont typeface="Calibri"/>
              <a:buNone/>
            </a:pPr>
            <a:endParaRPr sz="1800" b="0" i="0" u="none" strike="noStrike" cap="none">
              <a:solidFill>
                <a:srgbClr val="000000"/>
              </a:solidFill>
              <a:latin typeface="Arial"/>
              <a:ea typeface="Arial"/>
              <a:cs typeface="Arial"/>
              <a:sym typeface="Arial"/>
            </a:endParaRPr>
          </a:p>
          <a:p>
            <a:pPr marL="171450" marR="0" lvl="1" indent="-171450" algn="l" rtl="0">
              <a:lnSpc>
                <a:spcPct val="90000"/>
              </a:lnSpc>
              <a:spcBef>
                <a:spcPts val="180"/>
              </a:spcBef>
              <a:spcAft>
                <a:spcPts val="0"/>
              </a:spcAft>
              <a:buClr>
                <a:srgbClr val="000000"/>
              </a:buClr>
              <a:buSzPts val="1600"/>
              <a:buFont typeface="Calibri"/>
              <a:buNone/>
            </a:pPr>
            <a:r>
              <a:rPr lang="en-US" sz="1800" b="0" i="0" u="none" strike="noStrike" cap="none">
                <a:solidFill>
                  <a:srgbClr val="000000"/>
                </a:solidFill>
                <a:latin typeface="Arial"/>
                <a:ea typeface="Arial"/>
                <a:cs typeface="Arial"/>
                <a:sym typeface="Arial"/>
              </a:rPr>
              <a:t>2. Modification/ Automation of:</a:t>
            </a:r>
            <a:endParaRPr sz="1800"/>
          </a:p>
          <a:p>
            <a:pPr marL="342900" marR="0" lvl="2" indent="-184150" algn="l" rtl="0">
              <a:lnSpc>
                <a:spcPct val="90000"/>
              </a:lnSpc>
              <a:spcBef>
                <a:spcPts val="24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Products</a:t>
            </a:r>
            <a:endParaRPr sz="1800"/>
          </a:p>
          <a:p>
            <a:pPr marL="342900" marR="0" lvl="2" indent="-184150" algn="l" rtl="0">
              <a:lnSpc>
                <a:spcPct val="90000"/>
              </a:lnSpc>
              <a:spcBef>
                <a:spcPts val="24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Processes</a:t>
            </a:r>
            <a:endParaRPr sz="1800"/>
          </a:p>
          <a:p>
            <a:pPr marL="342900" marR="0" lvl="2" indent="-184150" algn="l" rtl="0">
              <a:lnSpc>
                <a:spcPct val="90000"/>
              </a:lnSpc>
              <a:spcBef>
                <a:spcPts val="24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Organizational structures</a:t>
            </a:r>
            <a:endParaRPr sz="1800"/>
          </a:p>
        </p:txBody>
      </p:sp>
      <p:sp>
        <p:nvSpPr>
          <p:cNvPr id="112" name="Google Shape;112;p19"/>
          <p:cNvSpPr txBox="1"/>
          <p:nvPr/>
        </p:nvSpPr>
        <p:spPr>
          <a:xfrm>
            <a:off x="8418231" y="3802247"/>
            <a:ext cx="2743200" cy="1828800"/>
          </a:xfrm>
          <a:prstGeom prst="rect">
            <a:avLst/>
          </a:prstGeom>
          <a:noFill/>
          <a:ln>
            <a:noFill/>
          </a:ln>
        </p:spPr>
        <p:txBody>
          <a:bodyPr spcFirstLastPara="1" wrap="square" lIns="0" tIns="0" rIns="0" bIns="0" anchor="ctr" anchorCtr="0">
            <a:noAutofit/>
          </a:bodyPr>
          <a:lstStyle/>
          <a:p>
            <a:pPr marL="0" marR="0" lvl="1" indent="0" algn="l"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Customer satisfaction</a:t>
            </a:r>
            <a:endParaRPr sz="1800"/>
          </a:p>
          <a:p>
            <a:pPr marL="0" marR="0" lvl="1" indent="0" algn="l" rtl="0">
              <a:lnSpc>
                <a:spcPct val="90000"/>
              </a:lnSpc>
              <a:spcBef>
                <a:spcPts val="240"/>
              </a:spcBef>
              <a:spcAft>
                <a:spcPts val="0"/>
              </a:spcAft>
              <a:buNone/>
            </a:pPr>
            <a:endParaRPr sz="1800" b="0" i="0" u="none" strike="noStrike" cap="none">
              <a:solidFill>
                <a:srgbClr val="000000"/>
              </a:solidFill>
              <a:latin typeface="Arial"/>
              <a:ea typeface="Arial"/>
              <a:cs typeface="Arial"/>
              <a:sym typeface="Arial"/>
            </a:endParaRPr>
          </a:p>
          <a:p>
            <a:pPr marL="0" marR="0" lvl="1" indent="0" algn="l" rtl="0">
              <a:lnSpc>
                <a:spcPct val="90000"/>
              </a:lnSpc>
              <a:spcBef>
                <a:spcPts val="165"/>
              </a:spcBef>
              <a:spcAft>
                <a:spcPts val="0"/>
              </a:spcAft>
              <a:buNone/>
            </a:pPr>
            <a:r>
              <a:rPr lang="en-US" sz="1800" b="0" i="0" u="none" strike="noStrike" cap="none">
                <a:solidFill>
                  <a:srgbClr val="000000"/>
                </a:solidFill>
                <a:latin typeface="Arial"/>
                <a:ea typeface="Arial"/>
                <a:cs typeface="Arial"/>
                <a:sym typeface="Arial"/>
              </a:rPr>
              <a:t>Customer experience</a:t>
            </a:r>
            <a:endParaRPr sz="1800"/>
          </a:p>
          <a:p>
            <a:pPr marL="0" marR="0" lvl="1" indent="0" algn="l" rtl="0">
              <a:lnSpc>
                <a:spcPct val="90000"/>
              </a:lnSpc>
              <a:spcBef>
                <a:spcPts val="240"/>
              </a:spcBef>
              <a:spcAft>
                <a:spcPts val="0"/>
              </a:spcAft>
              <a:buNone/>
            </a:pPr>
            <a:endParaRPr sz="1800" b="0" i="0" u="none" strike="noStrike" cap="none">
              <a:solidFill>
                <a:srgbClr val="000000"/>
              </a:solidFill>
              <a:latin typeface="Arial"/>
              <a:ea typeface="Arial"/>
              <a:cs typeface="Arial"/>
              <a:sym typeface="Arial"/>
            </a:endParaRPr>
          </a:p>
          <a:p>
            <a:pPr marL="0" marR="0" lvl="1" indent="0" algn="l" rtl="0">
              <a:lnSpc>
                <a:spcPct val="90000"/>
              </a:lnSpc>
              <a:spcBef>
                <a:spcPts val="165"/>
              </a:spcBef>
              <a:spcAft>
                <a:spcPts val="0"/>
              </a:spcAft>
              <a:buNone/>
            </a:pPr>
            <a:r>
              <a:rPr lang="en-US" sz="1800" b="0" i="0" u="none" strike="noStrike" cap="none">
                <a:solidFill>
                  <a:srgbClr val="000000"/>
                </a:solidFill>
                <a:latin typeface="Arial"/>
                <a:ea typeface="Arial"/>
                <a:cs typeface="Arial"/>
                <a:sym typeface="Arial"/>
              </a:rPr>
              <a:t>Productivity</a:t>
            </a:r>
            <a:endParaRPr sz="1800"/>
          </a:p>
          <a:p>
            <a:pPr marL="0" marR="0" lvl="1" indent="0" algn="l" rtl="0">
              <a:lnSpc>
                <a:spcPct val="90000"/>
              </a:lnSpc>
              <a:spcBef>
                <a:spcPts val="240"/>
              </a:spcBef>
              <a:spcAft>
                <a:spcPts val="0"/>
              </a:spcAft>
              <a:buNone/>
            </a:pPr>
            <a:endParaRPr sz="1800" b="0" i="0" u="none" strike="noStrike" cap="none">
              <a:solidFill>
                <a:srgbClr val="000000"/>
              </a:solidFill>
              <a:latin typeface="Arial"/>
              <a:ea typeface="Arial"/>
              <a:cs typeface="Arial"/>
              <a:sym typeface="Arial"/>
            </a:endParaRPr>
          </a:p>
          <a:p>
            <a:pPr marL="0" marR="0" lvl="1" indent="0" algn="l" rtl="0">
              <a:lnSpc>
                <a:spcPct val="90000"/>
              </a:lnSpc>
              <a:spcBef>
                <a:spcPts val="165"/>
              </a:spcBef>
              <a:spcAft>
                <a:spcPts val="0"/>
              </a:spcAft>
              <a:buNone/>
            </a:pPr>
            <a:r>
              <a:rPr lang="en-US" sz="1800" b="0" i="0" u="none" strike="noStrike" cap="none">
                <a:solidFill>
                  <a:srgbClr val="000000"/>
                </a:solidFill>
                <a:latin typeface="Arial"/>
                <a:ea typeface="Arial"/>
                <a:cs typeface="Arial"/>
                <a:sym typeface="Arial"/>
              </a:rPr>
              <a:t>Revenue from products &amp; services</a:t>
            </a:r>
            <a:endParaRPr sz="1800"/>
          </a:p>
          <a:p>
            <a:pPr marL="0" marR="0" lvl="1" indent="0" algn="l" rtl="0">
              <a:lnSpc>
                <a:spcPct val="90000"/>
              </a:lnSpc>
              <a:spcBef>
                <a:spcPts val="240"/>
              </a:spcBef>
              <a:spcAft>
                <a:spcPts val="0"/>
              </a:spcAft>
              <a:buNone/>
            </a:pPr>
            <a:endParaRPr sz="1800" b="0" i="0" u="none" strike="noStrike" cap="none">
              <a:solidFill>
                <a:srgbClr val="000000"/>
              </a:solidFill>
              <a:latin typeface="Arial"/>
              <a:ea typeface="Arial"/>
              <a:cs typeface="Arial"/>
              <a:sym typeface="Arial"/>
            </a:endParaRPr>
          </a:p>
          <a:p>
            <a:pPr marL="0" marR="0" lvl="1" indent="0" algn="l" rtl="0">
              <a:lnSpc>
                <a:spcPct val="90000"/>
              </a:lnSpc>
              <a:spcBef>
                <a:spcPts val="165"/>
              </a:spcBef>
              <a:spcAft>
                <a:spcPts val="0"/>
              </a:spcAft>
              <a:buNone/>
            </a:pPr>
            <a:r>
              <a:rPr lang="en-US" sz="1800" b="0" i="0" u="none" strike="noStrike" cap="none">
                <a:solidFill>
                  <a:srgbClr val="000000"/>
                </a:solidFill>
                <a:latin typeface="Arial"/>
                <a:ea typeface="Arial"/>
                <a:cs typeface="Arial"/>
                <a:sym typeface="Arial"/>
              </a:rPr>
              <a:t>Cost reduction</a:t>
            </a:r>
            <a:endParaRPr sz="1800"/>
          </a:p>
        </p:txBody>
      </p:sp>
      <p:sp>
        <p:nvSpPr>
          <p:cNvPr id="113" name="Google Shape;113;p19"/>
          <p:cNvSpPr/>
          <p:nvPr/>
        </p:nvSpPr>
        <p:spPr>
          <a:xfrm>
            <a:off x="7886225" y="3322699"/>
            <a:ext cx="355500" cy="2308200"/>
          </a:xfrm>
          <a:prstGeom prst="upArrow">
            <a:avLst>
              <a:gd name="adj1" fmla="val 50000"/>
              <a:gd name="adj2" fmla="val 50000"/>
            </a:avLst>
          </a:prstGeom>
          <a:solidFill>
            <a:srgbClr val="92D050"/>
          </a:solidFill>
          <a:ln w="9525" cap="flat" cmpd="sng">
            <a:solidFill>
              <a:srgbClr val="92D05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4" name="Google Shape;114;p19"/>
          <p:cNvSpPr/>
          <p:nvPr/>
        </p:nvSpPr>
        <p:spPr>
          <a:xfrm rot="10800000">
            <a:off x="7886236" y="5631049"/>
            <a:ext cx="355500" cy="5028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p:nvPr/>
        </p:nvSpPr>
        <p:spPr>
          <a:xfrm>
            <a:off x="203300" y="257525"/>
            <a:ext cx="11778000" cy="58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a:solidFill>
                  <a:schemeClr val="dk1"/>
                </a:solidFill>
              </a:rPr>
              <a:t>Questions?</a:t>
            </a:r>
            <a:endParaRPr sz="5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What are the challenges of DT?</a:t>
            </a:r>
            <a:endParaRPr sz="3000">
              <a:solidFill>
                <a:schemeClr val="dk1"/>
              </a:solidFill>
            </a:endParaRPr>
          </a:p>
        </p:txBody>
      </p:sp>
      <p:grpSp>
        <p:nvGrpSpPr>
          <p:cNvPr id="120" name="Google Shape;120;p20"/>
          <p:cNvGrpSpPr/>
          <p:nvPr/>
        </p:nvGrpSpPr>
        <p:grpSpPr>
          <a:xfrm>
            <a:off x="3206597" y="1556871"/>
            <a:ext cx="3855746" cy="4001833"/>
            <a:chOff x="3158836" y="2021111"/>
            <a:chExt cx="3855746" cy="3351900"/>
          </a:xfrm>
        </p:grpSpPr>
        <p:cxnSp>
          <p:nvCxnSpPr>
            <p:cNvPr id="121" name="Google Shape;121;p20"/>
            <p:cNvCxnSpPr/>
            <p:nvPr/>
          </p:nvCxnSpPr>
          <p:spPr>
            <a:xfrm>
              <a:off x="3472873" y="3482111"/>
              <a:ext cx="3541500" cy="1890900"/>
            </a:xfrm>
            <a:prstGeom prst="straightConnector1">
              <a:avLst/>
            </a:prstGeom>
            <a:noFill/>
            <a:ln w="25400" cap="flat" cmpd="sng">
              <a:solidFill>
                <a:srgbClr val="BD472A"/>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22" name="Google Shape;122;p20"/>
            <p:cNvCxnSpPr/>
            <p:nvPr/>
          </p:nvCxnSpPr>
          <p:spPr>
            <a:xfrm>
              <a:off x="3278909" y="3423612"/>
              <a:ext cx="3735600" cy="1223700"/>
            </a:xfrm>
            <a:prstGeom prst="straightConnector1">
              <a:avLst/>
            </a:prstGeom>
            <a:noFill/>
            <a:ln w="25400" cap="flat" cmpd="sng">
              <a:solidFill>
                <a:srgbClr val="BD472A"/>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23" name="Google Shape;123;p20"/>
            <p:cNvCxnSpPr/>
            <p:nvPr/>
          </p:nvCxnSpPr>
          <p:spPr>
            <a:xfrm>
              <a:off x="3398982" y="3446514"/>
              <a:ext cx="3615600" cy="530100"/>
            </a:xfrm>
            <a:prstGeom prst="straightConnector1">
              <a:avLst/>
            </a:prstGeom>
            <a:noFill/>
            <a:ln w="25400" cap="flat" cmpd="sng">
              <a:solidFill>
                <a:srgbClr val="BD472A"/>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24" name="Google Shape;124;p20"/>
            <p:cNvCxnSpPr/>
            <p:nvPr/>
          </p:nvCxnSpPr>
          <p:spPr>
            <a:xfrm rot="10800000" flipH="1">
              <a:off x="3158836" y="3403319"/>
              <a:ext cx="3855600" cy="96600"/>
            </a:xfrm>
            <a:prstGeom prst="straightConnector1">
              <a:avLst/>
            </a:prstGeom>
            <a:noFill/>
            <a:ln w="25400" cap="flat" cmpd="sng">
              <a:solidFill>
                <a:srgbClr val="BD472A"/>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25" name="Google Shape;125;p20"/>
            <p:cNvCxnSpPr/>
            <p:nvPr/>
          </p:nvCxnSpPr>
          <p:spPr>
            <a:xfrm rot="10800000" flipH="1">
              <a:off x="3398982" y="2634916"/>
              <a:ext cx="3615600" cy="900600"/>
            </a:xfrm>
            <a:prstGeom prst="straightConnector1">
              <a:avLst/>
            </a:prstGeom>
            <a:noFill/>
            <a:ln w="25400" cap="flat" cmpd="sng">
              <a:solidFill>
                <a:srgbClr val="BD472A"/>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26" name="Google Shape;126;p20"/>
            <p:cNvCxnSpPr/>
            <p:nvPr/>
          </p:nvCxnSpPr>
          <p:spPr>
            <a:xfrm rot="10800000" flipH="1">
              <a:off x="3472873" y="2021111"/>
              <a:ext cx="3541500" cy="1461000"/>
            </a:xfrm>
            <a:prstGeom prst="straightConnector1">
              <a:avLst/>
            </a:prstGeom>
            <a:noFill/>
            <a:ln w="25400" cap="flat" cmpd="sng">
              <a:solidFill>
                <a:srgbClr val="BD472A"/>
              </a:solidFill>
              <a:prstDash val="solid"/>
              <a:round/>
              <a:headEnd type="none" w="sm" len="sm"/>
              <a:tailEnd type="triangle" w="med" len="med"/>
            </a:ln>
            <a:effectLst>
              <a:outerShdw blurRad="40000" dist="20000" dir="5400000" rotWithShape="0">
                <a:srgbClr val="000000">
                  <a:alpha val="37650"/>
                </a:srgbClr>
              </a:outerShdw>
            </a:effectLst>
          </p:spPr>
        </p:cxnSp>
      </p:grpSp>
      <p:grpSp>
        <p:nvGrpSpPr>
          <p:cNvPr id="127" name="Google Shape;127;p20"/>
          <p:cNvGrpSpPr/>
          <p:nvPr/>
        </p:nvGrpSpPr>
        <p:grpSpPr>
          <a:xfrm>
            <a:off x="7062351" y="1183019"/>
            <a:ext cx="4602201" cy="4747918"/>
            <a:chOff x="7062354" y="1517654"/>
            <a:chExt cx="4602201" cy="4120026"/>
          </a:xfrm>
        </p:grpSpPr>
        <p:sp>
          <p:nvSpPr>
            <p:cNvPr id="128" name="Google Shape;128;p20"/>
            <p:cNvSpPr/>
            <p:nvPr/>
          </p:nvSpPr>
          <p:spPr>
            <a:xfrm>
              <a:off x="7062354" y="2315341"/>
              <a:ext cx="4602194" cy="638911"/>
            </a:xfrm>
            <a:custGeom>
              <a:avLst/>
              <a:gdLst/>
              <a:ahLst/>
              <a:cxnLst/>
              <a:rect l="l" t="t" r="r" b="b"/>
              <a:pathLst>
                <a:path w="2049975" h="638911" extrusionOk="0">
                  <a:moveTo>
                    <a:pt x="0" y="106487"/>
                  </a:moveTo>
                  <a:cubicBezTo>
                    <a:pt x="0" y="47676"/>
                    <a:pt x="47676" y="0"/>
                    <a:pt x="106487" y="0"/>
                  </a:cubicBezTo>
                  <a:lnTo>
                    <a:pt x="1943488" y="0"/>
                  </a:lnTo>
                  <a:cubicBezTo>
                    <a:pt x="2002299" y="0"/>
                    <a:pt x="2049975" y="47676"/>
                    <a:pt x="2049975" y="106487"/>
                  </a:cubicBezTo>
                  <a:lnTo>
                    <a:pt x="2049975" y="532424"/>
                  </a:lnTo>
                  <a:cubicBezTo>
                    <a:pt x="2049975" y="591235"/>
                    <a:pt x="2002299" y="638911"/>
                    <a:pt x="1943488" y="638911"/>
                  </a:cubicBezTo>
                  <a:lnTo>
                    <a:pt x="106487" y="638911"/>
                  </a:lnTo>
                  <a:cubicBezTo>
                    <a:pt x="47676" y="638911"/>
                    <a:pt x="0" y="591235"/>
                    <a:pt x="0" y="532424"/>
                  </a:cubicBezTo>
                  <a:lnTo>
                    <a:pt x="0" y="106487"/>
                  </a:lnTo>
                  <a:close/>
                </a:path>
              </a:pathLst>
            </a:custGeom>
            <a:solidFill>
              <a:srgbClr val="FFFFFF"/>
            </a:solidFill>
            <a:ln w="25400" cap="flat" cmpd="sng">
              <a:solidFill>
                <a:srgbClr val="BD472A"/>
              </a:solidFill>
              <a:prstDash val="solid"/>
              <a:round/>
              <a:headEnd type="none" w="sm" len="sm"/>
              <a:tailEnd type="none" w="sm" len="sm"/>
            </a:ln>
          </p:spPr>
          <p:txBody>
            <a:bodyPr spcFirstLastPara="1" wrap="square" lIns="88325" tIns="59750" rIns="88325" bIns="59750" anchor="ctr" anchorCtr="0">
              <a:noAutofit/>
            </a:bodyPr>
            <a:lstStyle/>
            <a:p>
              <a:pPr marL="0" marR="0" lvl="0" indent="0" algn="ctr" rtl="0">
                <a:lnSpc>
                  <a:spcPct val="90000"/>
                </a:lnSpc>
                <a:spcBef>
                  <a:spcPts val="0"/>
                </a:spcBef>
                <a:spcAft>
                  <a:spcPts val="0"/>
                </a:spcAft>
                <a:buNone/>
              </a:pPr>
              <a:r>
                <a:rPr lang="en-US" sz="2400">
                  <a:solidFill>
                    <a:srgbClr val="000000"/>
                  </a:solidFill>
                  <a:latin typeface="Arial"/>
                  <a:ea typeface="Arial"/>
                  <a:cs typeface="Arial"/>
                  <a:sym typeface="Arial"/>
                </a:rPr>
                <a:t>Lack of clearly defined, achievable objectives</a:t>
              </a:r>
              <a:r>
                <a:rPr lang="en-US" sz="2400" baseline="30000">
                  <a:solidFill>
                    <a:srgbClr val="000000"/>
                  </a:solidFill>
                  <a:latin typeface="Arial"/>
                  <a:ea typeface="Arial"/>
                  <a:cs typeface="Arial"/>
                  <a:sym typeface="Arial"/>
                </a:rPr>
                <a:t>3</a:t>
              </a:r>
              <a:endParaRPr sz="2400">
                <a:solidFill>
                  <a:srgbClr val="000000"/>
                </a:solidFill>
                <a:latin typeface="Arial"/>
                <a:ea typeface="Arial"/>
                <a:cs typeface="Arial"/>
                <a:sym typeface="Arial"/>
              </a:endParaRPr>
            </a:p>
          </p:txBody>
        </p:sp>
        <p:sp>
          <p:nvSpPr>
            <p:cNvPr id="129" name="Google Shape;129;p20"/>
            <p:cNvSpPr/>
            <p:nvPr/>
          </p:nvSpPr>
          <p:spPr>
            <a:xfrm>
              <a:off x="7062354" y="2986198"/>
              <a:ext cx="4602194" cy="638911"/>
            </a:xfrm>
            <a:custGeom>
              <a:avLst/>
              <a:gdLst/>
              <a:ahLst/>
              <a:cxnLst/>
              <a:rect l="l" t="t" r="r" b="b"/>
              <a:pathLst>
                <a:path w="2049975" h="638911" extrusionOk="0">
                  <a:moveTo>
                    <a:pt x="0" y="106487"/>
                  </a:moveTo>
                  <a:cubicBezTo>
                    <a:pt x="0" y="47676"/>
                    <a:pt x="47676" y="0"/>
                    <a:pt x="106487" y="0"/>
                  </a:cubicBezTo>
                  <a:lnTo>
                    <a:pt x="1943488" y="0"/>
                  </a:lnTo>
                  <a:cubicBezTo>
                    <a:pt x="2002299" y="0"/>
                    <a:pt x="2049975" y="47676"/>
                    <a:pt x="2049975" y="106487"/>
                  </a:cubicBezTo>
                  <a:lnTo>
                    <a:pt x="2049975" y="532424"/>
                  </a:lnTo>
                  <a:cubicBezTo>
                    <a:pt x="2049975" y="591235"/>
                    <a:pt x="2002299" y="638911"/>
                    <a:pt x="1943488" y="638911"/>
                  </a:cubicBezTo>
                  <a:lnTo>
                    <a:pt x="106487" y="638911"/>
                  </a:lnTo>
                  <a:cubicBezTo>
                    <a:pt x="47676" y="638911"/>
                    <a:pt x="0" y="591235"/>
                    <a:pt x="0" y="532424"/>
                  </a:cubicBezTo>
                  <a:lnTo>
                    <a:pt x="0" y="106487"/>
                  </a:lnTo>
                  <a:close/>
                </a:path>
              </a:pathLst>
            </a:custGeom>
            <a:solidFill>
              <a:srgbClr val="FFFFFF"/>
            </a:solidFill>
            <a:ln w="25400" cap="flat" cmpd="sng">
              <a:solidFill>
                <a:srgbClr val="BD472A"/>
              </a:solidFill>
              <a:prstDash val="solid"/>
              <a:round/>
              <a:headEnd type="none" w="sm" len="sm"/>
              <a:tailEnd type="none" w="sm" len="sm"/>
            </a:ln>
          </p:spPr>
          <p:txBody>
            <a:bodyPr spcFirstLastPara="1" wrap="square" lIns="88325" tIns="59750" rIns="88325" bIns="59750" anchor="ctr" anchorCtr="0">
              <a:noAutofit/>
            </a:bodyPr>
            <a:lstStyle/>
            <a:p>
              <a:pPr marL="0" marR="0" lvl="0" indent="0" algn="ctr" rtl="0">
                <a:lnSpc>
                  <a:spcPct val="90000"/>
                </a:lnSpc>
                <a:spcBef>
                  <a:spcPts val="0"/>
                </a:spcBef>
                <a:spcAft>
                  <a:spcPts val="0"/>
                </a:spcAft>
                <a:buNone/>
              </a:pPr>
              <a:r>
                <a:rPr lang="en-US" sz="2400">
                  <a:solidFill>
                    <a:srgbClr val="000000"/>
                  </a:solidFill>
                  <a:latin typeface="Arial"/>
                  <a:ea typeface="Arial"/>
                  <a:cs typeface="Arial"/>
                  <a:sym typeface="Arial"/>
                </a:rPr>
                <a:t>Scarce management support/ commitment</a:t>
              </a:r>
              <a:r>
                <a:rPr lang="en-US" sz="2400" baseline="30000">
                  <a:solidFill>
                    <a:srgbClr val="000000"/>
                  </a:solidFill>
                  <a:latin typeface="Arial"/>
                  <a:ea typeface="Arial"/>
                  <a:cs typeface="Arial"/>
                  <a:sym typeface="Arial"/>
                </a:rPr>
                <a:t>3</a:t>
              </a:r>
              <a:endParaRPr sz="2400">
                <a:solidFill>
                  <a:srgbClr val="000000"/>
                </a:solidFill>
                <a:latin typeface="Arial"/>
                <a:ea typeface="Arial"/>
                <a:cs typeface="Arial"/>
                <a:sym typeface="Arial"/>
              </a:endParaRPr>
            </a:p>
          </p:txBody>
        </p:sp>
        <p:sp>
          <p:nvSpPr>
            <p:cNvPr id="130" name="Google Shape;130;p20"/>
            <p:cNvSpPr/>
            <p:nvPr/>
          </p:nvSpPr>
          <p:spPr>
            <a:xfrm>
              <a:off x="7062354" y="3657055"/>
              <a:ext cx="4602194" cy="638911"/>
            </a:xfrm>
            <a:custGeom>
              <a:avLst/>
              <a:gdLst/>
              <a:ahLst/>
              <a:cxnLst/>
              <a:rect l="l" t="t" r="r" b="b"/>
              <a:pathLst>
                <a:path w="2049975" h="638911" extrusionOk="0">
                  <a:moveTo>
                    <a:pt x="0" y="106487"/>
                  </a:moveTo>
                  <a:cubicBezTo>
                    <a:pt x="0" y="47676"/>
                    <a:pt x="47676" y="0"/>
                    <a:pt x="106487" y="0"/>
                  </a:cubicBezTo>
                  <a:lnTo>
                    <a:pt x="1943488" y="0"/>
                  </a:lnTo>
                  <a:cubicBezTo>
                    <a:pt x="2002299" y="0"/>
                    <a:pt x="2049975" y="47676"/>
                    <a:pt x="2049975" y="106487"/>
                  </a:cubicBezTo>
                  <a:lnTo>
                    <a:pt x="2049975" y="532424"/>
                  </a:lnTo>
                  <a:cubicBezTo>
                    <a:pt x="2049975" y="591235"/>
                    <a:pt x="2002299" y="638911"/>
                    <a:pt x="1943488" y="638911"/>
                  </a:cubicBezTo>
                  <a:lnTo>
                    <a:pt x="106487" y="638911"/>
                  </a:lnTo>
                  <a:cubicBezTo>
                    <a:pt x="47676" y="638911"/>
                    <a:pt x="0" y="591235"/>
                    <a:pt x="0" y="532424"/>
                  </a:cubicBezTo>
                  <a:lnTo>
                    <a:pt x="0" y="106487"/>
                  </a:lnTo>
                  <a:close/>
                </a:path>
              </a:pathLst>
            </a:custGeom>
            <a:solidFill>
              <a:srgbClr val="FFFFFF"/>
            </a:solidFill>
            <a:ln w="25400" cap="flat" cmpd="sng">
              <a:solidFill>
                <a:srgbClr val="BD472A"/>
              </a:solidFill>
              <a:prstDash val="solid"/>
              <a:round/>
              <a:headEnd type="none" w="sm" len="sm"/>
              <a:tailEnd type="none" w="sm" len="sm"/>
            </a:ln>
          </p:spPr>
          <p:txBody>
            <a:bodyPr spcFirstLastPara="1" wrap="square" lIns="88325" tIns="59750" rIns="88325" bIns="59750" anchor="ctr" anchorCtr="0">
              <a:noAutofit/>
            </a:bodyPr>
            <a:lstStyle/>
            <a:p>
              <a:pPr marL="0" marR="0" lvl="0" indent="0" algn="ctr" rtl="0">
                <a:lnSpc>
                  <a:spcPct val="90000"/>
                </a:lnSpc>
                <a:spcBef>
                  <a:spcPts val="0"/>
                </a:spcBef>
                <a:spcAft>
                  <a:spcPts val="0"/>
                </a:spcAft>
                <a:buNone/>
              </a:pPr>
              <a:r>
                <a:rPr lang="en-US" sz="2400">
                  <a:solidFill>
                    <a:srgbClr val="000000"/>
                  </a:solidFill>
                  <a:latin typeface="Arial"/>
                  <a:ea typeface="Arial"/>
                  <a:cs typeface="Arial"/>
                  <a:sym typeface="Arial"/>
                </a:rPr>
                <a:t>Poor communication</a:t>
              </a:r>
              <a:r>
                <a:rPr lang="en-US" sz="2400" baseline="30000">
                  <a:solidFill>
                    <a:srgbClr val="000000"/>
                  </a:solidFill>
                  <a:latin typeface="Arial"/>
                  <a:ea typeface="Arial"/>
                  <a:cs typeface="Arial"/>
                  <a:sym typeface="Arial"/>
                </a:rPr>
                <a:t>3</a:t>
              </a:r>
              <a:endParaRPr sz="2400">
                <a:solidFill>
                  <a:srgbClr val="000000"/>
                </a:solidFill>
                <a:latin typeface="Arial"/>
                <a:ea typeface="Arial"/>
                <a:cs typeface="Arial"/>
                <a:sym typeface="Arial"/>
              </a:endParaRPr>
            </a:p>
          </p:txBody>
        </p:sp>
        <p:sp>
          <p:nvSpPr>
            <p:cNvPr id="131" name="Google Shape;131;p20"/>
            <p:cNvSpPr/>
            <p:nvPr/>
          </p:nvSpPr>
          <p:spPr>
            <a:xfrm>
              <a:off x="7062354" y="4327912"/>
              <a:ext cx="4602194" cy="638911"/>
            </a:xfrm>
            <a:custGeom>
              <a:avLst/>
              <a:gdLst/>
              <a:ahLst/>
              <a:cxnLst/>
              <a:rect l="l" t="t" r="r" b="b"/>
              <a:pathLst>
                <a:path w="2049975" h="638911" extrusionOk="0">
                  <a:moveTo>
                    <a:pt x="0" y="106487"/>
                  </a:moveTo>
                  <a:cubicBezTo>
                    <a:pt x="0" y="47676"/>
                    <a:pt x="47676" y="0"/>
                    <a:pt x="106487" y="0"/>
                  </a:cubicBezTo>
                  <a:lnTo>
                    <a:pt x="1943488" y="0"/>
                  </a:lnTo>
                  <a:cubicBezTo>
                    <a:pt x="2002299" y="0"/>
                    <a:pt x="2049975" y="47676"/>
                    <a:pt x="2049975" y="106487"/>
                  </a:cubicBezTo>
                  <a:lnTo>
                    <a:pt x="2049975" y="532424"/>
                  </a:lnTo>
                  <a:cubicBezTo>
                    <a:pt x="2049975" y="591235"/>
                    <a:pt x="2002299" y="638911"/>
                    <a:pt x="1943488" y="638911"/>
                  </a:cubicBezTo>
                  <a:lnTo>
                    <a:pt x="106487" y="638911"/>
                  </a:lnTo>
                  <a:cubicBezTo>
                    <a:pt x="47676" y="638911"/>
                    <a:pt x="0" y="591235"/>
                    <a:pt x="0" y="532424"/>
                  </a:cubicBezTo>
                  <a:lnTo>
                    <a:pt x="0" y="106487"/>
                  </a:lnTo>
                  <a:close/>
                </a:path>
              </a:pathLst>
            </a:custGeom>
            <a:solidFill>
              <a:srgbClr val="FFFFFF"/>
            </a:solidFill>
            <a:ln w="25400" cap="flat" cmpd="sng">
              <a:solidFill>
                <a:srgbClr val="BD472A"/>
              </a:solidFill>
              <a:prstDash val="solid"/>
              <a:round/>
              <a:headEnd type="none" w="sm" len="sm"/>
              <a:tailEnd type="none" w="sm" len="sm"/>
            </a:ln>
          </p:spPr>
          <p:txBody>
            <a:bodyPr spcFirstLastPara="1" wrap="square" lIns="88325" tIns="59750" rIns="88325" bIns="59750" anchor="ctr" anchorCtr="0">
              <a:noAutofit/>
            </a:bodyPr>
            <a:lstStyle/>
            <a:p>
              <a:pPr marL="0" marR="0" lvl="0" indent="0" algn="ctr" rtl="0">
                <a:lnSpc>
                  <a:spcPct val="90000"/>
                </a:lnSpc>
                <a:spcBef>
                  <a:spcPts val="0"/>
                </a:spcBef>
                <a:spcAft>
                  <a:spcPts val="0"/>
                </a:spcAft>
                <a:buNone/>
              </a:pPr>
              <a:r>
                <a:rPr lang="en-US" sz="2400">
                  <a:solidFill>
                    <a:srgbClr val="000000"/>
                  </a:solidFill>
                  <a:latin typeface="Arial"/>
                  <a:ea typeface="Arial"/>
                  <a:cs typeface="Arial"/>
                  <a:sym typeface="Arial"/>
                </a:rPr>
                <a:t>Knowledge</a:t>
              </a:r>
              <a:r>
                <a:rPr lang="en-US" sz="2400" baseline="30000">
                  <a:solidFill>
                    <a:srgbClr val="000000"/>
                  </a:solidFill>
                  <a:latin typeface="Arial"/>
                  <a:ea typeface="Arial"/>
                  <a:cs typeface="Arial"/>
                  <a:sym typeface="Arial"/>
                </a:rPr>
                <a:t>4</a:t>
              </a:r>
              <a:endParaRPr sz="2400">
                <a:solidFill>
                  <a:srgbClr val="000000"/>
                </a:solidFill>
                <a:latin typeface="Arial"/>
                <a:ea typeface="Arial"/>
                <a:cs typeface="Arial"/>
                <a:sym typeface="Arial"/>
              </a:endParaRPr>
            </a:p>
          </p:txBody>
        </p:sp>
        <p:sp>
          <p:nvSpPr>
            <p:cNvPr id="132" name="Google Shape;132;p20"/>
            <p:cNvSpPr/>
            <p:nvPr/>
          </p:nvSpPr>
          <p:spPr>
            <a:xfrm>
              <a:off x="7062354" y="4998769"/>
              <a:ext cx="4602194" cy="638911"/>
            </a:xfrm>
            <a:custGeom>
              <a:avLst/>
              <a:gdLst/>
              <a:ahLst/>
              <a:cxnLst/>
              <a:rect l="l" t="t" r="r" b="b"/>
              <a:pathLst>
                <a:path w="2049975" h="638911" extrusionOk="0">
                  <a:moveTo>
                    <a:pt x="0" y="106487"/>
                  </a:moveTo>
                  <a:cubicBezTo>
                    <a:pt x="0" y="47676"/>
                    <a:pt x="47676" y="0"/>
                    <a:pt x="106487" y="0"/>
                  </a:cubicBezTo>
                  <a:lnTo>
                    <a:pt x="1943488" y="0"/>
                  </a:lnTo>
                  <a:cubicBezTo>
                    <a:pt x="2002299" y="0"/>
                    <a:pt x="2049975" y="47676"/>
                    <a:pt x="2049975" y="106487"/>
                  </a:cubicBezTo>
                  <a:lnTo>
                    <a:pt x="2049975" y="532424"/>
                  </a:lnTo>
                  <a:cubicBezTo>
                    <a:pt x="2049975" y="591235"/>
                    <a:pt x="2002299" y="638911"/>
                    <a:pt x="1943488" y="638911"/>
                  </a:cubicBezTo>
                  <a:lnTo>
                    <a:pt x="106487" y="638911"/>
                  </a:lnTo>
                  <a:cubicBezTo>
                    <a:pt x="47676" y="638911"/>
                    <a:pt x="0" y="591235"/>
                    <a:pt x="0" y="532424"/>
                  </a:cubicBezTo>
                  <a:lnTo>
                    <a:pt x="0" y="106487"/>
                  </a:lnTo>
                  <a:close/>
                </a:path>
              </a:pathLst>
            </a:custGeom>
            <a:solidFill>
              <a:srgbClr val="FFFFFF"/>
            </a:solidFill>
            <a:ln w="25400" cap="flat" cmpd="sng">
              <a:solidFill>
                <a:srgbClr val="BD472A"/>
              </a:solidFill>
              <a:prstDash val="solid"/>
              <a:round/>
              <a:headEnd type="none" w="sm" len="sm"/>
              <a:tailEnd type="none" w="sm" len="sm"/>
            </a:ln>
          </p:spPr>
          <p:txBody>
            <a:bodyPr spcFirstLastPara="1" wrap="square" lIns="88325" tIns="59750" rIns="88325" bIns="59750" anchor="ctr" anchorCtr="0">
              <a:noAutofit/>
            </a:bodyPr>
            <a:lstStyle/>
            <a:p>
              <a:pPr marL="0" marR="0" lvl="0" indent="0" algn="ctr" rtl="0">
                <a:lnSpc>
                  <a:spcPct val="90000"/>
                </a:lnSpc>
                <a:spcBef>
                  <a:spcPts val="0"/>
                </a:spcBef>
                <a:spcAft>
                  <a:spcPts val="0"/>
                </a:spcAft>
                <a:buNone/>
              </a:pPr>
              <a:r>
                <a:rPr lang="en-US" sz="2400">
                  <a:solidFill>
                    <a:srgbClr val="000000"/>
                  </a:solidFill>
                  <a:latin typeface="Arial"/>
                  <a:ea typeface="Arial"/>
                  <a:cs typeface="Arial"/>
                  <a:sym typeface="Arial"/>
                </a:rPr>
                <a:t>Lack resources or structure</a:t>
              </a:r>
              <a:r>
                <a:rPr lang="en-US" sz="2400" baseline="30000">
                  <a:solidFill>
                    <a:srgbClr val="000000"/>
                  </a:solidFill>
                  <a:latin typeface="Arial"/>
                  <a:ea typeface="Arial"/>
                  <a:cs typeface="Arial"/>
                  <a:sym typeface="Arial"/>
                </a:rPr>
                <a:t>5,6</a:t>
              </a:r>
              <a:endParaRPr sz="2400">
                <a:solidFill>
                  <a:srgbClr val="000000"/>
                </a:solidFill>
                <a:latin typeface="Arial"/>
                <a:ea typeface="Arial"/>
                <a:cs typeface="Arial"/>
                <a:sym typeface="Arial"/>
              </a:endParaRPr>
            </a:p>
          </p:txBody>
        </p:sp>
        <p:sp>
          <p:nvSpPr>
            <p:cNvPr id="133" name="Google Shape;133;p20"/>
            <p:cNvSpPr/>
            <p:nvPr/>
          </p:nvSpPr>
          <p:spPr>
            <a:xfrm>
              <a:off x="7062361" y="1517654"/>
              <a:ext cx="4602194" cy="781069"/>
            </a:xfrm>
            <a:custGeom>
              <a:avLst/>
              <a:gdLst/>
              <a:ahLst/>
              <a:cxnLst/>
              <a:rect l="l" t="t" r="r" b="b"/>
              <a:pathLst>
                <a:path w="2049975" h="638911" extrusionOk="0">
                  <a:moveTo>
                    <a:pt x="0" y="106487"/>
                  </a:moveTo>
                  <a:cubicBezTo>
                    <a:pt x="0" y="47676"/>
                    <a:pt x="47676" y="0"/>
                    <a:pt x="106487" y="0"/>
                  </a:cubicBezTo>
                  <a:lnTo>
                    <a:pt x="1943488" y="0"/>
                  </a:lnTo>
                  <a:cubicBezTo>
                    <a:pt x="2002299" y="0"/>
                    <a:pt x="2049975" y="47676"/>
                    <a:pt x="2049975" y="106487"/>
                  </a:cubicBezTo>
                  <a:lnTo>
                    <a:pt x="2049975" y="532424"/>
                  </a:lnTo>
                  <a:cubicBezTo>
                    <a:pt x="2049975" y="591235"/>
                    <a:pt x="2002299" y="638911"/>
                    <a:pt x="1943488" y="638911"/>
                  </a:cubicBezTo>
                  <a:lnTo>
                    <a:pt x="106487" y="638911"/>
                  </a:lnTo>
                  <a:cubicBezTo>
                    <a:pt x="47676" y="638911"/>
                    <a:pt x="0" y="591235"/>
                    <a:pt x="0" y="532424"/>
                  </a:cubicBezTo>
                  <a:lnTo>
                    <a:pt x="0" y="106487"/>
                  </a:lnTo>
                  <a:close/>
                </a:path>
              </a:pathLst>
            </a:custGeom>
            <a:solidFill>
              <a:srgbClr val="FFFFFF"/>
            </a:solidFill>
            <a:ln w="25400" cap="flat" cmpd="sng">
              <a:solidFill>
                <a:srgbClr val="BD472A"/>
              </a:solidFill>
              <a:prstDash val="solid"/>
              <a:round/>
              <a:headEnd type="none" w="sm" len="sm"/>
              <a:tailEnd type="none" w="sm" len="sm"/>
            </a:ln>
          </p:spPr>
          <p:txBody>
            <a:bodyPr spcFirstLastPara="1" wrap="square" lIns="88325" tIns="59750" rIns="88325" bIns="59750" anchor="ctr" anchorCtr="0">
              <a:noAutofit/>
            </a:bodyPr>
            <a:lstStyle/>
            <a:p>
              <a:pPr marL="0" marR="0" lvl="0" indent="0" algn="ctr" rtl="0">
                <a:lnSpc>
                  <a:spcPct val="90000"/>
                </a:lnSpc>
                <a:spcBef>
                  <a:spcPts val="0"/>
                </a:spcBef>
                <a:spcAft>
                  <a:spcPts val="0"/>
                </a:spcAft>
                <a:buNone/>
              </a:pPr>
              <a:r>
                <a:rPr lang="en-US" sz="2400">
                  <a:solidFill>
                    <a:srgbClr val="000000"/>
                  </a:solidFill>
                  <a:latin typeface="Arial"/>
                  <a:ea typeface="Arial"/>
                  <a:cs typeface="Arial"/>
                  <a:sym typeface="Arial"/>
                </a:rPr>
                <a:t>Employee resistance</a:t>
              </a:r>
              <a:r>
                <a:rPr lang="en-US" sz="2400" baseline="30000">
                  <a:solidFill>
                    <a:srgbClr val="000000"/>
                  </a:solidFill>
                  <a:latin typeface="Arial"/>
                  <a:ea typeface="Arial"/>
                  <a:cs typeface="Arial"/>
                  <a:sym typeface="Arial"/>
                </a:rPr>
                <a:t>3</a:t>
              </a:r>
              <a:endParaRPr sz="2400">
                <a:solidFill>
                  <a:srgbClr val="000000"/>
                </a:solidFill>
                <a:latin typeface="Arial"/>
                <a:ea typeface="Arial"/>
                <a:cs typeface="Arial"/>
                <a:sym typeface="Arial"/>
              </a:endParaRPr>
            </a:p>
          </p:txBody>
        </p:sp>
      </p:grpSp>
      <p:pic>
        <p:nvPicPr>
          <p:cNvPr id="134" name="Google Shape;134;p20"/>
          <p:cNvPicPr preferRelativeResize="0"/>
          <p:nvPr/>
        </p:nvPicPr>
        <p:blipFill rotWithShape="1">
          <a:blip r:embed="rId3">
            <a:alphaModFix/>
          </a:blip>
          <a:srcRect l="5078" r="7965"/>
          <a:stretch/>
        </p:blipFill>
        <p:spPr>
          <a:xfrm rot="-6444137">
            <a:off x="366585" y="1428657"/>
            <a:ext cx="4058462" cy="4000675"/>
          </a:xfrm>
          <a:prstGeom prst="ellipse">
            <a:avLst/>
          </a:prstGeom>
          <a:noFill/>
          <a:ln>
            <a:noFill/>
          </a:ln>
        </p:spPr>
      </p:pic>
      <p:sp>
        <p:nvSpPr>
          <p:cNvPr id="135" name="Google Shape;135;p20"/>
          <p:cNvSpPr txBox="1"/>
          <p:nvPr/>
        </p:nvSpPr>
        <p:spPr>
          <a:xfrm>
            <a:off x="734925" y="2576700"/>
            <a:ext cx="1474200" cy="8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lt1"/>
                </a:solidFill>
              </a:rPr>
              <a:t>~30% Succeed</a:t>
            </a:r>
            <a:endParaRPr sz="2400" b="1">
              <a:solidFill>
                <a:schemeClr val="lt1"/>
              </a:solidFill>
            </a:endParaRPr>
          </a:p>
        </p:txBody>
      </p:sp>
      <p:sp>
        <p:nvSpPr>
          <p:cNvPr id="136" name="Google Shape;136;p20"/>
          <p:cNvSpPr txBox="1"/>
          <p:nvPr/>
        </p:nvSpPr>
        <p:spPr>
          <a:xfrm>
            <a:off x="2209125" y="3838975"/>
            <a:ext cx="1474200" cy="8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lt1"/>
                </a:solidFill>
              </a:rPr>
              <a:t>~70% Fail</a:t>
            </a:r>
            <a:r>
              <a:rPr lang="en-US" sz="2400" baseline="30000">
                <a:solidFill>
                  <a:schemeClr val="lt1"/>
                </a:solidFill>
              </a:rPr>
              <a:t>3</a:t>
            </a:r>
            <a:endParaRPr sz="2400"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p:nvPr/>
        </p:nvSpPr>
        <p:spPr>
          <a:xfrm>
            <a:off x="2070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Approaches and strategies to digital transformation</a:t>
            </a: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p:txBody>
      </p:sp>
      <p:graphicFrame>
        <p:nvGraphicFramePr>
          <p:cNvPr id="142" name="Google Shape;142;p21"/>
          <p:cNvGraphicFramePr/>
          <p:nvPr/>
        </p:nvGraphicFramePr>
        <p:xfrm>
          <a:off x="206988" y="1170125"/>
          <a:ext cx="3000000" cy="3000000"/>
        </p:xfrm>
        <a:graphic>
          <a:graphicData uri="http://schemas.openxmlformats.org/drawingml/2006/table">
            <a:tbl>
              <a:tblPr>
                <a:noFill/>
                <a:tableStyleId>{00994C5F-36F9-4034-A2CD-FCF32831467A}</a:tableStyleId>
              </a:tblPr>
              <a:tblGrid>
                <a:gridCol w="3926000"/>
                <a:gridCol w="3926000"/>
                <a:gridCol w="3926000"/>
              </a:tblGrid>
              <a:tr h="897925">
                <a:tc>
                  <a:txBody>
                    <a:bodyPr/>
                    <a:lstStyle/>
                    <a:p>
                      <a:pPr marL="0" lvl="0" indent="0" algn="ctr" rtl="0">
                        <a:lnSpc>
                          <a:spcPct val="115000"/>
                        </a:lnSpc>
                        <a:spcBef>
                          <a:spcPts val="0"/>
                        </a:spcBef>
                        <a:spcAft>
                          <a:spcPts val="0"/>
                        </a:spcAft>
                        <a:buNone/>
                      </a:pPr>
                      <a:r>
                        <a:rPr lang="en-US" sz="1900" b="1"/>
                        <a:t>Author</a:t>
                      </a:r>
                      <a:endParaRPr sz="19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900" b="1"/>
                        <a:t>Key Strategies / Dimensions</a:t>
                      </a:r>
                      <a:endParaRPr sz="19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900" b="1"/>
                        <a:t>Contribution</a:t>
                      </a:r>
                      <a:endParaRPr sz="19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1034475">
                <a:tc>
                  <a:txBody>
                    <a:bodyPr/>
                    <a:lstStyle/>
                    <a:p>
                      <a:pPr marL="0" lvl="0" indent="0" algn="l" rtl="0">
                        <a:spcBef>
                          <a:spcPts val="0"/>
                        </a:spcBef>
                        <a:spcAft>
                          <a:spcPts val="0"/>
                        </a:spcAft>
                        <a:buNone/>
                      </a:pPr>
                      <a:r>
                        <a:rPr lang="en-US" sz="1900"/>
                        <a:t>[7] Li (2020)</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C0C0C"/>
                      </a:solidFill>
                      <a:prstDash val="solid"/>
                      <a:round/>
                      <a:headEnd type="none" w="sm" len="sm"/>
                      <a:tailEnd type="none" w="sm" len="sm"/>
                    </a:lnB>
                  </a:tcPr>
                </a:tc>
                <a:tc>
                  <a:txBody>
                    <a:bodyPr/>
                    <a:lstStyle/>
                    <a:p>
                      <a:pPr marL="0" lvl="0" indent="0" algn="ctr" rtl="0">
                        <a:spcBef>
                          <a:spcPts val="0"/>
                        </a:spcBef>
                        <a:spcAft>
                          <a:spcPts val="0"/>
                        </a:spcAft>
                        <a:buNone/>
                      </a:pPr>
                      <a:r>
                        <a:rPr lang="en-US" sz="1900"/>
                        <a:t>• Experimentation</a:t>
                      </a:r>
                      <a:endParaRPr sz="1900"/>
                    </a:p>
                    <a:p>
                      <a:pPr marL="0" lvl="0" indent="0" algn="ctr" rtl="0">
                        <a:spcBef>
                          <a:spcPts val="0"/>
                        </a:spcBef>
                        <a:spcAft>
                          <a:spcPts val="0"/>
                        </a:spcAft>
                        <a:buNone/>
                      </a:pPr>
                      <a:r>
                        <a:rPr lang="en-US" sz="1900"/>
                        <a:t>• Incremental radical change</a:t>
                      </a:r>
                      <a:endParaRPr sz="1900"/>
                    </a:p>
                    <a:p>
                      <a:pPr marL="0" lvl="0" indent="0" algn="ctr" rtl="0">
                        <a:spcBef>
                          <a:spcPts val="0"/>
                        </a:spcBef>
                        <a:spcAft>
                          <a:spcPts val="0"/>
                        </a:spcAft>
                        <a:buNone/>
                      </a:pPr>
                      <a:r>
                        <a:rPr lang="en-US" sz="1900"/>
                        <a:t>• Temp → sustainable advantages</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900"/>
                        <a:t>Iterative strategy execution</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1034475">
                <a:tc>
                  <a:txBody>
                    <a:bodyPr/>
                    <a:lstStyle/>
                    <a:p>
                      <a:pPr marL="0" lvl="0" indent="0" algn="l" rtl="0">
                        <a:spcBef>
                          <a:spcPts val="0"/>
                        </a:spcBef>
                        <a:spcAft>
                          <a:spcPts val="0"/>
                        </a:spcAft>
                        <a:buNone/>
                      </a:pPr>
                      <a:r>
                        <a:rPr lang="en-US" sz="1900"/>
                        <a:t>[8] Matt et al. (2015)</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 Technology use</a:t>
                      </a:r>
                      <a:endParaRPr sz="1900"/>
                    </a:p>
                    <a:p>
                      <a:pPr marL="0" lvl="0" indent="0" algn="ctr" rtl="0">
                        <a:spcBef>
                          <a:spcPts val="0"/>
                        </a:spcBef>
                        <a:spcAft>
                          <a:spcPts val="0"/>
                        </a:spcAft>
                        <a:buNone/>
                      </a:pPr>
                      <a:r>
                        <a:rPr lang="en-US" sz="1900"/>
                        <a:t>• Value creation</a:t>
                      </a:r>
                      <a:endParaRPr sz="1900"/>
                    </a:p>
                    <a:p>
                      <a:pPr marL="0" lvl="0" indent="0" algn="ctr" rtl="0">
                        <a:spcBef>
                          <a:spcPts val="0"/>
                        </a:spcBef>
                        <a:spcAft>
                          <a:spcPts val="0"/>
                        </a:spcAft>
                        <a:buNone/>
                      </a:pPr>
                      <a:r>
                        <a:rPr lang="en-US" sz="1900"/>
                        <a:t>• Structural changes</a:t>
                      </a:r>
                      <a:endParaRPr sz="1900"/>
                    </a:p>
                    <a:p>
                      <a:pPr marL="0" lvl="0" indent="0" algn="ctr" rtl="0">
                        <a:spcBef>
                          <a:spcPts val="0"/>
                        </a:spcBef>
                        <a:spcAft>
                          <a:spcPts val="0"/>
                        </a:spcAft>
                        <a:buNone/>
                      </a:pPr>
                      <a:r>
                        <a:rPr lang="en-US" sz="1900"/>
                        <a:t>• Financial aspects</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Framework for DT strategies</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897925">
                <a:tc>
                  <a:txBody>
                    <a:bodyPr/>
                    <a:lstStyle/>
                    <a:p>
                      <a:pPr marL="0" lvl="0" indent="0" algn="l" rtl="0">
                        <a:spcBef>
                          <a:spcPts val="0"/>
                        </a:spcBef>
                        <a:spcAft>
                          <a:spcPts val="0"/>
                        </a:spcAft>
                        <a:buNone/>
                      </a:pPr>
                      <a:r>
                        <a:rPr lang="en-US" sz="1900"/>
                        <a:t>[9] Satweker et al. (2024)</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Digital-by-Design (people, process, tech; PPT)</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Extends PPT/DIM frameworks; actionable guidance</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897925">
                <a:tc>
                  <a:txBody>
                    <a:bodyPr/>
                    <a:lstStyle/>
                    <a:p>
                      <a:pPr marL="0" lvl="0" indent="0" algn="l" rtl="0">
                        <a:spcBef>
                          <a:spcPts val="0"/>
                        </a:spcBef>
                        <a:spcAft>
                          <a:spcPts val="0"/>
                        </a:spcAft>
                        <a:buNone/>
                      </a:pPr>
                      <a:r>
                        <a:rPr lang="en-US" sz="1900"/>
                        <a:t>[10] Tian (2024)</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DEA-BP + IoT for DT effectiveness</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Quantitative, validated efficiency model</a:t>
                      </a:r>
                      <a:endParaRPr sz="1900"/>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p:nvPr/>
        </p:nvSpPr>
        <p:spPr>
          <a:xfrm>
            <a:off x="2070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Limits of approaches to digital transformation</a:t>
            </a: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p:txBody>
      </p:sp>
      <p:graphicFrame>
        <p:nvGraphicFramePr>
          <p:cNvPr id="148" name="Google Shape;148;p22"/>
          <p:cNvGraphicFramePr/>
          <p:nvPr/>
        </p:nvGraphicFramePr>
        <p:xfrm>
          <a:off x="207000" y="1062963"/>
          <a:ext cx="3000000" cy="3000000"/>
        </p:xfrm>
        <a:graphic>
          <a:graphicData uri="http://schemas.openxmlformats.org/drawingml/2006/table">
            <a:tbl>
              <a:tblPr>
                <a:noFill/>
                <a:tableStyleId>{00994C5F-36F9-4034-A2CD-FCF32831467A}</a:tableStyleId>
              </a:tblPr>
              <a:tblGrid>
                <a:gridCol w="2752800"/>
                <a:gridCol w="2706625"/>
                <a:gridCol w="6318550"/>
              </a:tblGrid>
              <a:tr h="1011525">
                <a:tc>
                  <a:txBody>
                    <a:bodyPr/>
                    <a:lstStyle/>
                    <a:p>
                      <a:pPr marL="0" lvl="0" indent="0" algn="ctr" rtl="0">
                        <a:lnSpc>
                          <a:spcPct val="115000"/>
                        </a:lnSpc>
                        <a:spcBef>
                          <a:spcPts val="0"/>
                        </a:spcBef>
                        <a:spcAft>
                          <a:spcPts val="0"/>
                        </a:spcAft>
                        <a:buNone/>
                      </a:pPr>
                      <a:r>
                        <a:rPr lang="en-US" sz="1900" b="1"/>
                        <a:t>Author</a:t>
                      </a:r>
                      <a:endParaRPr sz="19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900" b="1"/>
                        <a:t>Strengths</a:t>
                      </a:r>
                      <a:endParaRPr sz="19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900" b="1"/>
                        <a:t>Limits vs. Common Challenges</a:t>
                      </a:r>
                      <a:endParaRPr sz="1900" b="1"/>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1011525">
                <a:tc>
                  <a:txBody>
                    <a:bodyPr/>
                    <a:lstStyle/>
                    <a:p>
                      <a:pPr marL="0" lvl="0" indent="0" algn="l" rtl="0">
                        <a:spcBef>
                          <a:spcPts val="0"/>
                        </a:spcBef>
                        <a:spcAft>
                          <a:spcPts val="0"/>
                        </a:spcAft>
                        <a:buNone/>
                      </a:pPr>
                      <a:r>
                        <a:rPr lang="en-US" sz="1900"/>
                        <a:t>[7] Li (2020) </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Encourages experimentation &amp; adaptability</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May not overcome </a:t>
                      </a:r>
                      <a:r>
                        <a:rPr lang="en-US" sz="1900" b="1"/>
                        <a:t>employee resistance</a:t>
                      </a:r>
                      <a:r>
                        <a:rPr lang="en-US" sz="1900"/>
                        <a:t> or ensure </a:t>
                      </a:r>
                      <a:r>
                        <a:rPr lang="en-US" sz="1900" b="1"/>
                        <a:t>management commitment</a:t>
                      </a:r>
                      <a:r>
                        <a:rPr lang="en-US" sz="1900"/>
                        <a:t>; </a:t>
                      </a:r>
                      <a:r>
                        <a:rPr lang="en-US" sz="1900" b="1"/>
                        <a:t>unclear objectives</a:t>
                      </a:r>
                      <a:r>
                        <a:rPr lang="en-US" sz="1900"/>
                        <a:t> can derail experimentation.</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1011525">
                <a:tc>
                  <a:txBody>
                    <a:bodyPr/>
                    <a:lstStyle/>
                    <a:p>
                      <a:pPr marL="0" lvl="0" indent="0" algn="l" rtl="0">
                        <a:spcBef>
                          <a:spcPts val="0"/>
                        </a:spcBef>
                        <a:spcAft>
                          <a:spcPts val="0"/>
                        </a:spcAft>
                        <a:buNone/>
                      </a:pPr>
                      <a:r>
                        <a:rPr lang="en-US" sz="1900"/>
                        <a:t>[8] Matt et al. (2015) </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Comprehensive view </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Provides structure, but doesn’t resolve </a:t>
                      </a:r>
                      <a:r>
                        <a:rPr lang="en-US" sz="1900" b="1"/>
                        <a:t>poor communication</a:t>
                      </a:r>
                      <a:r>
                        <a:rPr lang="en-US" sz="1900"/>
                        <a:t> or </a:t>
                      </a:r>
                      <a:r>
                        <a:rPr lang="en-US" sz="1900" b="1"/>
                        <a:t>employee buy-in</a:t>
                      </a:r>
                      <a:r>
                        <a:rPr lang="en-US" sz="1900"/>
                        <a:t>; financial constraints may block </a:t>
                      </a:r>
                      <a:r>
                        <a:rPr lang="en-US" sz="1900" b="1"/>
                        <a:t>resources</a:t>
                      </a:r>
                      <a:r>
                        <a:rPr lang="en-US" sz="1900"/>
                        <a:t>.</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1011525">
                <a:tc>
                  <a:txBody>
                    <a:bodyPr/>
                    <a:lstStyle/>
                    <a:p>
                      <a:pPr marL="0" lvl="0" indent="0" algn="l" rtl="0">
                        <a:spcBef>
                          <a:spcPts val="0"/>
                        </a:spcBef>
                        <a:spcAft>
                          <a:spcPts val="0"/>
                        </a:spcAft>
                        <a:buNone/>
                      </a:pPr>
                      <a:r>
                        <a:rPr lang="en-US" sz="1900"/>
                        <a:t>[9] Satweker et al. (2024) </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Holistic orchestration of PPT; moves beyond IT focus</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Highlights people/process, but lacks concrete methods for resolving </a:t>
                      </a:r>
                      <a:r>
                        <a:rPr lang="en-US" sz="1900" b="1"/>
                        <a:t>resistance</a:t>
                      </a:r>
                      <a:r>
                        <a:rPr lang="en-US" sz="1900"/>
                        <a:t>, </a:t>
                      </a:r>
                      <a:r>
                        <a:rPr lang="en-US" sz="1900" b="1"/>
                        <a:t>clear objectives</a:t>
                      </a:r>
                      <a:r>
                        <a:rPr lang="en-US" sz="1900"/>
                        <a:t>, or sustaining </a:t>
                      </a:r>
                      <a:r>
                        <a:rPr lang="en-US" sz="1900" b="1"/>
                        <a:t>leadership support</a:t>
                      </a:r>
                      <a:r>
                        <a:rPr lang="en-US" sz="1900"/>
                        <a:t>.</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r h="1011525">
                <a:tc>
                  <a:txBody>
                    <a:bodyPr/>
                    <a:lstStyle/>
                    <a:p>
                      <a:pPr marL="0" lvl="0" indent="0" algn="l" rtl="0">
                        <a:spcBef>
                          <a:spcPts val="0"/>
                        </a:spcBef>
                        <a:spcAft>
                          <a:spcPts val="0"/>
                        </a:spcAft>
                        <a:buNone/>
                      </a:pPr>
                      <a:r>
                        <a:rPr lang="en-US" sz="1900"/>
                        <a:t>[10] Tian (2024) </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Offers measurable way to track DT effectiveness</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a:t>Strong on metrics, weak on human/organizational issues (</a:t>
                      </a:r>
                      <a:r>
                        <a:rPr lang="en-US" sz="1900" b="1"/>
                        <a:t>resistance</a:t>
                      </a:r>
                      <a:r>
                        <a:rPr lang="en-US" sz="1900"/>
                        <a:t>,</a:t>
                      </a:r>
                      <a:r>
                        <a:rPr lang="en-US" sz="1900" b="1"/>
                        <a:t> communication</a:t>
                      </a:r>
                      <a:r>
                        <a:rPr lang="en-US" sz="1900"/>
                        <a:t>, </a:t>
                      </a:r>
                      <a:r>
                        <a:rPr lang="en-US" sz="1900" b="1"/>
                        <a:t>management support</a:t>
                      </a:r>
                      <a:r>
                        <a:rPr lang="en-US" sz="1900"/>
                        <a:t>).</a:t>
                      </a:r>
                      <a:endParaRPr sz="19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How have previous transformations addressed similar challenges?</a:t>
            </a:r>
            <a:endParaRPr sz="3000">
              <a:solidFill>
                <a:schemeClr val="dk1"/>
              </a:solidFill>
            </a:endParaRPr>
          </a:p>
        </p:txBody>
      </p:sp>
      <p:pic>
        <p:nvPicPr>
          <p:cNvPr id="154" name="Google Shape;154;p23" descr="jidoka in toyota production system"/>
          <p:cNvPicPr preferRelativeResize="0"/>
          <p:nvPr/>
        </p:nvPicPr>
        <p:blipFill rotWithShape="1">
          <a:blip r:embed="rId3">
            <a:alphaModFix/>
          </a:blip>
          <a:srcRect/>
          <a:stretch/>
        </p:blipFill>
        <p:spPr>
          <a:xfrm>
            <a:off x="330875" y="1530000"/>
            <a:ext cx="5377700" cy="3798001"/>
          </a:xfrm>
          <a:prstGeom prst="rect">
            <a:avLst/>
          </a:prstGeom>
          <a:noFill/>
          <a:ln>
            <a:noFill/>
          </a:ln>
        </p:spPr>
      </p:pic>
      <p:sp>
        <p:nvSpPr>
          <p:cNvPr id="155" name="Google Shape;155;p23"/>
          <p:cNvSpPr txBox="1"/>
          <p:nvPr/>
        </p:nvSpPr>
        <p:spPr>
          <a:xfrm>
            <a:off x="5885302" y="2025749"/>
            <a:ext cx="6096000" cy="280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2400"/>
              <a:buFont typeface="Arial"/>
              <a:buNone/>
            </a:pPr>
            <a:r>
              <a:rPr lang="en-US" sz="2400" b="0" i="1" u="none" strike="noStrike">
                <a:solidFill>
                  <a:srgbClr val="333333"/>
                </a:solidFill>
                <a:latin typeface="Arial"/>
                <a:ea typeface="Arial"/>
                <a:cs typeface="Arial"/>
                <a:sym typeface="Arial"/>
              </a:rPr>
              <a:t>“All we are doing is looking at the timeline, from the moment the customer gives us an order to the point when we collect the cash. And we are </a:t>
            </a:r>
            <a:r>
              <a:rPr lang="en-US" sz="2400" b="0" i="1" u="sng" strike="noStrike">
                <a:solidFill>
                  <a:srgbClr val="333333"/>
                </a:solidFill>
                <a:latin typeface="Arial"/>
                <a:ea typeface="Arial"/>
                <a:cs typeface="Arial"/>
                <a:sym typeface="Arial"/>
              </a:rPr>
              <a:t>reducing the timeline </a:t>
            </a:r>
            <a:r>
              <a:rPr lang="en-US" sz="2400" b="0" i="1" u="none" strike="noStrike">
                <a:solidFill>
                  <a:srgbClr val="333333"/>
                </a:solidFill>
                <a:latin typeface="Arial"/>
                <a:ea typeface="Arial"/>
                <a:cs typeface="Arial"/>
                <a:sym typeface="Arial"/>
              </a:rPr>
              <a:t>by </a:t>
            </a:r>
            <a:r>
              <a:rPr lang="en-US" sz="2400" b="0" i="1" u="sng" strike="noStrike">
                <a:solidFill>
                  <a:srgbClr val="333333"/>
                </a:solidFill>
                <a:latin typeface="Arial"/>
                <a:ea typeface="Arial"/>
                <a:cs typeface="Arial"/>
                <a:sym typeface="Arial"/>
              </a:rPr>
              <a:t>reducing the non-value adding wastes</a:t>
            </a:r>
            <a:r>
              <a:rPr lang="en-US" sz="2400" b="0" i="1" u="none" strike="noStrike">
                <a:solidFill>
                  <a:srgbClr val="333333"/>
                </a:solidFill>
                <a:latin typeface="Arial"/>
                <a:ea typeface="Arial"/>
                <a:cs typeface="Arial"/>
                <a:sym typeface="Arial"/>
              </a:rPr>
              <a:t>.”</a:t>
            </a:r>
            <a:endParaRPr sz="240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333333"/>
              </a:buClr>
              <a:buSzPts val="2400"/>
              <a:buFont typeface="Arial"/>
              <a:buNone/>
            </a:pPr>
            <a:r>
              <a:rPr lang="en-US" sz="2400" i="1">
                <a:solidFill>
                  <a:srgbClr val="333333"/>
                </a:solidFill>
                <a:latin typeface="Arial"/>
                <a:ea typeface="Arial"/>
                <a:cs typeface="Arial"/>
                <a:sym typeface="Arial"/>
              </a:rPr>
              <a:t>~</a:t>
            </a:r>
            <a:r>
              <a:rPr lang="en-US" sz="2400" b="1">
                <a:solidFill>
                  <a:srgbClr val="333333"/>
                </a:solidFill>
                <a:latin typeface="Arial"/>
                <a:ea typeface="Arial"/>
                <a:cs typeface="Arial"/>
                <a:sym typeface="Arial"/>
              </a:rPr>
              <a:t>Taiichi Ohno, Toyota Production System pioneer</a:t>
            </a:r>
            <a:endParaRPr sz="2400" b="1">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p:nvPr/>
        </p:nvSpPr>
        <p:spPr>
          <a:xfrm>
            <a:off x="2423050" y="1367375"/>
            <a:ext cx="7404600" cy="447300"/>
          </a:xfrm>
          <a:prstGeom prst="roundRect">
            <a:avLst>
              <a:gd name="adj" fmla="val 16667"/>
            </a:avLst>
          </a:prstGeom>
          <a:solidFill>
            <a:srgbClr val="E6F2F9"/>
          </a:solidFill>
          <a:ln w="9525" cap="flat" cmpd="sng">
            <a:solidFill>
              <a:srgbClr val="E6F2F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24"/>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Value Stream Mapping (VSM)</a:t>
            </a:r>
            <a:endParaRPr sz="3000">
              <a:solidFill>
                <a:schemeClr val="dk1"/>
              </a:solidFill>
            </a:endParaRPr>
          </a:p>
        </p:txBody>
      </p:sp>
      <p:pic>
        <p:nvPicPr>
          <p:cNvPr id="162" name="Google Shape;162;p24"/>
          <p:cNvPicPr preferRelativeResize="0"/>
          <p:nvPr/>
        </p:nvPicPr>
        <p:blipFill rotWithShape="1">
          <a:blip r:embed="rId3">
            <a:alphaModFix/>
          </a:blip>
          <a:srcRect/>
          <a:stretch/>
        </p:blipFill>
        <p:spPr>
          <a:xfrm>
            <a:off x="4721963" y="2013063"/>
            <a:ext cx="7259337" cy="3721875"/>
          </a:xfrm>
          <a:prstGeom prst="rect">
            <a:avLst/>
          </a:prstGeom>
          <a:noFill/>
          <a:ln>
            <a:noFill/>
          </a:ln>
        </p:spPr>
      </p:pic>
      <p:pic>
        <p:nvPicPr>
          <p:cNvPr id="163" name="Google Shape;163;p24"/>
          <p:cNvPicPr preferRelativeResize="0"/>
          <p:nvPr/>
        </p:nvPicPr>
        <p:blipFill rotWithShape="1">
          <a:blip r:embed="rId4">
            <a:alphaModFix/>
          </a:blip>
          <a:srcRect/>
          <a:stretch/>
        </p:blipFill>
        <p:spPr>
          <a:xfrm>
            <a:off x="419733" y="2349940"/>
            <a:ext cx="3602313" cy="3048109"/>
          </a:xfrm>
          <a:prstGeom prst="rect">
            <a:avLst/>
          </a:prstGeom>
          <a:noFill/>
          <a:ln>
            <a:noFill/>
          </a:ln>
        </p:spPr>
      </p:pic>
      <p:sp>
        <p:nvSpPr>
          <p:cNvPr id="164" name="Google Shape;164;p24"/>
          <p:cNvSpPr txBox="1"/>
          <p:nvPr/>
        </p:nvSpPr>
        <p:spPr>
          <a:xfrm>
            <a:off x="2139200" y="1370950"/>
            <a:ext cx="79062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7C8"/>
              </a:buClr>
              <a:buSzPts val="1800"/>
              <a:buFont typeface="Arial"/>
              <a:buNone/>
            </a:pPr>
            <a:r>
              <a:rPr lang="en-US" sz="2400" b="1">
                <a:solidFill>
                  <a:schemeClr val="dk1"/>
                </a:solidFill>
                <a:latin typeface="Arial"/>
                <a:ea typeface="Arial"/>
                <a:cs typeface="Arial"/>
                <a:sym typeface="Arial"/>
              </a:rPr>
              <a:t>Tools are just a way to accomplish the principles!</a:t>
            </a:r>
            <a:endParaRPr sz="2400">
              <a:solidFill>
                <a:schemeClr val="dk1"/>
              </a:solidFill>
              <a:latin typeface="Calibri"/>
              <a:ea typeface="Calibri"/>
              <a:cs typeface="Calibri"/>
              <a:sym typeface="Calibri"/>
            </a:endParaRPr>
          </a:p>
        </p:txBody>
      </p:sp>
      <p:pic>
        <p:nvPicPr>
          <p:cNvPr id="165" name="Google Shape;165;p24" descr="Back with solid fill"/>
          <p:cNvPicPr preferRelativeResize="0"/>
          <p:nvPr/>
        </p:nvPicPr>
        <p:blipFill rotWithShape="1">
          <a:blip r:embed="rId5">
            <a:alphaModFix/>
          </a:blip>
          <a:srcRect/>
          <a:stretch/>
        </p:blipFill>
        <p:spPr>
          <a:xfrm>
            <a:off x="3842093" y="3429000"/>
            <a:ext cx="1323067" cy="13230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A new paradigm - Industry 4.0 (I4.0)</a:t>
            </a:r>
            <a:endParaRPr sz="3000">
              <a:solidFill>
                <a:schemeClr val="dk1"/>
              </a:solidFill>
            </a:endParaRPr>
          </a:p>
        </p:txBody>
      </p:sp>
      <p:pic>
        <p:nvPicPr>
          <p:cNvPr id="171" name="Google Shape;171;p25"/>
          <p:cNvPicPr preferRelativeResize="0"/>
          <p:nvPr/>
        </p:nvPicPr>
        <p:blipFill rotWithShape="1">
          <a:blip r:embed="rId3">
            <a:alphaModFix/>
          </a:blip>
          <a:srcRect/>
          <a:stretch/>
        </p:blipFill>
        <p:spPr>
          <a:xfrm>
            <a:off x="7165427" y="1143000"/>
            <a:ext cx="4571999" cy="4571999"/>
          </a:xfrm>
          <a:prstGeom prst="rect">
            <a:avLst/>
          </a:prstGeom>
          <a:noFill/>
          <a:ln>
            <a:noFill/>
          </a:ln>
        </p:spPr>
      </p:pic>
      <p:sp>
        <p:nvSpPr>
          <p:cNvPr id="172" name="Google Shape;172;p25"/>
          <p:cNvSpPr/>
          <p:nvPr/>
        </p:nvSpPr>
        <p:spPr>
          <a:xfrm>
            <a:off x="454573" y="1371600"/>
            <a:ext cx="4114800" cy="4114800"/>
          </a:xfrm>
          <a:prstGeom prst="ellipse">
            <a:avLst/>
          </a:prstGeom>
          <a:blipFill rotWithShape="1">
            <a:blip r:embed="rId4">
              <a:alphaModFix/>
            </a:blip>
            <a:stretch>
              <a:fillRect t="-999" b="-999"/>
            </a:stretch>
          </a:blipFill>
          <a:ln w="254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cxnSp>
        <p:nvCxnSpPr>
          <p:cNvPr id="173" name="Google Shape;173;p25"/>
          <p:cNvCxnSpPr>
            <a:stCxn id="171" idx="1"/>
            <a:endCxn id="172" idx="6"/>
          </p:cNvCxnSpPr>
          <p:nvPr/>
        </p:nvCxnSpPr>
        <p:spPr>
          <a:xfrm rot="10800000">
            <a:off x="4569227" y="3429000"/>
            <a:ext cx="2596200" cy="0"/>
          </a:xfrm>
          <a:prstGeom prst="straightConnector1">
            <a:avLst/>
          </a:prstGeom>
          <a:noFill/>
          <a:ln w="76200" cap="flat" cmpd="sng">
            <a:solidFill>
              <a:srgbClr val="003F73"/>
            </a:solidFill>
            <a:prstDash val="solid"/>
            <a:round/>
            <a:headEnd type="none" w="sm" len="sm"/>
            <a:tailEnd type="triangle" w="med" len="med"/>
          </a:ln>
          <a:effectLst>
            <a:outerShdw blurRad="40000" dist="20000" dir="5400000" rotWithShape="0">
              <a:srgbClr val="000000">
                <a:alpha val="37650"/>
              </a:srgbClr>
            </a:outerShdw>
          </a:effectLst>
        </p:spPr>
      </p:cxnSp>
      <p:pic>
        <p:nvPicPr>
          <p:cNvPr id="174" name="Google Shape;174;p25" descr="Question Mark with solid fill"/>
          <p:cNvPicPr preferRelativeResize="0"/>
          <p:nvPr/>
        </p:nvPicPr>
        <p:blipFill rotWithShape="1">
          <a:blip r:embed="rId5">
            <a:alphaModFix/>
          </a:blip>
          <a:srcRect/>
          <a:stretch/>
        </p:blipFill>
        <p:spPr>
          <a:xfrm>
            <a:off x="5410200" y="2180350"/>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p:nvPr/>
        </p:nvSpPr>
        <p:spPr>
          <a:xfrm>
            <a:off x="203300" y="257525"/>
            <a:ext cx="11778000" cy="5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The Gap: Value Stream Mapping (VSM) in the era of I4.0</a:t>
            </a:r>
            <a:endParaRPr sz="3000">
              <a:solidFill>
                <a:schemeClr val="dk1"/>
              </a:solidFill>
            </a:endParaRPr>
          </a:p>
        </p:txBody>
      </p:sp>
      <p:sp>
        <p:nvSpPr>
          <p:cNvPr id="180" name="Google Shape;180;p26"/>
          <p:cNvSpPr txBox="1"/>
          <p:nvPr/>
        </p:nvSpPr>
        <p:spPr>
          <a:xfrm>
            <a:off x="715151" y="1525961"/>
            <a:ext cx="4584000" cy="48948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sz="2400" b="1">
                <a:solidFill>
                  <a:schemeClr val="dk1"/>
                </a:solidFill>
              </a:rPr>
              <a:t>Traditional VSM</a:t>
            </a:r>
            <a:endParaRPr sz="2400">
              <a:solidFill>
                <a:schemeClr val="dk1"/>
              </a:solidFill>
            </a:endParaRPr>
          </a:p>
          <a:p>
            <a:pPr marL="0" lvl="0" indent="0" algn="l" rtl="0">
              <a:spcBef>
                <a:spcPts val="0"/>
              </a:spcBef>
              <a:spcAft>
                <a:spcPts val="0"/>
              </a:spcAft>
              <a:buNone/>
            </a:pPr>
            <a:r>
              <a:rPr lang="en-US" sz="2400">
                <a:solidFill>
                  <a:srgbClr val="000000"/>
                </a:solidFill>
              </a:rPr>
              <a:t>Static Lean Tool</a:t>
            </a:r>
            <a:r>
              <a:rPr lang="en-US" sz="2400" baseline="30000"/>
              <a:t>11</a:t>
            </a:r>
            <a:endParaRPr sz="24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r>
              <a:rPr lang="en-US" sz="2400" b="1">
                <a:solidFill>
                  <a:schemeClr val="dk1"/>
                </a:solidFill>
              </a:rPr>
              <a:t>I4.0 Emerges</a:t>
            </a:r>
            <a:r>
              <a:rPr lang="en-US" sz="2400" b="1">
                <a:solidFill>
                  <a:srgbClr val="000000"/>
                </a:solidFill>
              </a:rPr>
              <a:t/>
            </a:r>
            <a:br>
              <a:rPr lang="en-US" sz="2400" b="1">
                <a:solidFill>
                  <a:srgbClr val="000000"/>
                </a:solidFill>
              </a:rPr>
            </a:br>
            <a:r>
              <a:rPr lang="en-US" sz="2400">
                <a:solidFill>
                  <a:srgbClr val="000000"/>
                </a:solidFill>
              </a:rPr>
              <a:t>IoT, real-time data, simulation potential</a:t>
            </a:r>
            <a:r>
              <a:rPr lang="en-US" sz="2400" baseline="30000"/>
              <a:t>12</a:t>
            </a:r>
            <a:r>
              <a:rPr lang="en-US" sz="2400" baseline="30000">
                <a:solidFill>
                  <a:srgbClr val="000000"/>
                </a:solidFill>
              </a:rPr>
              <a:t>,</a:t>
            </a:r>
            <a:r>
              <a:rPr lang="en-US" sz="2400" baseline="30000"/>
              <a:t>13</a:t>
            </a:r>
            <a:endParaRPr sz="2400" b="1"/>
          </a:p>
          <a:p>
            <a:pPr marL="0" lvl="0" indent="0" algn="l" rtl="0">
              <a:spcBef>
                <a:spcPts val="0"/>
              </a:spcBef>
              <a:spcAft>
                <a:spcPts val="0"/>
              </a:spcAft>
              <a:buNone/>
            </a:pPr>
            <a:endParaRPr sz="1800" b="1"/>
          </a:p>
          <a:p>
            <a:pPr marL="0" lvl="0" indent="0" algn="l" rtl="0">
              <a:spcBef>
                <a:spcPts val="0"/>
              </a:spcBef>
              <a:spcAft>
                <a:spcPts val="0"/>
              </a:spcAft>
              <a:buNone/>
            </a:pPr>
            <a:r>
              <a:rPr lang="en-US" sz="2400" b="1">
                <a:solidFill>
                  <a:schemeClr val="dk1"/>
                </a:solidFill>
              </a:rPr>
              <a:t>Call for “Lean 4.0”</a:t>
            </a:r>
            <a:r>
              <a:rPr lang="en-US" sz="2400" b="1">
                <a:solidFill>
                  <a:srgbClr val="000000"/>
                </a:solidFill>
              </a:rPr>
              <a:t/>
            </a:r>
            <a:br>
              <a:rPr lang="en-US" sz="2400" b="1">
                <a:solidFill>
                  <a:srgbClr val="000000"/>
                </a:solidFill>
              </a:rPr>
            </a:br>
            <a:r>
              <a:rPr lang="en-US" sz="2400">
                <a:solidFill>
                  <a:srgbClr val="000000"/>
                </a:solidFill>
              </a:rPr>
              <a:t>Merge Lean with digital tools</a:t>
            </a:r>
            <a:r>
              <a:rPr lang="en-US" sz="2400" baseline="30000">
                <a:solidFill>
                  <a:srgbClr val="000000"/>
                </a:solidFill>
              </a:rPr>
              <a:t>1</a:t>
            </a:r>
            <a:r>
              <a:rPr lang="en-US" sz="2400" baseline="30000"/>
              <a:t>4</a:t>
            </a:r>
            <a:r>
              <a:rPr lang="en-US" sz="2400" baseline="30000">
                <a:solidFill>
                  <a:srgbClr val="000000"/>
                </a:solidFill>
              </a:rPr>
              <a:t>,1</a:t>
            </a:r>
            <a:r>
              <a:rPr lang="en-US" sz="2400" baseline="30000"/>
              <a:t>5</a:t>
            </a:r>
            <a:endParaRPr sz="2400" baseline="30000">
              <a:solidFill>
                <a:srgbClr val="000000"/>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US" sz="2400" b="1">
                <a:solidFill>
                  <a:schemeClr val="dk1"/>
                </a:solidFill>
              </a:rPr>
              <a:t>Current Gap</a:t>
            </a:r>
            <a:r>
              <a:rPr lang="en-US" sz="2400">
                <a:solidFill>
                  <a:srgbClr val="000000"/>
                </a:solidFill>
              </a:rPr>
              <a:t/>
            </a:r>
            <a:br>
              <a:rPr lang="en-US" sz="2400">
                <a:solidFill>
                  <a:srgbClr val="000000"/>
                </a:solidFill>
              </a:rPr>
            </a:br>
            <a:r>
              <a:rPr lang="en-US" sz="2400">
                <a:solidFill>
                  <a:srgbClr val="000000"/>
                </a:solidFill>
              </a:rPr>
              <a:t>VSM rarely used to guide DT in I4.0</a:t>
            </a:r>
            <a:r>
              <a:rPr lang="en-US" sz="2400" baseline="30000">
                <a:solidFill>
                  <a:srgbClr val="000000"/>
                </a:solidFill>
              </a:rPr>
              <a:t>1</a:t>
            </a:r>
            <a:r>
              <a:rPr lang="en-US" sz="2400" baseline="30000"/>
              <a:t>6</a:t>
            </a:r>
            <a:r>
              <a:rPr lang="en-US" sz="2400" baseline="30000">
                <a:solidFill>
                  <a:srgbClr val="000000"/>
                </a:solidFill>
              </a:rPr>
              <a:t>,1</a:t>
            </a:r>
            <a:r>
              <a:rPr lang="en-US" sz="2400" baseline="30000"/>
              <a:t>7</a:t>
            </a:r>
            <a:r>
              <a:rPr lang="en-US" sz="1800">
                <a:solidFill>
                  <a:srgbClr val="000000"/>
                </a:solidFill>
              </a:rPr>
              <a:t/>
            </a:r>
            <a:br>
              <a:rPr lang="en-US" sz="1800">
                <a:solidFill>
                  <a:srgbClr val="000000"/>
                </a:solidFill>
              </a:rPr>
            </a:br>
            <a:endParaRPr sz="1800">
              <a:solidFill>
                <a:srgbClr val="000000"/>
              </a:solidFill>
            </a:endParaRPr>
          </a:p>
        </p:txBody>
      </p:sp>
      <p:sp>
        <p:nvSpPr>
          <p:cNvPr id="181" name="Google Shape;181;p26"/>
          <p:cNvSpPr txBox="1"/>
          <p:nvPr/>
        </p:nvSpPr>
        <p:spPr>
          <a:xfrm>
            <a:off x="6096000" y="1436700"/>
            <a:ext cx="5885400" cy="461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3F73"/>
              </a:buClr>
              <a:buSzPts val="2000"/>
              <a:buFont typeface="Arial"/>
              <a:buNone/>
            </a:pPr>
            <a:r>
              <a:rPr lang="en-US" sz="2400" b="1">
                <a:solidFill>
                  <a:schemeClr val="dk1"/>
                </a:solidFill>
                <a:latin typeface="Arial"/>
                <a:ea typeface="Arial"/>
                <a:cs typeface="Arial"/>
                <a:sym typeface="Arial"/>
              </a:rPr>
              <a:t>What We Know:</a:t>
            </a:r>
            <a:endParaRPr sz="2400">
              <a:solidFill>
                <a:schemeClr val="dk1"/>
              </a:solidFill>
            </a:endParaRPr>
          </a:p>
          <a:p>
            <a:pPr marL="0" marR="0" lvl="0" indent="-1524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VSM can be enhanced with I4.0 technologies</a:t>
            </a:r>
            <a:endParaRPr sz="2400"/>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Clr>
                <a:srgbClr val="003F73"/>
              </a:buClr>
              <a:buSzPts val="2000"/>
              <a:buFont typeface="Arial"/>
              <a:buNone/>
            </a:pPr>
            <a:r>
              <a:rPr lang="en-US" sz="2400" b="1">
                <a:solidFill>
                  <a:schemeClr val="dk1"/>
                </a:solidFill>
                <a:latin typeface="Arial"/>
                <a:ea typeface="Arial"/>
                <a:cs typeface="Arial"/>
                <a:sym typeface="Arial"/>
              </a:rPr>
              <a:t>What’s Missing:</a:t>
            </a:r>
            <a:endParaRPr sz="2400" b="1">
              <a:solidFill>
                <a:srgbClr val="003F73"/>
              </a:solidFill>
              <a:latin typeface="Arial"/>
              <a:ea typeface="Arial"/>
              <a:cs typeface="Arial"/>
              <a:sym typeface="Arial"/>
            </a:endParaRPr>
          </a:p>
          <a:p>
            <a:pPr marL="0" marR="0" lvl="0" indent="-1524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 VSM’s role in guiding DT remains underdeveloped</a:t>
            </a:r>
            <a:endParaRPr sz="2400">
              <a:solidFill>
                <a:srgbClr val="000000"/>
              </a:solidFill>
              <a:latin typeface="Arial"/>
              <a:ea typeface="Arial"/>
              <a:cs typeface="Arial"/>
              <a:sym typeface="Arial"/>
            </a:endParaRPr>
          </a:p>
          <a:p>
            <a:pPr marL="0" marR="0" lvl="0" indent="0" algn="l" rtl="0">
              <a:spcBef>
                <a:spcPts val="0"/>
              </a:spcBef>
              <a:spcAft>
                <a:spcPts val="0"/>
              </a:spcAft>
              <a:buNone/>
            </a:pPr>
            <a:endParaRPr sz="1800"/>
          </a:p>
          <a:p>
            <a:pPr marL="0" marR="0" lvl="0" indent="-1524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 Integration with I4.0 is inconsistent, often superficial</a:t>
            </a:r>
            <a:endParaRPr sz="2400">
              <a:solidFill>
                <a:srgbClr val="000000"/>
              </a:solidFill>
              <a:latin typeface="Arial"/>
              <a:ea typeface="Arial"/>
              <a:cs typeface="Arial"/>
              <a:sym typeface="Arial"/>
            </a:endParaRPr>
          </a:p>
          <a:p>
            <a:pPr marL="0" marR="0" lvl="0" indent="0" algn="l" rtl="0">
              <a:spcBef>
                <a:spcPts val="0"/>
              </a:spcBef>
              <a:spcAft>
                <a:spcPts val="0"/>
              </a:spcAft>
              <a:buNone/>
            </a:pPr>
            <a:endParaRPr sz="1800"/>
          </a:p>
          <a:p>
            <a:pPr marL="0" marR="0" lvl="0" indent="-152400" algn="l" rtl="0">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 Need for models that align VSM with sustainability</a:t>
            </a:r>
            <a:endParaRPr sz="2400"/>
          </a:p>
        </p:txBody>
      </p:sp>
      <p:cxnSp>
        <p:nvCxnSpPr>
          <p:cNvPr id="182" name="Google Shape;182;p26"/>
          <p:cNvCxnSpPr/>
          <p:nvPr/>
        </p:nvCxnSpPr>
        <p:spPr>
          <a:xfrm>
            <a:off x="486625" y="1436700"/>
            <a:ext cx="9000" cy="4105800"/>
          </a:xfrm>
          <a:prstGeom prst="straightConnector1">
            <a:avLst/>
          </a:prstGeom>
          <a:noFill/>
          <a:ln w="38100" cap="flat" cmpd="sng">
            <a:solidFill>
              <a:schemeClr val="dk2"/>
            </a:solidFill>
            <a:prstDash val="solid"/>
            <a:round/>
            <a:headEnd type="none" w="med" len="med"/>
            <a:tailEnd type="none" w="med" len="med"/>
          </a:ln>
        </p:spPr>
      </p:cxnSp>
      <p:sp>
        <p:nvSpPr>
          <p:cNvPr id="183" name="Google Shape;183;p26"/>
          <p:cNvSpPr/>
          <p:nvPr/>
        </p:nvSpPr>
        <p:spPr>
          <a:xfrm>
            <a:off x="370375" y="1684200"/>
            <a:ext cx="241500" cy="2376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26"/>
          <p:cNvSpPr/>
          <p:nvPr/>
        </p:nvSpPr>
        <p:spPr>
          <a:xfrm>
            <a:off x="370375" y="2669400"/>
            <a:ext cx="241500" cy="2376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26"/>
          <p:cNvSpPr/>
          <p:nvPr/>
        </p:nvSpPr>
        <p:spPr>
          <a:xfrm>
            <a:off x="370375" y="4034475"/>
            <a:ext cx="241500" cy="2376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p26"/>
          <p:cNvSpPr/>
          <p:nvPr/>
        </p:nvSpPr>
        <p:spPr>
          <a:xfrm>
            <a:off x="370375" y="5090400"/>
            <a:ext cx="241500" cy="2376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2640</Words>
  <Application>Microsoft Office PowerPoint</Application>
  <PresentationFormat>Widescreen</PresentationFormat>
  <Paragraphs>213</Paragraphs>
  <Slides>20</Slides>
  <Notes>20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Office Theme</vt:lpstr>
      <vt:lpstr>Custom Design</vt:lpstr>
      <vt:lpstr>1_Custom Design</vt:lpstr>
      <vt:lpstr>Leveraging Value Stream Mapping for Effective Digital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Value Stream Mapping for Effective Digital Transformation</dc:title>
  <dc:creator>Sarah Calvert</dc:creator>
  <cp:lastModifiedBy>sarahc@farmerstel.com</cp:lastModifiedBy>
  <cp:revision>1</cp:revision>
  <dcterms:modified xsi:type="dcterms:W3CDTF">2025-10-22T00:10:42Z</dcterms:modified>
</cp:coreProperties>
</file>