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9" r:id="rId2"/>
    <p:sldId id="301" r:id="rId3"/>
    <p:sldId id="354" r:id="rId4"/>
    <p:sldId id="2602" r:id="rId5"/>
    <p:sldId id="2603" r:id="rId6"/>
    <p:sldId id="2605" r:id="rId7"/>
    <p:sldId id="2606" r:id="rId8"/>
    <p:sldId id="2608" r:id="rId9"/>
    <p:sldId id="2609" r:id="rId10"/>
    <p:sldId id="2610" r:id="rId11"/>
    <p:sldId id="2612" r:id="rId12"/>
    <p:sldId id="313" r:id="rId13"/>
    <p:sldId id="2619" r:id="rId14"/>
    <p:sldId id="2614" r:id="rId15"/>
    <p:sldId id="2620" r:id="rId16"/>
    <p:sldId id="2621" r:id="rId17"/>
    <p:sldId id="2622" r:id="rId18"/>
    <p:sldId id="2623" r:id="rId19"/>
    <p:sldId id="314" r:id="rId20"/>
    <p:sldId id="2624" r:id="rId21"/>
    <p:sldId id="2625" r:id="rId22"/>
    <p:sldId id="2626" r:id="rId23"/>
    <p:sldId id="2627" r:id="rId24"/>
    <p:sldId id="2628" r:id="rId25"/>
    <p:sldId id="331" r:id="rId26"/>
    <p:sldId id="302" r:id="rId27"/>
  </p:sldIdLst>
  <p:sldSz cx="12192000" cy="6858000"/>
  <p:notesSz cx="6918325" cy="92043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40"/>
    <a:srgbClr val="004A85"/>
    <a:srgbClr val="486B7F"/>
    <a:srgbClr val="007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6" autoAdjust="0"/>
    <p:restoredTop sz="84740" autoAdjust="0"/>
  </p:normalViewPr>
  <p:slideViewPr>
    <p:cSldViewPr snapToGrid="0" snapToObjects="1">
      <p:cViewPr varScale="1">
        <p:scale>
          <a:sx n="92" d="100"/>
          <a:sy n="92" d="100"/>
        </p:scale>
        <p:origin x="111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2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9538" y="0"/>
            <a:ext cx="29972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DC9A2-0B10-4804-84FF-C8EDD223F74B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2363"/>
            <a:ext cx="29972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9538" y="8742363"/>
            <a:ext cx="29972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C080D-F4E4-4B87-A6BB-6B693C4B1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65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8783" y="0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09AA92A2-3B29-B74A-A289-08B148AA13DA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690563"/>
            <a:ext cx="61341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833" y="4372055"/>
            <a:ext cx="5534660" cy="4141946"/>
          </a:xfrm>
          <a:prstGeom prst="rect">
            <a:avLst/>
          </a:prstGeom>
        </p:spPr>
        <p:txBody>
          <a:bodyPr vert="horz" lIns="92126" tIns="46063" rIns="92126" bIns="460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2511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8783" y="8742511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4F611C85-3EE3-C348-B542-B907D6E8CE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8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TX-SX:</a:t>
            </a:r>
            <a:r>
              <a:rPr kumimoji="0" lang="en-US" altLang="en-US" sz="1000" b="0"/>
              <a:t> Title of presentation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Presenters Name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 sz="1000"/>
              <a:t>Page  </a:t>
            </a:r>
            <a:fld id="{ECD0F34B-0C36-4EAC-85FA-8B53561F1CB7}" type="slidenum">
              <a:rPr kumimoji="0" lang="en-US" altLang="en-US" sz="1000"/>
              <a:pPr>
                <a:spcBef>
                  <a:spcPct val="0"/>
                </a:spcBef>
              </a:pPr>
              <a:t>2</a:t>
            </a:fld>
            <a:endParaRPr kumimoji="0" lang="en-US" altLang="en-US" sz="1000"/>
          </a:p>
        </p:txBody>
      </p:sp>
      <p:sp>
        <p:nvSpPr>
          <p:cNvPr id="63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134100" cy="3451225"/>
          </a:xfrm>
          <a:ln/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883" tIns="46441" rIns="92883" bIns="46441"/>
          <a:lstStyle/>
          <a:p>
            <a:pPr eaLnBrk="1" hangingPunct="1"/>
            <a:endParaRPr lang="en-GB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64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427E3-34CD-A6EF-0267-71890E585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AD283B2-BF42-7B71-B29F-885BD4404F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TX-SX:</a:t>
            </a:r>
            <a:r>
              <a:rPr kumimoji="0" lang="en-US" altLang="en-US" sz="1000" b="0"/>
              <a:t> Title of presentation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54D595B-5768-257A-EB88-6FC483ED2C8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Presenters Name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20B51D8F-1BDB-ED0B-FB99-EFC495F2C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 sz="1000"/>
              <a:t>Page  </a:t>
            </a:r>
            <a:fld id="{F412F75E-3BB5-4BA5-B3F7-340785011CD1}" type="slidenum">
              <a:rPr kumimoji="0" lang="en-US" altLang="en-US" sz="1000"/>
              <a:pPr>
                <a:spcBef>
                  <a:spcPct val="0"/>
                </a:spcBef>
              </a:pPr>
              <a:t>23</a:t>
            </a:fld>
            <a:endParaRPr kumimoji="0" lang="en-US" altLang="en-US" sz="1000"/>
          </a:p>
        </p:txBody>
      </p:sp>
      <p:sp>
        <p:nvSpPr>
          <p:cNvPr id="49157" name="Rectangle 2">
            <a:extLst>
              <a:ext uri="{FF2B5EF4-FFF2-40B4-BE49-F238E27FC236}">
                <a16:creationId xmlns:a16="http://schemas.microsoft.com/office/drawing/2014/main" id="{2F404790-C4AE-2296-450B-5612844B3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134100" cy="3451225"/>
          </a:xfrm>
          <a:ln/>
        </p:spPr>
      </p:sp>
      <p:sp>
        <p:nvSpPr>
          <p:cNvPr id="49158" name="Rectangle 3">
            <a:extLst>
              <a:ext uri="{FF2B5EF4-FFF2-40B4-BE49-F238E27FC236}">
                <a16:creationId xmlns:a16="http://schemas.microsoft.com/office/drawing/2014/main" id="{3D2C6E91-D298-DC1A-3C5C-BB817A813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883" tIns="46441" rIns="92883" bIns="46441"/>
          <a:lstStyle/>
          <a:p>
            <a:pPr eaLnBrk="1" hangingPunct="1"/>
            <a:endParaRPr lang="en-GB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63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533AB-86AD-34E5-3583-03D1BBDC5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4C2439B-BA09-CCB4-73C4-3C9FCE4AE2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TX-SX:</a:t>
            </a:r>
            <a:r>
              <a:rPr kumimoji="0" lang="en-US" altLang="en-US" sz="1000" b="0"/>
              <a:t> Title of presentation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FF07ADD-791A-D0B0-34BF-3DBA4F3C6A0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Presenters Name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F75951B8-EE49-EB67-1A5A-4B89B66EF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 sz="1000"/>
              <a:t>Page  </a:t>
            </a:r>
            <a:fld id="{F412F75E-3BB5-4BA5-B3F7-340785011CD1}" type="slidenum">
              <a:rPr kumimoji="0" lang="en-US" altLang="en-US" sz="1000"/>
              <a:pPr>
                <a:spcBef>
                  <a:spcPct val="0"/>
                </a:spcBef>
              </a:pPr>
              <a:t>24</a:t>
            </a:fld>
            <a:endParaRPr kumimoji="0" lang="en-US" altLang="en-US" sz="1000"/>
          </a:p>
        </p:txBody>
      </p:sp>
      <p:sp>
        <p:nvSpPr>
          <p:cNvPr id="49157" name="Rectangle 2">
            <a:extLst>
              <a:ext uri="{FF2B5EF4-FFF2-40B4-BE49-F238E27FC236}">
                <a16:creationId xmlns:a16="http://schemas.microsoft.com/office/drawing/2014/main" id="{45081F2B-01C4-CBF4-AC6A-9A28EA9B7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134100" cy="3451225"/>
          </a:xfrm>
          <a:ln/>
        </p:spPr>
      </p:sp>
      <p:sp>
        <p:nvSpPr>
          <p:cNvPr id="49158" name="Rectangle 3">
            <a:extLst>
              <a:ext uri="{FF2B5EF4-FFF2-40B4-BE49-F238E27FC236}">
                <a16:creationId xmlns:a16="http://schemas.microsoft.com/office/drawing/2014/main" id="{EE44D24F-98B6-172D-2557-58BA03CF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883" tIns="46441" rIns="92883" bIns="46441"/>
          <a:lstStyle/>
          <a:p>
            <a:pPr eaLnBrk="1" hangingPunct="1"/>
            <a:endParaRPr lang="en-GB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6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TX-SX:</a:t>
            </a:r>
            <a:r>
              <a:rPr kumimoji="0" lang="en-US" altLang="en-US" sz="1000" b="0"/>
              <a:t> Title of presentation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Presenters Name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 sz="1000"/>
              <a:t>Page  </a:t>
            </a:r>
            <a:fld id="{06935102-710E-473F-AD2F-B283562E4380}" type="slidenum">
              <a:rPr kumimoji="0" lang="en-US" altLang="en-US" sz="1000"/>
              <a:pPr>
                <a:spcBef>
                  <a:spcPct val="0"/>
                </a:spcBef>
              </a:pPr>
              <a:t>25</a:t>
            </a:fld>
            <a:endParaRPr kumimoji="0" lang="en-US" altLang="en-US" sz="1000"/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134100" cy="3451225"/>
          </a:xfrm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883" tIns="46441" rIns="92883" bIns="46441"/>
          <a:lstStyle/>
          <a:p>
            <a:pPr eaLnBrk="1" hangingPunct="1"/>
            <a:endParaRPr lang="en-GB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TX-SX:</a:t>
            </a:r>
            <a:r>
              <a:rPr kumimoji="0" lang="en-US" altLang="en-US" sz="1000" b="0"/>
              <a:t> Title of presentation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Presenters Name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 sz="1000"/>
              <a:t>Page  </a:t>
            </a:r>
            <a:fld id="{62F2E05C-6458-4CFE-BAA8-6F003551308A}" type="slidenum">
              <a:rPr kumimoji="0" lang="en-US" altLang="en-US" sz="1000"/>
              <a:pPr>
                <a:spcBef>
                  <a:spcPct val="0"/>
                </a:spcBef>
              </a:pPr>
              <a:t>9</a:t>
            </a:fld>
            <a:endParaRPr kumimoji="0" lang="en-US" altLang="en-US" sz="1000"/>
          </a:p>
        </p:txBody>
      </p:sp>
      <p:sp>
        <p:nvSpPr>
          <p:cNvPr id="440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134100" cy="3451225"/>
          </a:xfrm>
          <a:ln/>
        </p:spPr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883" tIns="46441" rIns="92883" bIns="46441"/>
          <a:lstStyle/>
          <a:p>
            <a:pPr eaLnBrk="1" hangingPunct="1"/>
            <a:endParaRPr lang="en-GB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1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TX-SX:</a:t>
            </a:r>
            <a:r>
              <a:rPr kumimoji="0" lang="en-US" altLang="en-US" sz="1000" b="0"/>
              <a:t> Title of presentation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Presenters Name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 sz="1000"/>
              <a:t>Page  </a:t>
            </a:r>
            <a:fld id="{9F901FE9-211B-4AC1-82A2-E58B1DCCC2C3}" type="slidenum">
              <a:rPr kumimoji="0" lang="en-US" altLang="en-US" sz="1000"/>
              <a:pPr>
                <a:spcBef>
                  <a:spcPct val="0"/>
                </a:spcBef>
              </a:pPr>
              <a:t>10</a:t>
            </a:fld>
            <a:endParaRPr kumimoji="0" lang="en-US" altLang="en-US" sz="100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134100" cy="3451225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883" tIns="46441" rIns="92883" bIns="46441"/>
          <a:lstStyle/>
          <a:p>
            <a:pPr eaLnBrk="1" hangingPunct="1"/>
            <a:endParaRPr lang="en-GB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3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TX-SX:</a:t>
            </a:r>
            <a:r>
              <a:rPr kumimoji="0" lang="en-US" altLang="en-US" sz="1000" b="0"/>
              <a:t> Title of presentation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Presenters Name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 sz="1000"/>
              <a:t>Page  </a:t>
            </a:r>
            <a:fld id="{C8DD1F27-A83C-436F-9603-262C504CDDC9}" type="slidenum">
              <a:rPr kumimoji="0" lang="en-US" altLang="en-US" sz="1000"/>
              <a:pPr>
                <a:spcBef>
                  <a:spcPct val="0"/>
                </a:spcBef>
              </a:pPr>
              <a:t>12</a:t>
            </a:fld>
            <a:endParaRPr kumimoji="0" lang="en-US" altLang="en-US" sz="1000"/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134100" cy="3451225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883" tIns="46441" rIns="92883" bIns="46441"/>
          <a:lstStyle/>
          <a:p>
            <a:pPr eaLnBrk="1" hangingPunct="1"/>
            <a:endParaRPr lang="en-GB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92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TX-SX:</a:t>
            </a:r>
            <a:r>
              <a:rPr kumimoji="0" lang="en-US" altLang="en-US" sz="1000" b="0"/>
              <a:t> Title of presentation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Presenters Name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 sz="1000"/>
              <a:t>Page  </a:t>
            </a:r>
            <a:fld id="{FC81354D-C847-4814-82AE-C7F7D87EA33D}" type="slidenum">
              <a:rPr kumimoji="0" lang="en-US" altLang="en-US" sz="1000"/>
              <a:pPr>
                <a:spcBef>
                  <a:spcPct val="0"/>
                </a:spcBef>
              </a:pPr>
              <a:t>14</a:t>
            </a:fld>
            <a:endParaRPr kumimoji="0" lang="en-US" altLang="en-US" sz="1000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134100" cy="3451225"/>
          </a:xfrm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883" tIns="46441" rIns="92883" bIns="46441"/>
          <a:lstStyle/>
          <a:p>
            <a:pPr eaLnBrk="1" hangingPunct="1"/>
            <a:endParaRPr lang="en-GB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15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TX-SX:</a:t>
            </a:r>
            <a:r>
              <a:rPr kumimoji="0" lang="en-US" altLang="en-US" sz="1000" b="0"/>
              <a:t> Title of presentation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Presenters Name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 sz="1000"/>
              <a:t>Page  </a:t>
            </a:r>
            <a:fld id="{F412F75E-3BB5-4BA5-B3F7-340785011CD1}" type="slidenum">
              <a:rPr kumimoji="0" lang="en-US" altLang="en-US" sz="1000"/>
              <a:pPr>
                <a:spcBef>
                  <a:spcPct val="0"/>
                </a:spcBef>
              </a:pPr>
              <a:t>19</a:t>
            </a:fld>
            <a:endParaRPr kumimoji="0" lang="en-US" altLang="en-US" sz="1000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134100" cy="3451225"/>
          </a:xfrm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883" tIns="46441" rIns="92883" bIns="46441"/>
          <a:lstStyle/>
          <a:p>
            <a:pPr eaLnBrk="1" hangingPunct="1"/>
            <a:endParaRPr lang="en-GB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80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E891A-7CEB-BD13-F973-55F31DD3C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4E1756-A5C3-5B08-E3D1-4432A1095D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TX-SX:</a:t>
            </a:r>
            <a:r>
              <a:rPr kumimoji="0" lang="en-US" altLang="en-US" sz="1000" b="0"/>
              <a:t> Title of presentation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02F943B-50FC-B249-C713-B91B0C06F4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Presenters Name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E7D28CA7-A5C4-C79A-200B-EEDBCB0758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 sz="1000"/>
              <a:t>Page  </a:t>
            </a:r>
            <a:fld id="{F412F75E-3BB5-4BA5-B3F7-340785011CD1}" type="slidenum">
              <a:rPr kumimoji="0" lang="en-US" altLang="en-US" sz="1000"/>
              <a:pPr>
                <a:spcBef>
                  <a:spcPct val="0"/>
                </a:spcBef>
              </a:pPr>
              <a:t>20</a:t>
            </a:fld>
            <a:endParaRPr kumimoji="0" lang="en-US" altLang="en-US" sz="1000"/>
          </a:p>
        </p:txBody>
      </p:sp>
      <p:sp>
        <p:nvSpPr>
          <p:cNvPr id="49157" name="Rectangle 2">
            <a:extLst>
              <a:ext uri="{FF2B5EF4-FFF2-40B4-BE49-F238E27FC236}">
                <a16:creationId xmlns:a16="http://schemas.microsoft.com/office/drawing/2014/main" id="{546D740C-7EB9-6931-D350-3E14CC8F9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134100" cy="3451225"/>
          </a:xfrm>
          <a:ln/>
        </p:spPr>
      </p:sp>
      <p:sp>
        <p:nvSpPr>
          <p:cNvPr id="49158" name="Rectangle 3">
            <a:extLst>
              <a:ext uri="{FF2B5EF4-FFF2-40B4-BE49-F238E27FC236}">
                <a16:creationId xmlns:a16="http://schemas.microsoft.com/office/drawing/2014/main" id="{51B6AF73-AA24-DD49-C104-E21A7B132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883" tIns="46441" rIns="92883" bIns="46441"/>
          <a:lstStyle/>
          <a:p>
            <a:pPr eaLnBrk="1" hangingPunct="1"/>
            <a:endParaRPr lang="en-GB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38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F5024-A116-81B8-A5F7-51A393A0A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EFA189B-2D3C-DE90-9BA5-BB35C7F2AC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TX-SX:</a:t>
            </a:r>
            <a:r>
              <a:rPr kumimoji="0" lang="en-US" altLang="en-US" sz="1000" b="0"/>
              <a:t> Title of presentation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5C99541-6486-97D1-23E8-AC58CB20172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Presenters Name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636D5304-0AD2-28EF-9F40-5E9E1CCCE4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 sz="1000"/>
              <a:t>Page  </a:t>
            </a:r>
            <a:fld id="{F412F75E-3BB5-4BA5-B3F7-340785011CD1}" type="slidenum">
              <a:rPr kumimoji="0" lang="en-US" altLang="en-US" sz="1000"/>
              <a:pPr>
                <a:spcBef>
                  <a:spcPct val="0"/>
                </a:spcBef>
              </a:pPr>
              <a:t>21</a:t>
            </a:fld>
            <a:endParaRPr kumimoji="0" lang="en-US" altLang="en-US" sz="1000"/>
          </a:p>
        </p:txBody>
      </p:sp>
      <p:sp>
        <p:nvSpPr>
          <p:cNvPr id="49157" name="Rectangle 2">
            <a:extLst>
              <a:ext uri="{FF2B5EF4-FFF2-40B4-BE49-F238E27FC236}">
                <a16:creationId xmlns:a16="http://schemas.microsoft.com/office/drawing/2014/main" id="{DE10A3F0-0B93-E28A-3397-B29C6942B6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134100" cy="3451225"/>
          </a:xfrm>
          <a:ln/>
        </p:spPr>
      </p:sp>
      <p:sp>
        <p:nvSpPr>
          <p:cNvPr id="49158" name="Rectangle 3">
            <a:extLst>
              <a:ext uri="{FF2B5EF4-FFF2-40B4-BE49-F238E27FC236}">
                <a16:creationId xmlns:a16="http://schemas.microsoft.com/office/drawing/2014/main" id="{0EF4AAD7-7DAE-3DDA-1C77-E123140B8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883" tIns="46441" rIns="92883" bIns="46441"/>
          <a:lstStyle/>
          <a:p>
            <a:pPr eaLnBrk="1" hangingPunct="1"/>
            <a:endParaRPr lang="en-GB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23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266A6-9117-824F-51BB-3D88CC3F5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6D4CB46-F6FE-31EE-C868-7C66DF9397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TX-SX:</a:t>
            </a:r>
            <a:r>
              <a:rPr kumimoji="0" lang="en-US" altLang="en-US" sz="1000" b="0"/>
              <a:t> Title of presentation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324564E-8106-7501-4A0F-74EF319EAA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1000"/>
              <a:t>Presenters Name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8781FD5C-3ABB-46F6-B6CD-FD1552545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 sz="1000"/>
              <a:t>Page  </a:t>
            </a:r>
            <a:fld id="{F412F75E-3BB5-4BA5-B3F7-340785011CD1}" type="slidenum">
              <a:rPr kumimoji="0" lang="en-US" altLang="en-US" sz="1000"/>
              <a:pPr>
                <a:spcBef>
                  <a:spcPct val="0"/>
                </a:spcBef>
              </a:pPr>
              <a:t>22</a:t>
            </a:fld>
            <a:endParaRPr kumimoji="0" lang="en-US" altLang="en-US" sz="1000"/>
          </a:p>
        </p:txBody>
      </p:sp>
      <p:sp>
        <p:nvSpPr>
          <p:cNvPr id="49157" name="Rectangle 2">
            <a:extLst>
              <a:ext uri="{FF2B5EF4-FFF2-40B4-BE49-F238E27FC236}">
                <a16:creationId xmlns:a16="http://schemas.microsoft.com/office/drawing/2014/main" id="{9A1F7887-0D5C-BAA1-7EA0-C0365C8BEA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134100" cy="3451225"/>
          </a:xfrm>
          <a:ln/>
        </p:spPr>
      </p:sp>
      <p:sp>
        <p:nvSpPr>
          <p:cNvPr id="49158" name="Rectangle 3">
            <a:extLst>
              <a:ext uri="{FF2B5EF4-FFF2-40B4-BE49-F238E27FC236}">
                <a16:creationId xmlns:a16="http://schemas.microsoft.com/office/drawing/2014/main" id="{F8AFC44D-3D54-8EC9-2B2B-8D6E134EF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883" tIns="46441" rIns="92883" bIns="46441"/>
          <a:lstStyle/>
          <a:p>
            <a:pPr eaLnBrk="1" hangingPunct="1"/>
            <a:endParaRPr lang="en-GB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4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7242" y="6269361"/>
            <a:ext cx="63015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51136DA-A8DE-0949-A56C-826314FECC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7242" y="6269361"/>
            <a:ext cx="63015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51136DA-A8DE-0949-A56C-826314FECC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7242" y="6269361"/>
            <a:ext cx="63015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51136DA-A8DE-0949-A56C-826314FECC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7242" y="6269361"/>
            <a:ext cx="63015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51136DA-A8DE-0949-A56C-826314FECC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7242" y="6269361"/>
            <a:ext cx="63015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51136DA-A8DE-0949-A56C-826314FECC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97242" y="6269361"/>
            <a:ext cx="63015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51136DA-A8DE-0949-A56C-826314FECC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97242" y="6269361"/>
            <a:ext cx="63015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51136DA-A8DE-0949-A56C-826314FECC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97242" y="6269361"/>
            <a:ext cx="63015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51136DA-A8DE-0949-A56C-826314FECC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97242" y="6269361"/>
            <a:ext cx="63015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97242" y="6269361"/>
            <a:ext cx="63015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97242" y="6269361"/>
            <a:ext cx="63015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51136DA-A8DE-0949-A56C-826314FECC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rpcontent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472400" cy="6857999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813" y="946612"/>
            <a:ext cx="9857588" cy="5179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137" y="6356351"/>
            <a:ext cx="3911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Confidential &amp; Proprietary Information</a:t>
            </a:r>
          </a:p>
          <a:p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bg1">
              <a:lumMod val="95000"/>
            </a:schemeClr>
          </a:solidFill>
          <a:effectLst>
            <a:outerShdw blurRad="50800" dist="38100" dir="2700000">
              <a:srgbClr val="000000">
                <a:alpha val="82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90000"/>
        <a:buFontTx/>
        <a:buBlip>
          <a:blip r:embed="rId14"/>
        </a:buBlip>
        <a:defRPr sz="2600" b="1" kern="1200">
          <a:solidFill>
            <a:srgbClr val="002240"/>
          </a:solidFill>
          <a:effectLst>
            <a:outerShdw blurRad="50800" dist="38100" dir="2700000">
              <a:srgbClr val="486B7F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Tx/>
        <a:buSzPct val="90000"/>
        <a:buFontTx/>
        <a:buBlip>
          <a:blip r:embed="rId15"/>
        </a:buBlip>
        <a:defRPr sz="1800" b="1" kern="1200">
          <a:solidFill>
            <a:srgbClr val="004A85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Tx/>
        <a:buBlip>
          <a:blip r:embed="rId16"/>
        </a:buBlip>
        <a:defRPr sz="1600" kern="1200">
          <a:solidFill>
            <a:srgbClr val="486B7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80000"/>
        <a:buFontTx/>
        <a:buBlip>
          <a:blip r:embed="rId17"/>
        </a:buBlip>
        <a:defRPr sz="1400" b="1" kern="1200">
          <a:solidFill>
            <a:srgbClr val="00767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bn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370" y="2376462"/>
            <a:ext cx="9163542" cy="25003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527" y="858294"/>
            <a:ext cx="9144000" cy="9436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4476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24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Continuously Pushing the Limits of  Innovation, Technology &amp; Conventional Thinking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43370" y="5043811"/>
            <a:ext cx="9144000" cy="943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SzPct val="90000"/>
              <a:defRPr/>
            </a:pPr>
            <a:r>
              <a:rPr lang="en-US" sz="3200" b="1" dirty="0">
                <a:solidFill>
                  <a:srgbClr val="0070C0"/>
                </a:solidFill>
              </a:rPr>
              <a:t>November 2025</a:t>
            </a:r>
          </a:p>
        </p:txBody>
      </p:sp>
      <p:sp>
        <p:nvSpPr>
          <p:cNvPr id="2" name="Rectangle 1"/>
          <p:cNvSpPr/>
          <p:nvPr/>
        </p:nvSpPr>
        <p:spPr>
          <a:xfrm>
            <a:off x="2563090" y="17541"/>
            <a:ext cx="72767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Practical Applications of RAM Engineering for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UH-1Y and AH-1Z Helicopters</a:t>
            </a:r>
          </a:p>
        </p:txBody>
      </p:sp>
    </p:spTree>
    <p:extLst>
      <p:ext uri="{BB962C8B-B14F-4D97-AF65-F5344CB8AC3E}">
        <p14:creationId xmlns:p14="http://schemas.microsoft.com/office/powerpoint/2010/main" val="86277801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2ED6E39-AAD0-8668-2AFB-B5A94F218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296" y="1762072"/>
            <a:ext cx="6777059" cy="3695563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5436" y="1054185"/>
            <a:ext cx="7686778" cy="707886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altLang="en-US" sz="3800" dirty="0"/>
              <a:t>Made manual adjustments to the times to account for Cannibalized parts being installed during a replacement</a:t>
            </a:r>
          </a:p>
          <a:p>
            <a:pPr lvl="1" eaLnBrk="1" hangingPunct="1"/>
            <a:endParaRPr lang="en-US" altLang="en-US" sz="1677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66114-207D-4E11-D3A5-6DFD32F16BFE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Weibull Data Processing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85CEA-2E9E-DADE-8380-3ABFA9AB0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BB282-4C78-B9AD-9242-8278BB302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521" y="750362"/>
            <a:ext cx="8059479" cy="5562600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sz="2400" dirty="0"/>
              <a:t>Other Consideration</a:t>
            </a:r>
            <a:r>
              <a:rPr lang="en-US" altLang="en-US" sz="2400" dirty="0"/>
              <a:t>s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Method assumes a new part is installed on the aircraft each time a replacement is required, unless cannibalization record is available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Missing or incomplete replacement records can skew the data, used serial numbers when available to verify sequencing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Failure data should only account for a single failure mode on a consumable item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UH-1Y and AH-1Z data is combined into one Weibull due to limited data. Still not enough data on some parts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As new data is made available, update data to make more robust Weibull models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91CD3-9686-EDB1-EEA7-5C8F09CC04B0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Weibull 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360179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2215175"/>
            <a:ext cx="4831773" cy="373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11411F-D7E1-9B49-F3C5-9FA9FA76DB6A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Weibull Model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835680-63BA-1448-F168-29A71BB12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521" y="750362"/>
            <a:ext cx="8059479" cy="1577202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sz="2400" dirty="0"/>
              <a:t>Input F/S data into Weibull software</a:t>
            </a:r>
          </a:p>
          <a:p>
            <a:pPr>
              <a:defRPr/>
            </a:pPr>
            <a:r>
              <a:rPr lang="en-US" altLang="en-US" sz="2400" dirty="0"/>
              <a:t>Used MLE fit due to large amount of suspensions</a:t>
            </a:r>
          </a:p>
          <a:p>
            <a:pPr marL="0" indent="0">
              <a:buNone/>
              <a:defRPr/>
            </a:pPr>
            <a:endParaRPr lang="en-US" altLang="en-US" sz="2400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E4255-8296-623A-37E5-5F4AF41EF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B3765-B544-5449-ABD0-1220092D5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521" y="750362"/>
            <a:ext cx="8059479" cy="5562600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sz="2400" dirty="0"/>
              <a:t>Three inputs are needed for each part on each aircraft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Weibull Model – used parameters from Weibull Analysis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Current Part Age – obtained from last record for each part location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Planned Aircraft Usage - Assumed 316 FH/year for each aircraft (more on this later…)</a:t>
            </a:r>
          </a:p>
          <a:p>
            <a:pPr>
              <a:defRPr/>
            </a:pPr>
            <a:r>
              <a:rPr lang="en-US" sz="2400" dirty="0"/>
              <a:t>Data for each part was entered into RBD and simulated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1000 iteration simulation to determine average replacements over time</a:t>
            </a:r>
          </a:p>
          <a:p>
            <a:pPr>
              <a:defRPr/>
            </a:pPr>
            <a:r>
              <a:rPr lang="en-US" sz="2400" dirty="0"/>
              <a:t>Simulate for 5 years with 5 increments to get yearly usage.</a:t>
            </a:r>
          </a:p>
          <a:p>
            <a:pPr>
              <a:defRPr/>
            </a:pPr>
            <a:r>
              <a:rPr lang="en-US" sz="2400" dirty="0"/>
              <a:t>Summed spares required for each part location to determine fleet-wide total for each year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3A5CF-AC58-83C8-0A08-BC248D646DA2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Spares Simulations</a:t>
            </a:r>
          </a:p>
        </p:txBody>
      </p:sp>
    </p:spTree>
    <p:extLst>
      <p:ext uri="{BB962C8B-B14F-4D97-AF65-F5344CB8AC3E}">
        <p14:creationId xmlns:p14="http://schemas.microsoft.com/office/powerpoint/2010/main" val="335614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D6F83C-3FD2-EED5-C090-AD85D028A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741" y="924791"/>
            <a:ext cx="5139105" cy="45021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45D0BD-A7FE-CCAE-DF65-50CCEBBD6362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Spares Simulations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BBDBF-AD4C-352B-2F59-C9D7A9124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1747D-AD11-8A13-6D17-63E2B1C6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521" y="750362"/>
            <a:ext cx="8059479" cy="5562600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sz="2400" dirty="0"/>
              <a:t>“Rookie” Aircraft Simulations – simulate a part with age zero and start spares as the aircraft arrive in the fleet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F337E-9059-463F-6471-8C4FEB902FF6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Spares Simulations</a:t>
            </a:r>
          </a:p>
        </p:txBody>
      </p:sp>
      <p:pic>
        <p:nvPicPr>
          <p:cNvPr id="2150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32" y="2029839"/>
            <a:ext cx="1934809" cy="193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05" y="3083187"/>
            <a:ext cx="3875580" cy="28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64" y="2029839"/>
            <a:ext cx="5118592" cy="88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496" y="4007124"/>
            <a:ext cx="1626155" cy="148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Arrow Connector 1"/>
          <p:cNvCxnSpPr>
            <a:cxnSpLocks/>
          </p:cNvCxnSpPr>
          <p:nvPr/>
        </p:nvCxnSpPr>
        <p:spPr bwMode="auto">
          <a:xfrm flipH="1">
            <a:off x="4850401" y="2722419"/>
            <a:ext cx="2721108" cy="16380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>
            <a:off x="4850401" y="2805545"/>
            <a:ext cx="5277272" cy="15548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26" name="Straight Arrow Connector 25"/>
          <p:cNvCxnSpPr>
            <a:stCxn id="21507" idx="3"/>
            <a:endCxn id="21511" idx="1"/>
          </p:cNvCxnSpPr>
          <p:nvPr/>
        </p:nvCxnSpPr>
        <p:spPr bwMode="auto">
          <a:xfrm>
            <a:off x="7323385" y="4499265"/>
            <a:ext cx="1313110" cy="2485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</p:cxnSp>
    </p:spTree>
    <p:extLst>
      <p:ext uri="{BB962C8B-B14F-4D97-AF65-F5344CB8AC3E}">
        <p14:creationId xmlns:p14="http://schemas.microsoft.com/office/powerpoint/2010/main" val="3617276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40A51-8CD6-94D1-60BE-3463C4D2D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342C-0AE4-BBC7-AB88-371765AF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521" y="750362"/>
            <a:ext cx="8059479" cy="5562600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sz="2400" dirty="0"/>
              <a:t>Accounting for Other Replacements – Assumed constant replacement rate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24134A-C9C7-408D-3218-D215BC9A73A7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Spares Simulations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712DF81-9D3B-2153-5138-73CD5116D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487" y="3605960"/>
            <a:ext cx="4765750" cy="155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D93EDC5-AABF-1B15-292A-3034ED2E9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55" y="2351245"/>
            <a:ext cx="6359466" cy="90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340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FA657-A9D7-CA93-53E9-52CCF82E5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0075-1A90-E630-815C-009539C5D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521" y="750362"/>
            <a:ext cx="8059479" cy="5562600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Add the 3 sources to get total predicted spares per year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626F7-4A8D-92BF-5D2C-D24E05F3A0C8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Spares Simulations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3B80169-5CD1-31E3-1453-AC8E6DBE9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45" y="2374247"/>
            <a:ext cx="5539909" cy="21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552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5265D-56AE-5C99-F385-ADAD489C8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1ACEB-F45B-C069-D2FA-8D4D04DB4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521" y="750362"/>
            <a:ext cx="8059479" cy="5562600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After Year 1 replacement data became available, the prediction process was verified and refined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alt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compared actual replacements to year 1 predictions</a:t>
            </a:r>
          </a:p>
          <a:p>
            <a:pPr>
              <a:defRPr/>
            </a:pPr>
            <a:r>
              <a:rPr lang="en-US" altLang="en-US" sz="2400" dirty="0"/>
              <a:t>Predictions were close, but could be improved  </a:t>
            </a:r>
          </a:p>
          <a:p>
            <a:pPr>
              <a:defRPr/>
            </a:pPr>
            <a:r>
              <a:rPr lang="en-US" altLang="en-US" sz="2400" dirty="0"/>
              <a:t>Determined process improvements and applied to future model and predictions</a:t>
            </a:r>
          </a:p>
          <a:p>
            <a:pPr>
              <a:defRPr/>
            </a:pPr>
            <a:r>
              <a:rPr lang="en-US" altLang="en-US" sz="2400" dirty="0"/>
              <a:t>Possible sources of error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alt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Weibull model based on limited </a:t>
            </a:r>
            <a:br>
              <a:rPr lang="en-US" alt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</a:br>
            <a:r>
              <a:rPr lang="en-US" alt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data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alt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Flight hour usage was assumed </a:t>
            </a:r>
            <a:br>
              <a:rPr lang="en-US" alt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</a:br>
            <a:r>
              <a:rPr lang="en-US" alt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to be constant for each aircraft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62B002-1BC1-0718-3F81-D9180AF92926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Verification</a:t>
            </a:r>
          </a:p>
        </p:txBody>
      </p:sp>
      <p:pic>
        <p:nvPicPr>
          <p:cNvPr id="5" name="Picture 4" descr="C:\Users\adam.mills\AppData\Local\Microsoft\Windows\Temporary Internet Files\Content.IE5\7DJLULFQ\Check_sheet.svg[1].png">
            <a:extLst>
              <a:ext uri="{FF2B5EF4-FFF2-40B4-BE49-F238E27FC236}">
                <a16:creationId xmlns:a16="http://schemas.microsoft.com/office/drawing/2014/main" id="{F4A4CCEF-D302-A91C-9859-B7AAFD933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260" y="3179619"/>
            <a:ext cx="1808348" cy="229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420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4112559" y="2650191"/>
            <a:ext cx="1680882" cy="36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o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65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48CF6B3-7F81-B1A3-E25D-A206A7F32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19" y="2525500"/>
            <a:ext cx="3781551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590274-682D-5E8D-797A-236409E9D672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Improvements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523" y="2525500"/>
            <a:ext cx="3782494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17948E-AD41-C645-F893-8A7ADB89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521" y="750362"/>
            <a:ext cx="8059479" cy="1307038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Added data collected during the year 1 period</a:t>
            </a:r>
          </a:p>
          <a:p>
            <a:pPr>
              <a:defRPr/>
            </a:pPr>
            <a:r>
              <a:rPr lang="en-US" altLang="en-US" sz="2400" dirty="0"/>
              <a:t>New model (Right) showed slight improvement to the previous (Left)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3EE1C2-61E3-3D68-67F7-116B36EB98AF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A793E6-BBF7-560B-EF8D-FFB5B2BA6450}"/>
              </a:ext>
            </a:extLst>
          </p:cNvPr>
          <p:cNvSpPr txBox="1">
            <a:spLocks/>
          </p:cNvSpPr>
          <p:nvPr/>
        </p:nvSpPr>
        <p:spPr>
          <a:xfrm>
            <a:off x="2608521" y="750362"/>
            <a:ext cx="8059479" cy="538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600" b="1" kern="120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SzPct val="90000"/>
              <a:buFontTx/>
              <a:buBlip>
                <a:blip r:embed="rId4"/>
              </a:buBlip>
              <a:defRPr sz="1800" b="1" kern="1200">
                <a:solidFill>
                  <a:srgbClr val="004A85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486B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80000"/>
              <a:buFontTx/>
              <a:buBlip>
                <a:blip r:embed="rId6"/>
              </a:buBlip>
              <a:defRPr sz="1400" b="1" kern="1200">
                <a:solidFill>
                  <a:srgbClr val="00767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Blip>
                <a:blip r:embed="rId3"/>
              </a:buBlip>
              <a:defRPr/>
            </a:pPr>
            <a:endParaRPr lang="en-US" sz="2400" dirty="0">
              <a:solidFill>
                <a:srgbClr val="002240"/>
              </a:solidFill>
              <a:effectLst>
                <a:outerShdw blurRad="50800" dist="38100" dir="2700000">
                  <a:srgbClr val="486B7F">
                    <a:alpha val="43000"/>
                  </a:srgbClr>
                </a:outerShdw>
              </a:effectLst>
              <a:cs typeface="+mn-cs"/>
            </a:endParaRPr>
          </a:p>
          <a:p>
            <a:pPr marL="342900" lvl="1" indent="-342900"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cs typeface="+mn-cs"/>
              </a:rPr>
              <a:t>Name – Adam Mills</a:t>
            </a:r>
          </a:p>
          <a:p>
            <a:pPr marL="342900" lvl="1" indent="-342900"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cs typeface="+mn-cs"/>
              </a:rPr>
              <a:t>Title – Department Head- R&amp;M Analysis</a:t>
            </a:r>
          </a:p>
          <a:p>
            <a:pPr marL="342900" lvl="1" indent="-342900"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cs typeface="+mn-cs"/>
              </a:rPr>
              <a:t>Company – Andromeda Systems Inc.</a:t>
            </a:r>
          </a:p>
          <a:p>
            <a:pPr marL="342900" lvl="1" indent="-342900"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cs typeface="+mn-cs"/>
              </a:rPr>
              <a:t>E-mail Address – Adam.Mills@androsysinc.com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DB987-D6BB-D198-AED4-6DEC74B65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1">
            <a:extLst>
              <a:ext uri="{FF2B5EF4-FFF2-40B4-BE49-F238E27FC236}">
                <a16:creationId xmlns:a16="http://schemas.microsoft.com/office/drawing/2014/main" id="{7E40932F-1273-95F5-F866-D8A19DA03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559" y="2650191"/>
            <a:ext cx="1680882" cy="36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o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65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1053B-D67C-24DE-C8A8-4F0D5FD2706F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Improvements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3022C5-1363-F0B8-FF83-CF6DB943F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521" y="750362"/>
            <a:ext cx="8059479" cy="1525247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Compared Actual Flight Hours to Predicted 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3"/>
              </a:buBlip>
              <a:defRPr/>
            </a:pPr>
            <a:r>
              <a:rPr lang="en-US" alt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Average usage prediction that was applied to all aircraft was inaccurate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3"/>
              </a:buBlip>
              <a:defRPr/>
            </a:pPr>
            <a:r>
              <a:rPr lang="en-US" alt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Aircraft usage standard deviation was quite wide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9B853D-9797-05FD-0641-AE7082AD34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2506"/>
          <a:stretch>
            <a:fillRect/>
          </a:stretch>
        </p:blipFill>
        <p:spPr>
          <a:xfrm>
            <a:off x="3406610" y="3117275"/>
            <a:ext cx="5895148" cy="208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3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DF91C-3E66-3893-D05E-DC08E1795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1">
            <a:extLst>
              <a:ext uri="{FF2B5EF4-FFF2-40B4-BE49-F238E27FC236}">
                <a16:creationId xmlns:a16="http://schemas.microsoft.com/office/drawing/2014/main" id="{F896C467-E3E6-7391-9C52-EE50027C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559" y="2650191"/>
            <a:ext cx="1680882" cy="36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o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65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5F877-D924-ACB2-C162-E690111BAFEF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Improvements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F68A7E-728D-1A22-90B3-C493FFF5A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521" y="750362"/>
            <a:ext cx="8059479" cy="1525247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Decided to use a statistical model to generate future aircraft usage predictions</a:t>
            </a:r>
          </a:p>
          <a:p>
            <a:pPr>
              <a:defRPr/>
            </a:pPr>
            <a:r>
              <a:rPr lang="en-US" altLang="en-US" sz="2400" dirty="0"/>
              <a:t>Created a model for the four separate yearly usage rate profiles: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3"/>
              </a:buBlip>
              <a:defRPr/>
            </a:pPr>
            <a:r>
              <a:rPr lang="en-US" alt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UH-1Y Aircraft that were existing in the fleet at the beginning of the year (“veteran” aircraft)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3"/>
              </a:buBlip>
              <a:defRPr/>
            </a:pPr>
            <a:r>
              <a:rPr lang="en-US" alt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UH-1Y Aircraft that entered the fleet during the year (“rookie” aircraft)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3"/>
              </a:buBlip>
              <a:defRPr/>
            </a:pPr>
            <a:r>
              <a:rPr lang="en-US" alt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AH-1Z Aircraft that were existing in the fleet at the beginning of the year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3"/>
              </a:buBlip>
              <a:defRPr/>
            </a:pPr>
            <a:r>
              <a:rPr lang="en-US" alt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AH-1Z Aircraft that entered the fleet during the year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3"/>
              </a:buBlip>
              <a:defRPr/>
            </a:pPr>
            <a:endParaRPr lang="en-US" altLang="en-US" sz="2000" b="1" dirty="0">
              <a:solidFill>
                <a:srgbClr val="002240"/>
              </a:solidFill>
              <a:effectLst>
                <a:outerShdw blurRad="50800" dist="38100" dir="2700000">
                  <a:srgbClr val="486B7F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764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B05E4-7614-151C-AD90-57EC76FDD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1">
            <a:extLst>
              <a:ext uri="{FF2B5EF4-FFF2-40B4-BE49-F238E27FC236}">
                <a16:creationId xmlns:a16="http://schemas.microsoft.com/office/drawing/2014/main" id="{8E95171F-6C79-6ED5-5B2C-FFCC4B6D8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559" y="2650191"/>
            <a:ext cx="1680882" cy="36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o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65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20420-6CF7-ADF4-6144-82A2EDA99D95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Improvements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F04B62-435D-9EF0-68ED-F0228DEA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521" y="750362"/>
            <a:ext cx="8059479" cy="1525247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Used Flight Data report to determine the yearly usage for each aircraft profile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3"/>
              </a:buBlip>
              <a:defRPr/>
            </a:pPr>
            <a:r>
              <a:rPr lang="en-US" alt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First year for each aircraft was grouped in the “rookie” data set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3"/>
              </a:buBlip>
              <a:defRPr/>
            </a:pPr>
            <a:r>
              <a:rPr lang="en-US" alt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Subsequent years were grouped in the “veteran” data set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3"/>
              </a:buBlip>
              <a:defRPr/>
            </a:pPr>
            <a:r>
              <a:rPr lang="en-US" alt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Long term down aircraft were removed from consideration</a:t>
            </a:r>
          </a:p>
          <a:p>
            <a:pPr>
              <a:defRPr/>
            </a:pPr>
            <a:r>
              <a:rPr lang="en-US" altLang="en-US" sz="2400" dirty="0"/>
              <a:t>Input each of the four data sets into Weibull++ 7 software and determined which model best fit the data</a:t>
            </a:r>
          </a:p>
          <a:p>
            <a:pPr>
              <a:defRPr/>
            </a:pPr>
            <a:r>
              <a:rPr lang="en-US" altLang="en-US" sz="2400" dirty="0"/>
              <a:t>Performed Monte Carlo to get a random sample of yearly flight usage to compare to actual yearly usage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3"/>
              </a:buBlip>
              <a:defRPr/>
            </a:pPr>
            <a:r>
              <a:rPr lang="en-US" altLang="en-US" sz="20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Deleted values in the sample over the maximum actual yearly usage</a:t>
            </a:r>
          </a:p>
        </p:txBody>
      </p:sp>
    </p:spTree>
    <p:extLst>
      <p:ext uri="{BB962C8B-B14F-4D97-AF65-F5344CB8AC3E}">
        <p14:creationId xmlns:p14="http://schemas.microsoft.com/office/powerpoint/2010/main" val="2329007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F0E85-8A5B-BC24-AE00-347C6DF32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1">
            <a:extLst>
              <a:ext uri="{FF2B5EF4-FFF2-40B4-BE49-F238E27FC236}">
                <a16:creationId xmlns:a16="http://schemas.microsoft.com/office/drawing/2014/main" id="{AEB4C139-9448-9FDE-D43C-5A0B87891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559" y="2650191"/>
            <a:ext cx="1680882" cy="36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o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65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2DDC2E-D24B-90F8-A7FD-30242B3FEE19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Improvements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FF1181-2505-9BD6-E6D9-2B833B8D1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521" y="750362"/>
            <a:ext cx="8059479" cy="1525247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UH-1Y Vet Aircraft (Weibull-2, </a:t>
            </a:r>
            <a:r>
              <a:rPr lang="el-GR" altLang="en-US" sz="2400" dirty="0"/>
              <a:t>β = 1.5888, η = 305.7131)</a:t>
            </a: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kern="0" dirty="0"/>
              <a:t>UH-1Y Rookie Aircraft (Weibull-2, </a:t>
            </a:r>
            <a:r>
              <a:rPr lang="el-GR" sz="2400" kern="0" dirty="0"/>
              <a:t>β</a:t>
            </a:r>
            <a:r>
              <a:rPr lang="en-US" sz="2400" kern="0" dirty="0"/>
              <a:t> = 1.2168, </a:t>
            </a:r>
            <a:r>
              <a:rPr lang="el-GR" sz="2400" kern="0" dirty="0"/>
              <a:t>η</a:t>
            </a:r>
            <a:r>
              <a:rPr lang="en-US" sz="2400" kern="0" dirty="0"/>
              <a:t> = 163.979)</a:t>
            </a:r>
            <a:endParaRPr lang="en-US" altLang="en-US" sz="2400" kern="0" dirty="0"/>
          </a:p>
          <a:p>
            <a:pPr marL="0" indent="0">
              <a:buNone/>
              <a:defRPr/>
            </a:pPr>
            <a:endParaRPr lang="el-GR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F48C0F-58B7-B8A7-AB46-7D900B580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259" y="1680883"/>
            <a:ext cx="6051176" cy="1987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A906E-8273-F1EB-7F02-BB15AEC3A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259" y="4381525"/>
            <a:ext cx="4542932" cy="14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39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BF134-3DA1-4082-D35C-38EFD06A0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1">
            <a:extLst>
              <a:ext uri="{FF2B5EF4-FFF2-40B4-BE49-F238E27FC236}">
                <a16:creationId xmlns:a16="http://schemas.microsoft.com/office/drawing/2014/main" id="{5419CC41-B7F0-7962-B66C-30C2943BA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559" y="2650191"/>
            <a:ext cx="1680882" cy="36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o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765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C00D99-A2AA-639E-A625-674B56EC58FA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Improvements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3B8A0A-8E29-F6DB-A59D-A49677085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521" y="750362"/>
            <a:ext cx="8059479" cy="1525247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Back-tested improvements to the model and the usage predictions</a:t>
            </a:r>
          </a:p>
          <a:p>
            <a:pPr>
              <a:defRPr/>
            </a:pPr>
            <a:r>
              <a:rPr lang="en-US" altLang="en-US" sz="2400" dirty="0"/>
              <a:t>Spares prediction accuracy improved significantly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 marL="0" indent="0">
              <a:buNone/>
              <a:defRPr/>
            </a:pPr>
            <a:endParaRPr lang="el-GR" alt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8D2C9B-3F8A-EE4B-5579-17E129A6D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29" y="2832164"/>
            <a:ext cx="46958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76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708E76-B3B6-A0F3-EB34-6A62AF5E0119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CC312E-D55A-59A2-9667-E2A7420D60F0}"/>
              </a:ext>
            </a:extLst>
          </p:cNvPr>
          <p:cNvSpPr txBox="1">
            <a:spLocks/>
          </p:cNvSpPr>
          <p:nvPr/>
        </p:nvSpPr>
        <p:spPr>
          <a:xfrm>
            <a:off x="2608521" y="750361"/>
            <a:ext cx="8059479" cy="4497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600" b="1" kern="120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SzPct val="90000"/>
              <a:buFontTx/>
              <a:buBlip>
                <a:blip r:embed="rId4"/>
              </a:buBlip>
              <a:defRPr sz="1800" b="1" kern="1200">
                <a:solidFill>
                  <a:srgbClr val="004A85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486B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80000"/>
              <a:buFontTx/>
              <a:buBlip>
                <a:blip r:embed="rId6"/>
              </a:buBlip>
              <a:defRPr sz="1400" b="1" kern="1200">
                <a:solidFill>
                  <a:srgbClr val="00767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Legacy spares predictions </a:t>
            </a:r>
            <a:r>
              <a:rPr lang="en-US" altLang="en-US" sz="2400"/>
              <a:t>were often inaccurate</a:t>
            </a:r>
            <a:r>
              <a:rPr lang="en-US" altLang="en-US" sz="2400" dirty="0"/>
              <a:t>, warranting a more analytical, engineering-based, approach</a:t>
            </a:r>
          </a:p>
          <a:p>
            <a:pPr>
              <a:defRPr/>
            </a:pPr>
            <a:r>
              <a:rPr lang="en-US" altLang="en-US" sz="2400" dirty="0"/>
              <a:t>Inability to track item ages can impact Weibull model, the effect can be minimized with enough good data points and data scrubbing</a:t>
            </a:r>
          </a:p>
          <a:p>
            <a:pPr>
              <a:defRPr/>
            </a:pPr>
            <a:r>
              <a:rPr lang="en-US" altLang="en-US" sz="2400" dirty="0"/>
              <a:t>Individual aircraft usage rate had a significant impact on the spares predictions.  Overall average usage rates change year-to-year and do not apply to all aircraft.</a:t>
            </a:r>
          </a:p>
          <a:p>
            <a:pPr>
              <a:defRPr/>
            </a:pPr>
            <a:r>
              <a:rPr lang="en-US" altLang="en-US" sz="2400" dirty="0"/>
              <a:t>Adding new field data provided refinements to the  Weibull model and predicted spares over time.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 marL="0" indent="0">
              <a:buNone/>
              <a:defRPr/>
            </a:pPr>
            <a:endParaRPr lang="el-GR" alt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/>
              <a:t>Thank you for your attention.</a:t>
            </a:r>
          </a:p>
          <a:p>
            <a:pPr algn="ctr" eaLnBrk="1" hangingPunct="1"/>
            <a:endParaRPr lang="en-US" altLang="en-US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/>
              <a:t>Do you have any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8521" y="707886"/>
            <a:ext cx="8059479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lvl="1"/>
            <a:endParaRPr lang="en-US" dirty="0"/>
          </a:p>
          <a:p>
            <a:endParaRPr lang="en-US" sz="2400" dirty="0"/>
          </a:p>
          <a:p>
            <a:endParaRPr lang="en-US" dirty="0"/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36" y="1666090"/>
            <a:ext cx="5136573" cy="3542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5094" y="1703543"/>
            <a:ext cx="40390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4A85"/>
                </a:solidFill>
              </a:rPr>
              <a:t>UH-1Y and AH-1Z are upgraded aircraft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5"/>
                </a:solidFill>
              </a:rPr>
              <a:t>Replaced the legacy UH-1N and AH-1W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5"/>
                </a:solidFill>
              </a:rPr>
              <a:t>Procured by USN/USMC from BHTI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5"/>
                </a:solidFill>
              </a:rPr>
              <a:t>79 UH-1Ys and 34 AH-1Zs fielded at time of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5"/>
                </a:solidFill>
              </a:rPr>
              <a:t>Still in production at the time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61BE2-9396-A949-3F7B-22A250354509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59405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32CF6-43AE-3BDC-BCDE-82CEF6F9F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FFCD-B270-3A65-DC18-DF4E4C1F9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521" y="750362"/>
            <a:ext cx="8059479" cy="5380274"/>
          </a:xfrm>
        </p:spPr>
        <p:txBody>
          <a:bodyPr>
            <a:normAutofit/>
          </a:bodyPr>
          <a:lstStyle/>
          <a:p>
            <a:pPr marL="342900" lvl="1" indent="-342900">
              <a:buBlip>
                <a:blip r:embed="rId2"/>
              </a:buBlip>
              <a:defRPr/>
            </a:pPr>
            <a:endParaRPr lang="en-US" sz="2400" dirty="0">
              <a:solidFill>
                <a:srgbClr val="002240"/>
              </a:solidFill>
              <a:effectLst>
                <a:outerShdw blurRad="50800" dist="38100" dir="2700000">
                  <a:srgbClr val="486B7F">
                    <a:alpha val="43000"/>
                  </a:srgbClr>
                </a:outerShdw>
              </a:effectLst>
              <a:cs typeface="+mn-cs"/>
            </a:endParaRPr>
          </a:p>
          <a:p>
            <a:pPr marL="342900" lvl="1" indent="-342900"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cs typeface="+mn-cs"/>
              </a:rPr>
              <a:t>New helicopter fleet replacing the existing fleet over several years</a:t>
            </a:r>
          </a:p>
          <a:p>
            <a:pPr marL="342900" lvl="1" indent="-342900"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cs typeface="+mn-cs"/>
              </a:rPr>
              <a:t>Aircraft are purchased in lots over multiple years resulting in data spread over several ages (flight hour usage) for the fleet ranging from earliest to more recent deliveries</a:t>
            </a:r>
          </a:p>
          <a:p>
            <a:pPr marL="342900" lvl="1" indent="-342900"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cs typeface="+mn-cs"/>
              </a:rPr>
              <a:t>Previous RAM efforts included: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latin typeface="+mn-lt"/>
                <a:cs typeface="+mn-cs"/>
              </a:rPr>
              <a:t>RCM Analysis – Determined initial failure mitigation strategies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latin typeface="+mn-lt"/>
                <a:cs typeface="+mn-cs"/>
              </a:rPr>
              <a:t>Reliability Block Diagrams – Evaluated Reliability, Availability, Maintenance policies, and top degraders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44EC6-EFA3-740D-0C82-42504816CF03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60406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EC35D-3FA0-D87C-E27A-0C1E50F63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2E2B9-4319-5AC6-DEDC-4B28D19C7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521" y="750362"/>
            <a:ext cx="8059479" cy="5562600"/>
          </a:xfrm>
        </p:spPr>
        <p:txBody>
          <a:bodyPr>
            <a:normAutofit/>
          </a:bodyPr>
          <a:lstStyle/>
          <a:p>
            <a:pPr marL="342900" lvl="1" indent="-342900">
              <a:buBlip>
                <a:blip r:embed="rId2"/>
              </a:buBlip>
              <a:defRPr/>
            </a:pPr>
            <a:endParaRPr lang="en-US" sz="2400" dirty="0">
              <a:solidFill>
                <a:srgbClr val="002240"/>
              </a:solidFill>
              <a:effectLst>
                <a:outerShdw blurRad="50800" dist="38100" dir="2700000">
                  <a:srgbClr val="486B7F">
                    <a:alpha val="43000"/>
                  </a:srgbClr>
                </a:outerShdw>
              </a:effectLst>
              <a:cs typeface="+mn-cs"/>
            </a:endParaRPr>
          </a:p>
          <a:p>
            <a:pPr marL="342900" lvl="1" indent="-342900"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cs typeface="+mn-cs"/>
              </a:rPr>
              <a:t>The goal was to improve current yearly sparing predictions for critical consumable (non-repairable) scheduled removal items </a:t>
            </a:r>
          </a:p>
          <a:p>
            <a:pPr marL="342900" lvl="1" indent="-342900"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cs typeface="+mn-cs"/>
              </a:rPr>
              <a:t>Accurate spares will help ensure adequate materials are available to replace components while also minimizing logistics footprint and costs associated with “over-buying” or paying for “rush delivery”</a:t>
            </a:r>
          </a:p>
          <a:p>
            <a:pPr marL="342900" lvl="1" indent="-342900"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cs typeface="+mn-cs"/>
              </a:rPr>
              <a:t>Available data consisted of install and removal records, reasons for removal, monthly aircraft usage data containing flight hours, landings, and flights per month for each aircraft</a:t>
            </a:r>
          </a:p>
          <a:p>
            <a:pPr marL="402336" lvl="2" indent="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D101C-C12F-4E61-15E9-5D442FC31322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30578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47B7F-4187-C4DB-32DE-06BB55F40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38024-9A9F-FE20-6F7F-93B627B2E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521" y="750362"/>
            <a:ext cx="8059479" cy="5562600"/>
          </a:xfrm>
        </p:spPr>
        <p:txBody>
          <a:bodyPr>
            <a:normAutofit/>
          </a:bodyPr>
          <a:lstStyle/>
          <a:p>
            <a:pPr marL="342900" lvl="1" indent="-342900">
              <a:buBlip>
                <a:blip r:embed="rId2"/>
              </a:buBlip>
              <a:defRPr/>
            </a:pPr>
            <a:endParaRPr lang="en-US" sz="2400" dirty="0">
              <a:solidFill>
                <a:srgbClr val="002240"/>
              </a:solidFill>
              <a:effectLst>
                <a:outerShdw blurRad="50800" dist="38100" dir="2700000">
                  <a:srgbClr val="486B7F">
                    <a:alpha val="43000"/>
                  </a:srgbClr>
                </a:outerShdw>
              </a:effectLst>
              <a:cs typeface="+mn-cs"/>
            </a:endParaRPr>
          </a:p>
          <a:p>
            <a:pPr marL="342900" lvl="1" indent="-342900"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cs typeface="+mn-cs"/>
              </a:rPr>
              <a:t>Determined time to removals and current part ages from available data</a:t>
            </a:r>
          </a:p>
          <a:p>
            <a:pPr marL="342900" lvl="1" indent="-342900"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cs typeface="+mn-cs"/>
              </a:rPr>
              <a:t>Performed Weibull Analysis on each component to determine failure behavior </a:t>
            </a:r>
          </a:p>
          <a:p>
            <a:pPr marL="342900" lvl="1" indent="-342900"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cs typeface="+mn-cs"/>
              </a:rPr>
              <a:t>Input life model, current part age, and predicted usage rates into block model</a:t>
            </a:r>
          </a:p>
          <a:p>
            <a:pPr marL="342900" lvl="1" indent="-342900"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cs typeface="+mn-cs"/>
              </a:rPr>
              <a:t>Simulated model to predict yearly spares over five years</a:t>
            </a:r>
          </a:p>
          <a:p>
            <a:pPr marL="342900" lvl="1" indent="-342900"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cs typeface="+mn-cs"/>
              </a:rPr>
              <a:t>Validated spares predictions for year 1</a:t>
            </a:r>
          </a:p>
          <a:p>
            <a:pPr marL="342900" lvl="1" indent="-342900"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cs typeface="+mn-cs"/>
              </a:rPr>
              <a:t>Updated model with new data and refine process to generate more accurate spares</a:t>
            </a:r>
          </a:p>
          <a:p>
            <a:pPr marL="402336" lvl="2" indent="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FF4AE-50D5-B4A0-B2D2-816D54E16937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375342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CF0C0-B05A-1447-7999-07F5ACB95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C7C6F-817B-AA76-A28A-5F07FEA9F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521" y="750362"/>
            <a:ext cx="8059479" cy="5562600"/>
          </a:xfrm>
        </p:spPr>
        <p:txBody>
          <a:bodyPr>
            <a:normAutofit/>
          </a:bodyPr>
          <a:lstStyle/>
          <a:p>
            <a:pPr marL="342900" lvl="1" indent="-342900">
              <a:buBlip>
                <a:blip r:embed="rId2"/>
              </a:buBlip>
              <a:defRPr/>
            </a:pPr>
            <a:endParaRPr lang="en-US" sz="2400" dirty="0">
              <a:solidFill>
                <a:srgbClr val="002240"/>
              </a:solidFill>
              <a:effectLst>
                <a:outerShdw blurRad="50800" dist="38100" dir="2700000">
                  <a:srgbClr val="486B7F">
                    <a:alpha val="43000"/>
                  </a:srgbClr>
                </a:outerShdw>
              </a:effectLst>
              <a:cs typeface="+mn-cs"/>
            </a:endParaRPr>
          </a:p>
          <a:p>
            <a:pPr marL="342900" lvl="1" indent="-342900">
              <a:buBlip>
                <a:blip r:embed="rId2"/>
              </a:buBlip>
              <a:defRPr/>
            </a:pPr>
            <a:r>
              <a:rPr lang="en-US" sz="24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cs typeface="+mn-cs"/>
              </a:rPr>
              <a:t>Two data sources were available for generating Weibull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latin typeface="+mn-lt"/>
                <a:cs typeface="+mn-cs"/>
              </a:rPr>
              <a:t>Replacement work order (MAFs) records. </a:t>
            </a:r>
          </a:p>
          <a:p>
            <a:pPr marL="1246187" lvl="3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sz="22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Source for suspension and failure data </a:t>
            </a:r>
          </a:p>
          <a:p>
            <a:pPr marL="1246187" lvl="3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sz="22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Provides aircraft ID (BUNO), install location (POS) date, malfunction code, squadron, discrepancy narrative, corrective action narrative, part number, etc. for each record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latin typeface="+mn-lt"/>
                <a:cs typeface="+mn-cs"/>
              </a:rPr>
              <a:t>Monthly flight data reports for each aircraft</a:t>
            </a:r>
          </a:p>
          <a:p>
            <a:pPr marL="1246187" lvl="3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sz="22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Source for aircraft usage data</a:t>
            </a:r>
          </a:p>
          <a:p>
            <a:pPr marL="1246187" lvl="3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sz="2200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</a:rPr>
              <a:t>Provides the monthly usage for each aircraft by BUNO, usage data is provided in total flights, flight hours, and landings for the month</a:t>
            </a:r>
          </a:p>
          <a:p>
            <a:pPr marL="402336" lvl="2" indent="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6655C-F886-C59D-F4AE-485E37C4D1D9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Weibull 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224203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4A346-CC6F-826D-EE69-69F0AAAE2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99EF2-E3A3-CE88-4E24-448BDAEE7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521" y="750362"/>
            <a:ext cx="8059479" cy="55626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Generated Weibull data points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altLang="en-US" sz="24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latin typeface="+mn-lt"/>
                <a:cs typeface="+mn-cs"/>
              </a:rPr>
              <a:t>Filtered work order data by part number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altLang="en-US" sz="24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latin typeface="+mn-lt"/>
                <a:cs typeface="+mn-cs"/>
              </a:rPr>
              <a:t>Sorted data by BUNO/POS and Date 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altLang="en-US" sz="24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latin typeface="+mn-lt"/>
                <a:cs typeface="+mn-cs"/>
              </a:rPr>
              <a:t>Scrubbed data to get part install and removals in sequence (e.g. removal can only occur after install)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altLang="en-US" sz="24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latin typeface="+mn-lt"/>
                <a:cs typeface="+mn-cs"/>
              </a:rPr>
              <a:t>Calculated the amount of usage on the aircraft from when the part was installed to when it was removed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altLang="en-US" sz="24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latin typeface="+mn-lt"/>
                <a:cs typeface="+mn-cs"/>
              </a:rPr>
              <a:t>Decided on replacement record would be a suspension or a failure </a:t>
            </a:r>
          </a:p>
          <a:p>
            <a:pPr marL="788987" lvl="2" indent="-342900" fontAlgn="base"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altLang="en-US" sz="2400" b="1" dirty="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latin typeface="+mn-lt"/>
                <a:cs typeface="+mn-cs"/>
              </a:rPr>
              <a:t>Determined current part ages based on the last data point for each BUNO/POS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6D51A5-45AC-FD40-34E2-16EB281A1286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Weibull 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102144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1FE0C9-B810-8D21-6C72-4F42DA62E91D}"/>
              </a:ext>
            </a:extLst>
          </p:cNvPr>
          <p:cNvSpPr txBox="1"/>
          <p:nvPr/>
        </p:nvSpPr>
        <p:spPr>
          <a:xfrm>
            <a:off x="1620983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Weibull Data Processing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4922F8-7C2B-B36C-DB45-66ABAFC7D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390" y="988204"/>
            <a:ext cx="7675529" cy="41334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21416</TotalTime>
  <Words>1304</Words>
  <Application>Microsoft Office PowerPoint</Application>
  <PresentationFormat>Widescreen</PresentationFormat>
  <Paragraphs>198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Amy Lynn Calfee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Calfee User</dc:creator>
  <cp:lastModifiedBy>Adam Mills</cp:lastModifiedBy>
  <cp:revision>503</cp:revision>
  <cp:lastPrinted>2014-12-04T19:31:55Z</cp:lastPrinted>
  <dcterms:created xsi:type="dcterms:W3CDTF">2009-12-02T13:34:58Z</dcterms:created>
  <dcterms:modified xsi:type="dcterms:W3CDTF">2025-10-28T12:41:21Z</dcterms:modified>
</cp:coreProperties>
</file>