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EB Garamond"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i Panugant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385144-C485-4FE8-A62B-0D2B17098A01}">
  <a:tblStyle styleId="{6D385144-C485-4FE8-A62B-0D2B17098A0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0-13T12:28:00.736" idx="1">
    <p:pos x="6000" y="0"/>
    <p:text>Extras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7af379d0f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7af379d0f7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g37af379d0f7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7eef4d86ac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7eef4d86ac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37eef4d86ac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7eef4d86ac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7eef4d86ac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we build out a scene in the headset using the scene scan feature. It tracks different elements of the room around the user, and detects objects and the overall layout of a space. Since we needed to load in a stair environment. Use for many </a:t>
            </a:r>
            <a:endParaRPr/>
          </a:p>
        </p:txBody>
      </p:sp>
      <p:sp>
        <p:nvSpPr>
          <p:cNvPr id="136" name="Google Shape;136;g37eef4d86ac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7eef4d86ac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7eef4d86ac_0_6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Part of the process is setting the proper boundary for enough range and elevation of staircase. Meta was not built for staircase navigation, so by setting the floor condition higher than normal, we could get the full range of the stair case while in program.</a:t>
            </a:r>
            <a:endParaRPr/>
          </a:p>
        </p:txBody>
      </p:sp>
      <p:sp>
        <p:nvSpPr>
          <p:cNvPr id="144" name="Google Shape;144;g37eef4d86ac_0_6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7eef4d86ac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7eef4d86ac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Slides 10, 11, 12 go over the way the scene is broken down and implemented in the headset</a:t>
            </a:r>
            <a:endParaRPr/>
          </a:p>
        </p:txBody>
      </p:sp>
      <p:sp>
        <p:nvSpPr>
          <p:cNvPr id="152" name="Google Shape;152;g37eef4d86ac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7eef4d86ac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7eef4d86ac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37eef4d86ac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7eef4d86ac_0_7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7eef4d86ac_0_7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37eef4d86ac_0_7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7eef4d86ac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7eef4d86ac_0_7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Talk about how these tools were another component of the overall study and how they fit with the overall program</a:t>
            </a:r>
            <a:endParaRPr/>
          </a:p>
        </p:txBody>
      </p:sp>
      <p:sp>
        <p:nvSpPr>
          <p:cNvPr id="176" name="Google Shape;176;g37eef4d86ac_0_7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a:extLst>
            <a:ext uri="{FF2B5EF4-FFF2-40B4-BE49-F238E27FC236}">
              <a16:creationId xmlns:a16="http://schemas.microsoft.com/office/drawing/2014/main" id="{C257DB6C-062F-993A-96E4-139564836F7A}"/>
            </a:ext>
          </a:extLst>
        </p:cNvPr>
        <p:cNvGrpSpPr/>
        <p:nvPr/>
      </p:nvGrpSpPr>
      <p:grpSpPr>
        <a:xfrm>
          <a:off x="0" y="0"/>
          <a:ext cx="0" cy="0"/>
          <a:chOff x="0" y="0"/>
          <a:chExt cx="0" cy="0"/>
        </a:xfrm>
      </p:grpSpPr>
      <p:sp>
        <p:nvSpPr>
          <p:cNvPr id="174" name="Google Shape;174;g37eef4d86ac_0_724:notes">
            <a:extLst>
              <a:ext uri="{FF2B5EF4-FFF2-40B4-BE49-F238E27FC236}">
                <a16:creationId xmlns:a16="http://schemas.microsoft.com/office/drawing/2014/main" id="{00BE1532-2F11-5CCB-EAB7-91B3650E4F7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7eef4d86ac_0_724:notes">
            <a:extLst>
              <a:ext uri="{FF2B5EF4-FFF2-40B4-BE49-F238E27FC236}">
                <a16:creationId xmlns:a16="http://schemas.microsoft.com/office/drawing/2014/main" id="{BF836D40-E3E1-BE61-833E-E65948D67BF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Talk about how these tools were another component of the overall study and how they fit with the overall program</a:t>
            </a:r>
            <a:endParaRPr/>
          </a:p>
        </p:txBody>
      </p:sp>
      <p:sp>
        <p:nvSpPr>
          <p:cNvPr id="176" name="Google Shape;176;g37eef4d86ac_0_724:notes">
            <a:extLst>
              <a:ext uri="{FF2B5EF4-FFF2-40B4-BE49-F238E27FC236}">
                <a16:creationId xmlns:a16="http://schemas.microsoft.com/office/drawing/2014/main" id="{DED538CA-9D2E-24E6-261C-010B3211EAF7}"/>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1941293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7eef4d86ac_0_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7eef4d86ac_0_6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Speak about some of the drawbacks of the current system and how it can be improved in future iterations going forward; Emphaisze that this is a preliminary measure.  User's Charactersitics: Height, Vision, Demographic, etc; Uniform Placement: Markers can adjust to different staircases while still providing same baseline tread edge</a:t>
            </a:r>
            <a:endParaRPr/>
          </a:p>
        </p:txBody>
      </p:sp>
      <p:sp>
        <p:nvSpPr>
          <p:cNvPr id="193" name="Google Shape;193;g37eef4d86ac_0_6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7eef4d86ac_0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7eef4d86ac_0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can be brought up as a future consideration and future validation item, Meta Ray-Ban</a:t>
            </a:r>
            <a:endParaRPr/>
          </a:p>
        </p:txBody>
      </p:sp>
      <p:sp>
        <p:nvSpPr>
          <p:cNvPr id="200" name="Google Shape;200;g37eef4d86ac_0_7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7af379d0f7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7af379d0f7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g37af379d0f7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7eef4d86ac_0_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7eef4d86ac_0_7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Might talk about how it was an initial proposed solution, scrapped due to optimization issues, but could be used if improved</a:t>
            </a:r>
            <a:endParaRPr/>
          </a:p>
        </p:txBody>
      </p:sp>
      <p:sp>
        <p:nvSpPr>
          <p:cNvPr id="208" name="Google Shape;208;g37eef4d86ac_0_7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8c15c15364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8c15c15364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38c15c15364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7eef4d86ac_0_7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7eef4d86ac_0_7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37eef4d86ac_0_7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7af379d0f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7af379d0f7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37af379d0f7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8c15c153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8c15c1536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38c15c1536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1d1962b87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11d1962b87_0_4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11d1962b87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11d1962b87_0_4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7d8bdaef0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7d8bdaef0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for a bit of background into why we’re looking into stairway navigation; about 3000 people in US alone are injured due to falls on stairways. A big part of this is impacted by the role of vision, guiding foot placement. Increased fall risk due to vision deficits is a major concern. </a:t>
            </a:r>
            <a:endParaRPr/>
          </a:p>
        </p:txBody>
      </p:sp>
      <p:sp>
        <p:nvSpPr>
          <p:cNvPr id="73" name="Google Shape;73;g37d8bdaef0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11d1962b8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11d1962b8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here we introduce the idea of visual contrast. In an observational study where participants were viewed from two different stairways. From this we know that there is a clear incentive into exploring stair contrast, tread, and how it impacts movement. From here we need to develop a method of study/testing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e6693e44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e6693e442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we are truly going to inform proper standards such as building codes and uniformity, we need a way to reliably produce conditions and measure the effectiveness of contrast. Impacts our ability to consistently place the tape, could affect the consistency of delivering the intervention, and it takes time to place the tape.</a:t>
            </a:r>
            <a:endParaRPr/>
          </a:p>
        </p:txBody>
      </p:sp>
      <p:sp>
        <p:nvSpPr>
          <p:cNvPr id="89" name="Google Shape;89;g37e6693e442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7e6693e44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7e6693e442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solution to the issue of reliability is introducing Augmented Reality to provide the contrast marking. We have built a system that involves retrofitting stairs with AR markers, and then studying the effect of this contrast on individuals, stairway navigation, and their gait. In this way, we can avoid making a physical alteration, eliminating the cumbersome nature of placing physical tape. </a:t>
            </a:r>
            <a:endParaRPr/>
          </a:p>
        </p:txBody>
      </p:sp>
      <p:sp>
        <p:nvSpPr>
          <p:cNvPr id="97" name="Google Shape;97;g37e6693e442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7eef4d86ac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7eef4d86ac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just to define the system, we use the Unity development software to build the AR program. This is loaded into the Meta Quest, our designated delivery platform. From where, we also provide a scene scan, or a room scan in the Quest to load in the stair environment. Then, through a UI setup, the AR markers </a:t>
            </a:r>
            <a:endParaRPr/>
          </a:p>
        </p:txBody>
      </p:sp>
      <p:sp>
        <p:nvSpPr>
          <p:cNvPr id="105" name="Google Shape;105;g37eef4d86ac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7eef4d86a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7eef4d86a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Give information about why we chose the Meta Quest 3 and its specific advantages/disadvantages, bring up BOBO VR extensions </a:t>
            </a:r>
            <a:endParaRPr/>
          </a:p>
        </p:txBody>
      </p:sp>
      <p:sp>
        <p:nvSpPr>
          <p:cNvPr id="112" name="Google Shape;112;g37eef4d86a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7eef4d86a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7eef4d86ac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Talk about why Unity, what makes this platform viable, and the means for which it is integrated into the overall system, and the reliability aspect of C#</a:t>
            </a:r>
            <a:endParaRPr/>
          </a:p>
        </p:txBody>
      </p:sp>
      <p:sp>
        <p:nvSpPr>
          <p:cNvPr id="120" name="Google Shape;120;g37eef4d86ac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
          <p:cNvSpPr txBox="1">
            <a:spLocks noGrp="1"/>
          </p:cNvSpPr>
          <p:nvPr>
            <p:ph type="dt" idx="10"/>
          </p:nvPr>
        </p:nvSpPr>
        <p:spPr>
          <a:xfrm>
            <a:off x="0" y="6099048"/>
            <a:ext cx="2743200" cy="190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0" y="6356350"/>
            <a:ext cx="27432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Arial"/>
                <a:ea typeface="Arial"/>
                <a:cs typeface="Arial"/>
                <a:sym typeface="Arial"/>
              </a:defRPr>
            </a:lvl1pPr>
            <a:lvl2pPr marL="0" lvl="1" indent="0" algn="l">
              <a:spcBef>
                <a:spcPts val="0"/>
              </a:spcBef>
              <a:buNone/>
              <a:defRPr sz="1200" b="0" i="0" u="none" strike="noStrike" cap="none">
                <a:solidFill>
                  <a:schemeClr val="dk1"/>
                </a:solidFill>
                <a:latin typeface="Arial"/>
                <a:ea typeface="Arial"/>
                <a:cs typeface="Arial"/>
                <a:sym typeface="Arial"/>
              </a:defRPr>
            </a:lvl2pPr>
            <a:lvl3pPr marL="0" lvl="2" indent="0" algn="l">
              <a:spcBef>
                <a:spcPts val="0"/>
              </a:spcBef>
              <a:buNone/>
              <a:defRPr sz="1200" b="0" i="0" u="none" strike="noStrike" cap="none">
                <a:solidFill>
                  <a:schemeClr val="dk1"/>
                </a:solidFill>
                <a:latin typeface="Arial"/>
                <a:ea typeface="Arial"/>
                <a:cs typeface="Arial"/>
                <a:sym typeface="Arial"/>
              </a:defRPr>
            </a:lvl3pPr>
            <a:lvl4pPr marL="0" lvl="3" indent="0" algn="l">
              <a:spcBef>
                <a:spcPts val="0"/>
              </a:spcBef>
              <a:buNone/>
              <a:defRPr sz="1200" b="0" i="0" u="none" strike="noStrike" cap="none">
                <a:solidFill>
                  <a:schemeClr val="dk1"/>
                </a:solidFill>
                <a:latin typeface="Arial"/>
                <a:ea typeface="Arial"/>
                <a:cs typeface="Arial"/>
                <a:sym typeface="Arial"/>
              </a:defRPr>
            </a:lvl4pPr>
            <a:lvl5pPr marL="0" lvl="4" indent="0" algn="l">
              <a:spcBef>
                <a:spcPts val="0"/>
              </a:spcBef>
              <a:buNone/>
              <a:defRPr sz="1200" b="0" i="0" u="none" strike="noStrike" cap="none">
                <a:solidFill>
                  <a:schemeClr val="dk1"/>
                </a:solidFill>
                <a:latin typeface="Arial"/>
                <a:ea typeface="Arial"/>
                <a:cs typeface="Arial"/>
                <a:sym typeface="Arial"/>
              </a:defRPr>
            </a:lvl5pPr>
            <a:lvl6pPr marL="0" lvl="5" indent="0" algn="l">
              <a:spcBef>
                <a:spcPts val="0"/>
              </a:spcBef>
              <a:buNone/>
              <a:defRPr sz="1200" b="0" i="0" u="none" strike="noStrike" cap="none">
                <a:solidFill>
                  <a:schemeClr val="dk1"/>
                </a:solidFill>
                <a:latin typeface="Arial"/>
                <a:ea typeface="Arial"/>
                <a:cs typeface="Arial"/>
                <a:sym typeface="Arial"/>
              </a:defRPr>
            </a:lvl6pPr>
            <a:lvl7pPr marL="0" lvl="6" indent="0" algn="l">
              <a:spcBef>
                <a:spcPts val="0"/>
              </a:spcBef>
              <a:buNone/>
              <a:defRPr sz="1200" b="0" i="0" u="none" strike="noStrike" cap="none">
                <a:solidFill>
                  <a:schemeClr val="dk1"/>
                </a:solidFill>
                <a:latin typeface="Arial"/>
                <a:ea typeface="Arial"/>
                <a:cs typeface="Arial"/>
                <a:sym typeface="Arial"/>
              </a:defRPr>
            </a:lvl7pPr>
            <a:lvl8pPr marL="0" lvl="7" indent="0" algn="l">
              <a:spcBef>
                <a:spcPts val="0"/>
              </a:spcBef>
              <a:buNone/>
              <a:defRPr sz="1200" b="0" i="0" u="none" strike="noStrike" cap="none">
                <a:solidFill>
                  <a:schemeClr val="dk1"/>
                </a:solidFill>
                <a:latin typeface="Arial"/>
                <a:ea typeface="Arial"/>
                <a:cs typeface="Arial"/>
                <a:sym typeface="Arial"/>
              </a:defRPr>
            </a:lvl8pPr>
            <a:lvl9pPr marL="0" lvl="8" indent="0" algn="l">
              <a:spcBef>
                <a:spcPts val="0"/>
              </a:spcBef>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0" y="6099048"/>
            <a:ext cx="2743200" cy="190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sldNum" idx="12"/>
          </p:nvPr>
        </p:nvSpPr>
        <p:spPr>
          <a:xfrm>
            <a:off x="0" y="6356350"/>
            <a:ext cx="27432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934825" y="82067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0" y="6099048"/>
            <a:ext cx="2743200" cy="190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0" y="6356350"/>
            <a:ext cx="27432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
          <p:cNvSpPr txBox="1">
            <a:spLocks noGrp="1"/>
          </p:cNvSpPr>
          <p:nvPr>
            <p:ph type="dt" idx="10"/>
          </p:nvPr>
        </p:nvSpPr>
        <p:spPr>
          <a:xfrm>
            <a:off x="0" y="6099048"/>
            <a:ext cx="2743200" cy="190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0" y="6356350"/>
            <a:ext cx="27432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934825" y="82067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dt" idx="10"/>
          </p:nvPr>
        </p:nvSpPr>
        <p:spPr>
          <a:xfrm>
            <a:off x="0" y="6099048"/>
            <a:ext cx="2743200" cy="1905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8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0" y="6356350"/>
            <a:ext cx="2743200" cy="3651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dk1"/>
                </a:solidFill>
                <a:latin typeface="Arial"/>
                <a:ea typeface="Arial"/>
                <a:cs typeface="Arial"/>
                <a:sym typeface="Arial"/>
              </a:defRPr>
            </a:lvl1pPr>
            <a:lvl2pPr marL="0" lvl="1" indent="0" algn="l">
              <a:spcBef>
                <a:spcPts val="0"/>
              </a:spcBef>
              <a:buNone/>
              <a:defRPr sz="1200">
                <a:solidFill>
                  <a:schemeClr val="dk1"/>
                </a:solidFill>
                <a:latin typeface="Arial"/>
                <a:ea typeface="Arial"/>
                <a:cs typeface="Arial"/>
                <a:sym typeface="Arial"/>
              </a:defRPr>
            </a:lvl2pPr>
            <a:lvl3pPr marL="0" lvl="2" indent="0" algn="l">
              <a:spcBef>
                <a:spcPts val="0"/>
              </a:spcBef>
              <a:buNone/>
              <a:defRPr sz="1200">
                <a:solidFill>
                  <a:schemeClr val="dk1"/>
                </a:solidFill>
                <a:latin typeface="Arial"/>
                <a:ea typeface="Arial"/>
                <a:cs typeface="Arial"/>
                <a:sym typeface="Arial"/>
              </a:defRPr>
            </a:lvl3pPr>
            <a:lvl4pPr marL="0" lvl="3" indent="0" algn="l">
              <a:spcBef>
                <a:spcPts val="0"/>
              </a:spcBef>
              <a:buNone/>
              <a:defRPr sz="1200">
                <a:solidFill>
                  <a:schemeClr val="dk1"/>
                </a:solidFill>
                <a:latin typeface="Arial"/>
                <a:ea typeface="Arial"/>
                <a:cs typeface="Arial"/>
                <a:sym typeface="Arial"/>
              </a:defRPr>
            </a:lvl4pPr>
            <a:lvl5pPr marL="0" lvl="4" indent="0" algn="l">
              <a:spcBef>
                <a:spcPts val="0"/>
              </a:spcBef>
              <a:buNone/>
              <a:defRPr sz="1200">
                <a:solidFill>
                  <a:schemeClr val="dk1"/>
                </a:solidFill>
                <a:latin typeface="Arial"/>
                <a:ea typeface="Arial"/>
                <a:cs typeface="Arial"/>
                <a:sym typeface="Arial"/>
              </a:defRPr>
            </a:lvl5pPr>
            <a:lvl6pPr marL="0" lvl="5" indent="0" algn="l">
              <a:spcBef>
                <a:spcPts val="0"/>
              </a:spcBef>
              <a:buNone/>
              <a:defRPr sz="1200">
                <a:solidFill>
                  <a:schemeClr val="dk1"/>
                </a:solidFill>
                <a:latin typeface="Arial"/>
                <a:ea typeface="Arial"/>
                <a:cs typeface="Arial"/>
                <a:sym typeface="Arial"/>
              </a:defRPr>
            </a:lvl6pPr>
            <a:lvl7pPr marL="0" lvl="6" indent="0" algn="l">
              <a:spcBef>
                <a:spcPts val="0"/>
              </a:spcBef>
              <a:buNone/>
              <a:defRPr sz="1200">
                <a:solidFill>
                  <a:schemeClr val="dk1"/>
                </a:solidFill>
                <a:latin typeface="Arial"/>
                <a:ea typeface="Arial"/>
                <a:cs typeface="Arial"/>
                <a:sym typeface="Arial"/>
              </a:defRPr>
            </a:lvl7pPr>
            <a:lvl8pPr marL="0" lvl="7" indent="0" algn="l">
              <a:spcBef>
                <a:spcPts val="0"/>
              </a:spcBef>
              <a:buNone/>
              <a:defRPr sz="1200">
                <a:solidFill>
                  <a:schemeClr val="dk1"/>
                </a:solidFill>
                <a:latin typeface="Arial"/>
                <a:ea typeface="Arial"/>
                <a:cs typeface="Arial"/>
                <a:sym typeface="Arial"/>
              </a:defRPr>
            </a:lvl8pPr>
            <a:lvl9pPr marL="0" lvl="8" indent="0" algn="l">
              <a:spcBef>
                <a:spcPts val="0"/>
              </a:spcBef>
              <a:buNone/>
              <a:defRPr sz="12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7"/>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 name="Google Shape;46;p7"/>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415600" y="1688433"/>
            <a:ext cx="11360700" cy="44037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48" name="Google Shape;48;p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49"/>
        <p:cNvGrpSpPr/>
        <p:nvPr/>
      </p:nvGrpSpPr>
      <p:grpSpPr>
        <a:xfrm>
          <a:off x="0" y="0"/>
          <a:ext cx="0" cy="0"/>
          <a:chOff x="0" y="0"/>
          <a:chExt cx="0" cy="0"/>
        </a:xfrm>
      </p:grpSpPr>
      <p:sp>
        <p:nvSpPr>
          <p:cNvPr id="50" name="Google Shape;50;p8"/>
          <p:cNvSpPr/>
          <p:nvPr/>
        </p:nvSpPr>
        <p:spPr>
          <a:xfrm>
            <a:off x="-67" y="3429200"/>
            <a:ext cx="12192000" cy="34287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 name="Google Shape;51;p8"/>
          <p:cNvSpPr txBox="1">
            <a:spLocks noGrp="1"/>
          </p:cNvSpPr>
          <p:nvPr>
            <p:ph type="title"/>
          </p:nvPr>
        </p:nvSpPr>
        <p:spPr>
          <a:xfrm>
            <a:off x="415600" y="1086400"/>
            <a:ext cx="11428500" cy="1256100"/>
          </a:xfrm>
          <a:prstGeom prst="rect">
            <a:avLst/>
          </a:prstGeom>
        </p:spPr>
        <p:txBody>
          <a:bodyPr spcFirstLastPara="1" wrap="square" lIns="91425" tIns="45700" rIns="91425" bIns="45700" anchor="ctr" anchorCtr="0">
            <a:normAutofit/>
          </a:bodyPr>
          <a:lstStyle>
            <a:lvl1pPr lvl="0" algn="ctr">
              <a:spcBef>
                <a:spcPts val="0"/>
              </a:spcBef>
              <a:spcAft>
                <a:spcPts val="0"/>
              </a:spcAft>
              <a:buSzPts val="4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9"/>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838200" y="230877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dt" idx="10"/>
          </p:nvPr>
        </p:nvSpPr>
        <p:spPr>
          <a:xfrm>
            <a:off x="10948" y="6099048"/>
            <a:ext cx="2743200" cy="1905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800" b="0" i="0" u="none" strike="noStrike" cap="none">
                <a:solidFill>
                  <a:srgbClr val="888888"/>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1094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chemeClr val="dk1"/>
                </a:solidFill>
                <a:latin typeface="Arial"/>
                <a:ea typeface="Arial"/>
                <a:cs typeface="Arial"/>
                <a:sym typeface="Arial"/>
              </a:defRPr>
            </a:lvl1pPr>
            <a:lvl2pPr marL="0" marR="0" lvl="1" indent="0" algn="l">
              <a:spcBef>
                <a:spcPts val="0"/>
              </a:spcBef>
              <a:buNone/>
              <a:defRPr sz="1200" b="0" i="0" u="none" strike="noStrike" cap="none">
                <a:solidFill>
                  <a:schemeClr val="dk1"/>
                </a:solidFill>
                <a:latin typeface="Arial"/>
                <a:ea typeface="Arial"/>
                <a:cs typeface="Arial"/>
                <a:sym typeface="Arial"/>
              </a:defRPr>
            </a:lvl2pPr>
            <a:lvl3pPr marL="0" marR="0" lvl="2" indent="0" algn="l">
              <a:spcBef>
                <a:spcPts val="0"/>
              </a:spcBef>
              <a:buNone/>
              <a:defRPr sz="1200" b="0" i="0" u="none" strike="noStrike" cap="none">
                <a:solidFill>
                  <a:schemeClr val="dk1"/>
                </a:solidFill>
                <a:latin typeface="Arial"/>
                <a:ea typeface="Arial"/>
                <a:cs typeface="Arial"/>
                <a:sym typeface="Arial"/>
              </a:defRPr>
            </a:lvl3pPr>
            <a:lvl4pPr marL="0" marR="0" lvl="3" indent="0" algn="l">
              <a:spcBef>
                <a:spcPts val="0"/>
              </a:spcBef>
              <a:buNone/>
              <a:defRPr sz="1200" b="0" i="0" u="none" strike="noStrike" cap="none">
                <a:solidFill>
                  <a:schemeClr val="dk1"/>
                </a:solidFill>
                <a:latin typeface="Arial"/>
                <a:ea typeface="Arial"/>
                <a:cs typeface="Arial"/>
                <a:sym typeface="Arial"/>
              </a:defRPr>
            </a:lvl4pPr>
            <a:lvl5pPr marL="0" marR="0" lvl="4" indent="0" algn="l">
              <a:spcBef>
                <a:spcPts val="0"/>
              </a:spcBef>
              <a:buNone/>
              <a:defRPr sz="1200" b="0" i="0" u="none" strike="noStrike" cap="none">
                <a:solidFill>
                  <a:schemeClr val="dk1"/>
                </a:solidFill>
                <a:latin typeface="Arial"/>
                <a:ea typeface="Arial"/>
                <a:cs typeface="Arial"/>
                <a:sym typeface="Arial"/>
              </a:defRPr>
            </a:lvl5pPr>
            <a:lvl6pPr marL="0" marR="0" lvl="5" indent="0" algn="l">
              <a:spcBef>
                <a:spcPts val="0"/>
              </a:spcBef>
              <a:buNone/>
              <a:defRPr sz="1200" b="0" i="0" u="none" strike="noStrike" cap="none">
                <a:solidFill>
                  <a:schemeClr val="dk1"/>
                </a:solidFill>
                <a:latin typeface="Arial"/>
                <a:ea typeface="Arial"/>
                <a:cs typeface="Arial"/>
                <a:sym typeface="Arial"/>
              </a:defRPr>
            </a:lvl6pPr>
            <a:lvl7pPr marL="0" marR="0" lvl="6" indent="0" algn="l">
              <a:spcBef>
                <a:spcPts val="0"/>
              </a:spcBef>
              <a:buNone/>
              <a:defRPr sz="1200" b="0" i="0" u="none" strike="noStrike" cap="none">
                <a:solidFill>
                  <a:schemeClr val="dk1"/>
                </a:solidFill>
                <a:latin typeface="Arial"/>
                <a:ea typeface="Arial"/>
                <a:cs typeface="Arial"/>
                <a:sym typeface="Arial"/>
              </a:defRPr>
            </a:lvl7pPr>
            <a:lvl8pPr marL="0" marR="0" lvl="7" indent="0" algn="l">
              <a:spcBef>
                <a:spcPts val="0"/>
              </a:spcBef>
              <a:buNone/>
              <a:defRPr sz="1200" b="0" i="0" u="none" strike="noStrike" cap="none">
                <a:solidFill>
                  <a:schemeClr val="dk1"/>
                </a:solidFill>
                <a:latin typeface="Arial"/>
                <a:ea typeface="Arial"/>
                <a:cs typeface="Arial"/>
                <a:sym typeface="Arial"/>
              </a:defRPr>
            </a:lvl8pPr>
            <a:lvl9pPr marL="0" marR="0" lvl="8" indent="0" algn="l">
              <a:spcBef>
                <a:spcPts val="0"/>
              </a:spcBef>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title"/>
          </p:nvPr>
        </p:nvSpPr>
        <p:spPr>
          <a:xfrm>
            <a:off x="934825" y="82067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p:nvPr/>
        </p:nvSpPr>
        <p:spPr>
          <a:xfrm>
            <a:off x="-100" y="0"/>
            <a:ext cx="12192000" cy="190500"/>
          </a:xfrm>
          <a:prstGeom prst="rect">
            <a:avLst/>
          </a:prstGeom>
          <a:solidFill>
            <a:srgbClr val="4285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 name="Google Shape;15;p1"/>
          <p:cNvPicPr preferRelativeResize="0"/>
          <p:nvPr/>
        </p:nvPicPr>
        <p:blipFill>
          <a:blip r:embed="rId10">
            <a:alphaModFix/>
          </a:blip>
          <a:stretch>
            <a:fillRect/>
          </a:stretch>
        </p:blipFill>
        <p:spPr>
          <a:xfrm>
            <a:off x="10269050" y="274200"/>
            <a:ext cx="1840124" cy="9764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0"/>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fontScale="90000"/>
          </a:bodyPr>
          <a:lstStyle/>
          <a:p>
            <a:pPr marL="0" lvl="0" indent="0" algn="ctr" rtl="0">
              <a:spcBef>
                <a:spcPts val="0"/>
              </a:spcBef>
              <a:spcAft>
                <a:spcPts val="0"/>
              </a:spcAft>
              <a:buNone/>
            </a:pPr>
            <a:r>
              <a:rPr lang="en-US"/>
              <a:t>Stair Navigation Enhanced Using Augmented Reality</a:t>
            </a:r>
            <a:r>
              <a:rPr lang="en-US">
                <a:latin typeface="EB Garamond"/>
                <a:ea typeface="EB Garamond"/>
                <a:cs typeface="EB Garamond"/>
                <a:sym typeface="EB Garamond"/>
              </a:rPr>
              <a:t> </a:t>
            </a:r>
            <a:endParaRPr>
              <a:latin typeface="EB Garamond"/>
              <a:ea typeface="EB Garamond"/>
              <a:cs typeface="EB Garamond"/>
              <a:sym typeface="EB Garamond"/>
            </a:endParaRPr>
          </a:p>
          <a:p>
            <a:pPr marL="0" lvl="0" indent="0" algn="ctr" rtl="0">
              <a:spcBef>
                <a:spcPts val="0"/>
              </a:spcBef>
              <a:spcAft>
                <a:spcPts val="0"/>
              </a:spcAft>
              <a:buNone/>
            </a:pPr>
            <a:endParaRPr/>
          </a:p>
        </p:txBody>
      </p:sp>
      <p:sp>
        <p:nvSpPr>
          <p:cNvPr id="61" name="Google Shape;61;p10"/>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dk1"/>
              </a:buClr>
              <a:buSzPts val="1100"/>
              <a:buFont typeface="Arial"/>
              <a:buNone/>
            </a:pPr>
            <a:r>
              <a:rPr lang="en-US" sz="2000"/>
              <a:t>Panuganti S</a:t>
            </a:r>
            <a:r>
              <a:rPr lang="en-US" sz="2000" baseline="30000"/>
              <a:t>1</a:t>
            </a:r>
            <a:r>
              <a:rPr lang="en-US" sz="2000"/>
              <a:t>, Chen H</a:t>
            </a:r>
            <a:r>
              <a:rPr lang="en-US" sz="2000" baseline="30000"/>
              <a:t>2</a:t>
            </a:r>
            <a:r>
              <a:rPr lang="en-US" sz="2000"/>
              <a:t>, Harper SA</a:t>
            </a:r>
            <a:r>
              <a:rPr lang="en-US" sz="2000" baseline="30000"/>
              <a:t>3</a:t>
            </a:r>
            <a:endParaRPr sz="2000" baseline="30000"/>
          </a:p>
          <a:p>
            <a:pPr marL="0" lvl="0" indent="0" algn="ctr" rtl="0">
              <a:lnSpc>
                <a:spcPct val="115000"/>
              </a:lnSpc>
              <a:spcBef>
                <a:spcPts val="0"/>
              </a:spcBef>
              <a:spcAft>
                <a:spcPts val="0"/>
              </a:spcAft>
              <a:buClr>
                <a:schemeClr val="dk1"/>
              </a:buClr>
              <a:buSzPts val="1100"/>
              <a:buFont typeface="Arial"/>
              <a:buNone/>
            </a:pPr>
            <a:endParaRPr sz="2000" baseline="30000"/>
          </a:p>
          <a:p>
            <a:pPr marL="0" lvl="0" indent="0" algn="ctr" rtl="0">
              <a:lnSpc>
                <a:spcPct val="115000"/>
              </a:lnSpc>
              <a:spcBef>
                <a:spcPts val="0"/>
              </a:spcBef>
              <a:spcAft>
                <a:spcPts val="0"/>
              </a:spcAft>
              <a:buClr>
                <a:schemeClr val="dk1"/>
              </a:buClr>
              <a:buSzPts val="1100"/>
              <a:buFont typeface="Arial"/>
              <a:buNone/>
            </a:pPr>
            <a:endParaRPr sz="2000" baseline="30000"/>
          </a:p>
        </p:txBody>
      </p:sp>
      <p:sp>
        <p:nvSpPr>
          <p:cNvPr id="62" name="Google Shape;62;p10"/>
          <p:cNvSpPr txBox="1"/>
          <p:nvPr/>
        </p:nvSpPr>
        <p:spPr>
          <a:xfrm>
            <a:off x="2209200" y="4114875"/>
            <a:ext cx="7773600" cy="182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a:solidFill>
                  <a:schemeClr val="dk1"/>
                </a:solidFill>
              </a:rPr>
              <a:t>1: Electrical and Computer Engineering Department, The University of Huntsville </a:t>
            </a:r>
            <a:endParaRPr sz="1800">
              <a:solidFill>
                <a:schemeClr val="dk1"/>
              </a:solidFill>
            </a:endParaRPr>
          </a:p>
          <a:p>
            <a:pPr marL="0" lvl="0" indent="0" algn="l" rtl="0">
              <a:spcBef>
                <a:spcPts val="0"/>
              </a:spcBef>
              <a:spcAft>
                <a:spcPts val="0"/>
              </a:spcAft>
              <a:buClr>
                <a:schemeClr val="dk1"/>
              </a:buClr>
              <a:buSzPts val="1100"/>
              <a:buFont typeface="Arial"/>
              <a:buNone/>
            </a:pPr>
            <a:r>
              <a:rPr lang="en-US" sz="1800">
                <a:solidFill>
                  <a:schemeClr val="dk1"/>
                </a:solidFill>
              </a:rPr>
              <a:t>2: Industrial and Systems Engineering and Engineering Management Department, The University of Alabama in Huntsville</a:t>
            </a:r>
            <a:endParaRPr sz="1800">
              <a:solidFill>
                <a:schemeClr val="dk1"/>
              </a:solidFill>
            </a:endParaRPr>
          </a:p>
          <a:p>
            <a:pPr marL="0" lvl="0" indent="0" algn="l" rtl="0">
              <a:spcBef>
                <a:spcPts val="0"/>
              </a:spcBef>
              <a:spcAft>
                <a:spcPts val="0"/>
              </a:spcAft>
              <a:buNone/>
            </a:pPr>
            <a:r>
              <a:rPr lang="en-US" sz="1800">
                <a:solidFill>
                  <a:schemeClr val="dk1"/>
                </a:solidFill>
              </a:rPr>
              <a:t>3: Kinesiology Department, The University of Alabama in Huntsville</a:t>
            </a:r>
            <a:endParaRPr sz="18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Meta Features</a:t>
            </a:r>
            <a:endParaRPr/>
          </a:p>
        </p:txBody>
      </p:sp>
      <p:sp>
        <p:nvSpPr>
          <p:cNvPr id="131" name="Google Shape;131;p19"/>
          <p:cNvSpPr txBox="1">
            <a:spLocks noGrp="1"/>
          </p:cNvSpPr>
          <p:nvPr>
            <p:ph type="body" idx="1"/>
          </p:nvPr>
        </p:nvSpPr>
        <p:spPr>
          <a:xfrm>
            <a:off x="340350" y="1536575"/>
            <a:ext cx="6753300" cy="4718100"/>
          </a:xfrm>
          <a:prstGeom prst="rect">
            <a:avLst/>
          </a:prstGeom>
        </p:spPr>
        <p:txBody>
          <a:bodyPr spcFirstLastPara="1" wrap="square" lIns="91425" tIns="45700" rIns="91425" bIns="45700" anchor="t" anchorCtr="0">
            <a:normAutofit/>
          </a:bodyPr>
          <a:lstStyle/>
          <a:p>
            <a:pPr marL="457200" lvl="0" indent="-393700" algn="l" rtl="0">
              <a:lnSpc>
                <a:spcPct val="115000"/>
              </a:lnSpc>
              <a:spcBef>
                <a:spcPts val="1000"/>
              </a:spcBef>
              <a:spcAft>
                <a:spcPts val="0"/>
              </a:spcAft>
              <a:buSzPts val="2600"/>
              <a:buChar char="-"/>
            </a:pPr>
            <a:r>
              <a:rPr lang="en-US" sz="2600"/>
              <a:t>Meta plugins in Unity interface directly with the Quest build </a:t>
            </a:r>
            <a:endParaRPr sz="2600"/>
          </a:p>
          <a:p>
            <a:pPr marL="914400" lvl="1" indent="-361950" algn="l" rtl="0">
              <a:lnSpc>
                <a:spcPct val="150000"/>
              </a:lnSpc>
              <a:spcBef>
                <a:spcPts val="0"/>
              </a:spcBef>
              <a:spcAft>
                <a:spcPts val="0"/>
              </a:spcAft>
              <a:buSzPts val="2100"/>
              <a:buChar char="-"/>
            </a:pPr>
            <a:r>
              <a:rPr lang="en-US" sz="2100"/>
              <a:t>Meta Reality Utility Kit → loads the scene environment </a:t>
            </a:r>
            <a:endParaRPr sz="2100"/>
          </a:p>
          <a:p>
            <a:pPr marL="914400" lvl="1" indent="-361950" algn="l" rtl="0">
              <a:lnSpc>
                <a:spcPct val="150000"/>
              </a:lnSpc>
              <a:spcBef>
                <a:spcPts val="0"/>
              </a:spcBef>
              <a:spcAft>
                <a:spcPts val="0"/>
              </a:spcAft>
              <a:buSzPts val="2100"/>
              <a:buChar char="-"/>
            </a:pPr>
            <a:r>
              <a:rPr lang="en-US" sz="2100"/>
              <a:t>OVRCameraRig → tracks headset in a space</a:t>
            </a:r>
            <a:endParaRPr sz="2100"/>
          </a:p>
          <a:p>
            <a:pPr marL="914400" lvl="1" indent="-361950" algn="l" rtl="0">
              <a:lnSpc>
                <a:spcPct val="150000"/>
              </a:lnSpc>
              <a:spcBef>
                <a:spcPts val="0"/>
              </a:spcBef>
              <a:spcAft>
                <a:spcPts val="0"/>
              </a:spcAft>
              <a:buSzPts val="2100"/>
              <a:buChar char="-"/>
            </a:pPr>
            <a:r>
              <a:rPr lang="en-US" sz="2100"/>
              <a:t>Effect Mesh → construct AR elements </a:t>
            </a:r>
            <a:endParaRPr sz="2100"/>
          </a:p>
          <a:p>
            <a:pPr marL="914400" lvl="1" indent="-361950" algn="l" rtl="0">
              <a:lnSpc>
                <a:spcPct val="150000"/>
              </a:lnSpc>
              <a:spcBef>
                <a:spcPts val="0"/>
              </a:spcBef>
              <a:spcAft>
                <a:spcPts val="0"/>
              </a:spcAft>
              <a:buSzPts val="2100"/>
              <a:buChar char="-"/>
            </a:pPr>
            <a:r>
              <a:rPr lang="en-US" sz="2100"/>
              <a:t>Passthrough → Enable AR space </a:t>
            </a:r>
            <a:endParaRPr sz="2600"/>
          </a:p>
          <a:p>
            <a:pPr marL="457200" lvl="0" indent="-393700" algn="l" rtl="0">
              <a:lnSpc>
                <a:spcPct val="115000"/>
              </a:lnSpc>
              <a:spcBef>
                <a:spcPts val="0"/>
              </a:spcBef>
              <a:spcAft>
                <a:spcPts val="0"/>
              </a:spcAft>
              <a:buSzPts val="2600"/>
              <a:buChar char="-"/>
            </a:pPr>
            <a:r>
              <a:rPr lang="en-US" sz="2600"/>
              <a:t>Plugins enabled a much quicker turnaround time</a:t>
            </a:r>
            <a:endParaRPr sz="2600"/>
          </a:p>
        </p:txBody>
      </p:sp>
      <p:pic>
        <p:nvPicPr>
          <p:cNvPr id="132" name="Google Shape;132;p19"/>
          <p:cNvPicPr preferRelativeResize="0"/>
          <p:nvPr/>
        </p:nvPicPr>
        <p:blipFill rotWithShape="1">
          <a:blip r:embed="rId3">
            <a:alphaModFix/>
          </a:blip>
          <a:srcRect l="14915" t="23912" b="35217"/>
          <a:stretch/>
        </p:blipFill>
        <p:spPr>
          <a:xfrm>
            <a:off x="7484800" y="3155550"/>
            <a:ext cx="4077375" cy="268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Environment Setup</a:t>
            </a:r>
            <a:endParaRPr/>
          </a:p>
        </p:txBody>
      </p:sp>
      <p:sp>
        <p:nvSpPr>
          <p:cNvPr id="139" name="Google Shape;139;p20"/>
          <p:cNvSpPr txBox="1">
            <a:spLocks noGrp="1"/>
          </p:cNvSpPr>
          <p:nvPr>
            <p:ph type="body" idx="1"/>
          </p:nvPr>
        </p:nvSpPr>
        <p:spPr>
          <a:xfrm>
            <a:off x="739775" y="1536575"/>
            <a:ext cx="6753300" cy="4718100"/>
          </a:xfrm>
          <a:prstGeom prst="rect">
            <a:avLst/>
          </a:prstGeom>
        </p:spPr>
        <p:txBody>
          <a:bodyPr spcFirstLastPara="1" wrap="square" lIns="91425" tIns="45700" rIns="91425" bIns="45700" anchor="t" anchorCtr="0">
            <a:normAutofit lnSpcReduction="10000"/>
          </a:bodyPr>
          <a:lstStyle/>
          <a:p>
            <a:pPr marL="457200" lvl="0" indent="-393700" algn="l" rtl="0">
              <a:lnSpc>
                <a:spcPct val="95000"/>
              </a:lnSpc>
              <a:spcBef>
                <a:spcPts val="1000"/>
              </a:spcBef>
              <a:spcAft>
                <a:spcPts val="0"/>
              </a:spcAft>
              <a:buSzPts val="2600"/>
              <a:buChar char="-"/>
            </a:pPr>
            <a:r>
              <a:rPr lang="en-US" sz="2600"/>
              <a:t>Quest’s space setup tool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Quest overlays on the real environment by scanning the physical surroundings</a:t>
            </a:r>
            <a:endParaRPr sz="2600"/>
          </a:p>
          <a:p>
            <a:pPr marL="45720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Scan can be tuned and adjusted based on need</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Required adding volumes manually (for stairs)</a:t>
            </a:r>
            <a:endParaRPr sz="2600"/>
          </a:p>
        </p:txBody>
      </p:sp>
      <p:pic>
        <p:nvPicPr>
          <p:cNvPr id="140" name="Google Shape;140;p20"/>
          <p:cNvPicPr preferRelativeResize="0"/>
          <p:nvPr/>
        </p:nvPicPr>
        <p:blipFill rotWithShape="1">
          <a:blip r:embed="rId3">
            <a:alphaModFix/>
          </a:blip>
          <a:srcRect/>
          <a:stretch/>
        </p:blipFill>
        <p:spPr>
          <a:xfrm>
            <a:off x="7645475" y="1688800"/>
            <a:ext cx="4394125" cy="4535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Boundary</a:t>
            </a:r>
            <a:endParaRPr/>
          </a:p>
        </p:txBody>
      </p:sp>
      <p:sp>
        <p:nvSpPr>
          <p:cNvPr id="147" name="Google Shape;147;p21"/>
          <p:cNvSpPr txBox="1">
            <a:spLocks noGrp="1"/>
          </p:cNvSpPr>
          <p:nvPr>
            <p:ph type="body" idx="1"/>
          </p:nvPr>
        </p:nvSpPr>
        <p:spPr>
          <a:xfrm>
            <a:off x="415600" y="1536575"/>
            <a:ext cx="6753300" cy="4718100"/>
          </a:xfrm>
          <a:prstGeom prst="rect">
            <a:avLst/>
          </a:prstGeom>
        </p:spPr>
        <p:txBody>
          <a:bodyPr spcFirstLastPara="1" wrap="square" lIns="91425" tIns="45700" rIns="91425" bIns="45700" anchor="t" anchorCtr="0">
            <a:normAutofit lnSpcReduction="10000"/>
          </a:bodyPr>
          <a:lstStyle/>
          <a:p>
            <a:pPr marL="457200" lvl="0" indent="-393700" algn="l" rtl="0">
              <a:lnSpc>
                <a:spcPct val="95000"/>
              </a:lnSpc>
              <a:spcBef>
                <a:spcPts val="1000"/>
              </a:spcBef>
              <a:spcAft>
                <a:spcPts val="0"/>
              </a:spcAft>
              <a:buSzPts val="2600"/>
              <a:buChar char="-"/>
            </a:pPr>
            <a:r>
              <a:rPr lang="en-US" sz="2600"/>
              <a:t>Default setting is the stationary boundary</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Quest ensures a “play area,” restricting range of user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Stepping out halts program, hindrance to AR markers</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Manipulated by setting floor height and drawing room-scale </a:t>
            </a:r>
            <a:endParaRPr sz="2600"/>
          </a:p>
        </p:txBody>
      </p:sp>
      <p:pic>
        <p:nvPicPr>
          <p:cNvPr id="148" name="Google Shape;148;p21"/>
          <p:cNvPicPr preferRelativeResize="0"/>
          <p:nvPr/>
        </p:nvPicPr>
        <p:blipFill>
          <a:blip r:embed="rId3">
            <a:alphaModFix/>
          </a:blip>
          <a:stretch>
            <a:fillRect/>
          </a:stretch>
        </p:blipFill>
        <p:spPr>
          <a:xfrm>
            <a:off x="7474600" y="2344742"/>
            <a:ext cx="4394127" cy="27205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Occlusions</a:t>
            </a:r>
            <a:endParaRPr/>
          </a:p>
        </p:txBody>
      </p:sp>
      <p:sp>
        <p:nvSpPr>
          <p:cNvPr id="155" name="Google Shape;155;p22"/>
          <p:cNvSpPr txBox="1">
            <a:spLocks noGrp="1"/>
          </p:cNvSpPr>
          <p:nvPr>
            <p:ph type="body" idx="1"/>
          </p:nvPr>
        </p:nvSpPr>
        <p:spPr>
          <a:xfrm>
            <a:off x="292700" y="1669538"/>
            <a:ext cx="7337100" cy="4728900"/>
          </a:xfrm>
          <a:prstGeom prst="rect">
            <a:avLst/>
          </a:prstGeom>
        </p:spPr>
        <p:txBody>
          <a:bodyPr spcFirstLastPara="1" wrap="square" lIns="91425" tIns="45700" rIns="91425" bIns="45700" anchor="t" anchorCtr="0">
            <a:normAutofit/>
          </a:bodyPr>
          <a:lstStyle/>
          <a:p>
            <a:pPr marL="457200" lvl="0" indent="-393700" algn="l" rtl="0">
              <a:lnSpc>
                <a:spcPct val="95000"/>
              </a:lnSpc>
              <a:spcBef>
                <a:spcPts val="1000"/>
              </a:spcBef>
              <a:spcAft>
                <a:spcPts val="0"/>
              </a:spcAft>
              <a:buSzPts val="2600"/>
              <a:buChar char="-"/>
            </a:pPr>
            <a:r>
              <a:rPr lang="en-US" sz="2600"/>
              <a:t>The program alone cannot detect obstructions to AR features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Depth manager triggers when individual’s feet cover AR markers</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Hard/Soft Occlusion: more/less performance to strengthen the feature </a:t>
            </a:r>
            <a:endParaRPr sz="2600"/>
          </a:p>
        </p:txBody>
      </p:sp>
      <p:pic>
        <p:nvPicPr>
          <p:cNvPr id="156" name="Google Shape;156;p22" title="IMG_8598.GIF"/>
          <p:cNvPicPr preferRelativeResize="0"/>
          <p:nvPr/>
        </p:nvPicPr>
        <p:blipFill>
          <a:blip r:embed="rId3">
            <a:alphaModFix/>
          </a:blip>
          <a:stretch>
            <a:fillRect/>
          </a:stretch>
        </p:blipFill>
        <p:spPr>
          <a:xfrm>
            <a:off x="7782200" y="1688967"/>
            <a:ext cx="4257400" cy="37977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415650" y="439742"/>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UI Elements</a:t>
            </a:r>
            <a:endParaRPr/>
          </a:p>
        </p:txBody>
      </p:sp>
      <p:sp>
        <p:nvSpPr>
          <p:cNvPr id="163" name="Google Shape;163;p23"/>
          <p:cNvSpPr txBox="1">
            <a:spLocks noGrp="1"/>
          </p:cNvSpPr>
          <p:nvPr>
            <p:ph type="body" idx="1"/>
          </p:nvPr>
        </p:nvSpPr>
        <p:spPr>
          <a:xfrm>
            <a:off x="556125" y="1536575"/>
            <a:ext cx="9924300" cy="4594500"/>
          </a:xfrm>
          <a:prstGeom prst="rect">
            <a:avLst/>
          </a:prstGeom>
        </p:spPr>
        <p:txBody>
          <a:bodyPr spcFirstLastPara="1" wrap="square" lIns="91425" tIns="45700" rIns="91425" bIns="45700" anchor="t" anchorCtr="0">
            <a:normAutofit fontScale="92500" lnSpcReduction="10000"/>
          </a:bodyPr>
          <a:lstStyle/>
          <a:p>
            <a:pPr marL="457200" lvl="0" indent="-393700" algn="l" rtl="0">
              <a:lnSpc>
                <a:spcPct val="75000"/>
              </a:lnSpc>
              <a:spcBef>
                <a:spcPts val="1000"/>
              </a:spcBef>
              <a:spcAft>
                <a:spcPts val="0"/>
              </a:spcAft>
              <a:buSzPts val="2600"/>
              <a:buChar char="-"/>
            </a:pPr>
            <a:r>
              <a:rPr lang="en-US" sz="2600"/>
              <a:t>Crosshair for consistent marker placement </a:t>
            </a:r>
            <a:endParaRPr sz="2600"/>
          </a:p>
          <a:p>
            <a:pPr marL="0" lvl="0" indent="0" algn="l" rtl="0">
              <a:lnSpc>
                <a:spcPct val="75000"/>
              </a:lnSpc>
              <a:spcBef>
                <a:spcPts val="1000"/>
              </a:spcBef>
              <a:spcAft>
                <a:spcPts val="0"/>
              </a:spcAft>
              <a:buNone/>
            </a:pPr>
            <a:endParaRPr sz="2600"/>
          </a:p>
          <a:p>
            <a:pPr marL="457200" lvl="0" indent="-393700" algn="l" rtl="0">
              <a:lnSpc>
                <a:spcPct val="75000"/>
              </a:lnSpc>
              <a:spcBef>
                <a:spcPts val="1000"/>
              </a:spcBef>
              <a:spcAft>
                <a:spcPts val="0"/>
              </a:spcAft>
              <a:buSzPts val="2600"/>
              <a:buChar char="-"/>
            </a:pPr>
            <a:r>
              <a:rPr lang="en-US" sz="2600"/>
              <a:t>Controller-based inputs for testing purposes </a:t>
            </a:r>
            <a:endParaRPr sz="2600"/>
          </a:p>
          <a:p>
            <a:pPr marL="0" lvl="0" indent="0" algn="l" rtl="0">
              <a:lnSpc>
                <a:spcPct val="75000"/>
              </a:lnSpc>
              <a:spcBef>
                <a:spcPts val="1000"/>
              </a:spcBef>
              <a:spcAft>
                <a:spcPts val="0"/>
              </a:spcAft>
              <a:buNone/>
            </a:pPr>
            <a:endParaRPr sz="2600"/>
          </a:p>
          <a:p>
            <a:pPr marL="457200" lvl="0" indent="-393700" algn="l" rtl="0">
              <a:lnSpc>
                <a:spcPct val="75000"/>
              </a:lnSpc>
              <a:spcBef>
                <a:spcPts val="1000"/>
              </a:spcBef>
              <a:spcAft>
                <a:spcPts val="0"/>
              </a:spcAft>
              <a:buSzPts val="2600"/>
              <a:buChar char="-"/>
            </a:pPr>
            <a:r>
              <a:rPr lang="en-US" sz="2600"/>
              <a:t>Customizable Features: </a:t>
            </a:r>
            <a:endParaRPr sz="2600"/>
          </a:p>
          <a:p>
            <a:pPr marL="914400" lvl="1" indent="-368300" algn="l" rtl="0">
              <a:lnSpc>
                <a:spcPct val="150000"/>
              </a:lnSpc>
              <a:spcBef>
                <a:spcPts val="0"/>
              </a:spcBef>
              <a:spcAft>
                <a:spcPts val="0"/>
              </a:spcAft>
              <a:buSzPts val="2200"/>
              <a:buChar char="-"/>
            </a:pPr>
            <a:r>
              <a:rPr lang="en-US" sz="2200"/>
              <a:t>Dynamic placement </a:t>
            </a:r>
            <a:endParaRPr sz="2200"/>
          </a:p>
          <a:p>
            <a:pPr marL="914400" lvl="1" indent="-368300" algn="l" rtl="0">
              <a:lnSpc>
                <a:spcPct val="150000"/>
              </a:lnSpc>
              <a:spcBef>
                <a:spcPts val="0"/>
              </a:spcBef>
              <a:spcAft>
                <a:spcPts val="0"/>
              </a:spcAft>
              <a:buSzPts val="2200"/>
              <a:buChar char="-"/>
            </a:pPr>
            <a:r>
              <a:rPr lang="en-US" sz="2200"/>
              <a:t>Rotation and dragging </a:t>
            </a:r>
            <a:endParaRPr sz="2200"/>
          </a:p>
          <a:p>
            <a:pPr marL="914400" lvl="1" indent="-368300" algn="l" rtl="0">
              <a:lnSpc>
                <a:spcPct val="150000"/>
              </a:lnSpc>
              <a:spcBef>
                <a:spcPts val="0"/>
              </a:spcBef>
              <a:spcAft>
                <a:spcPts val="0"/>
              </a:spcAft>
              <a:buSzPts val="2200"/>
              <a:buChar char="-"/>
            </a:pPr>
            <a:r>
              <a:rPr lang="en-US" sz="2200"/>
              <a:t>Adjustable color/contrast</a:t>
            </a:r>
            <a:endParaRPr sz="2200"/>
          </a:p>
          <a:p>
            <a:pPr marL="914400" lvl="1" indent="-368300" algn="l" rtl="0">
              <a:lnSpc>
                <a:spcPct val="150000"/>
              </a:lnSpc>
              <a:spcBef>
                <a:spcPts val="0"/>
              </a:spcBef>
              <a:spcAft>
                <a:spcPts val="0"/>
              </a:spcAft>
              <a:buSzPts val="2200"/>
              <a:buChar char="-"/>
            </a:pPr>
            <a:r>
              <a:rPr lang="en-US" sz="2200"/>
              <a:t>Scaling along axes </a:t>
            </a:r>
            <a:endParaRPr sz="2200"/>
          </a:p>
          <a:p>
            <a:pPr marL="0" lvl="0" indent="0" algn="l" rtl="0">
              <a:lnSpc>
                <a:spcPct val="75000"/>
              </a:lnSpc>
              <a:spcBef>
                <a:spcPts val="1000"/>
              </a:spcBef>
              <a:spcAft>
                <a:spcPts val="0"/>
              </a:spcAft>
              <a:buClr>
                <a:schemeClr val="dk1"/>
              </a:buClr>
              <a:buSzPts val="1100"/>
              <a:buFont typeface="Arial"/>
              <a:buNone/>
            </a:pPr>
            <a:endParaRPr sz="2600"/>
          </a:p>
          <a:p>
            <a:pPr marL="0" lvl="0" indent="0" algn="l" rtl="0">
              <a:lnSpc>
                <a:spcPct val="75000"/>
              </a:lnSpc>
              <a:spcBef>
                <a:spcPts val="1000"/>
              </a:spcBef>
              <a:spcAft>
                <a:spcPts val="0"/>
              </a:spcAft>
              <a:buClr>
                <a:schemeClr val="dk1"/>
              </a:buClr>
              <a:buSzPts val="1100"/>
              <a:buFont typeface="Arial"/>
              <a:buNone/>
            </a:pPr>
            <a:r>
              <a:rPr lang="en-US" sz="2600"/>
              <a:t>- Real-time visualization </a:t>
            </a:r>
            <a:endParaRPr sz="2600"/>
          </a:p>
        </p:txBody>
      </p:sp>
      <p:pic>
        <p:nvPicPr>
          <p:cNvPr id="164" name="Google Shape;164;p23" title="IMG_8601.GIF"/>
          <p:cNvPicPr preferRelativeResize="0"/>
          <p:nvPr/>
        </p:nvPicPr>
        <p:blipFill>
          <a:blip r:embed="rId3">
            <a:alphaModFix/>
          </a:blip>
          <a:stretch>
            <a:fillRect/>
          </a:stretch>
        </p:blipFill>
        <p:spPr>
          <a:xfrm>
            <a:off x="8421925" y="2547625"/>
            <a:ext cx="3537451" cy="336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41565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Real-Time Casting</a:t>
            </a:r>
            <a:endParaRPr/>
          </a:p>
        </p:txBody>
      </p:sp>
      <p:sp>
        <p:nvSpPr>
          <p:cNvPr id="171" name="Google Shape;171;p24"/>
          <p:cNvSpPr txBox="1">
            <a:spLocks noGrp="1"/>
          </p:cNvSpPr>
          <p:nvPr>
            <p:ph type="body" idx="1"/>
          </p:nvPr>
        </p:nvSpPr>
        <p:spPr>
          <a:xfrm>
            <a:off x="306825" y="1536575"/>
            <a:ext cx="11080200" cy="2725200"/>
          </a:xfrm>
          <a:prstGeom prst="rect">
            <a:avLst/>
          </a:prstGeom>
        </p:spPr>
        <p:txBody>
          <a:bodyPr spcFirstLastPara="1" wrap="square" lIns="91425" tIns="45700" rIns="91425" bIns="45700" anchor="t" anchorCtr="0">
            <a:normAutofit/>
          </a:bodyPr>
          <a:lstStyle/>
          <a:p>
            <a:pPr marL="457200" lvl="0" indent="-393700" algn="l" rtl="0">
              <a:lnSpc>
                <a:spcPct val="95000"/>
              </a:lnSpc>
              <a:spcBef>
                <a:spcPts val="1000"/>
              </a:spcBef>
              <a:spcAft>
                <a:spcPts val="0"/>
              </a:spcAft>
              <a:buSzPts val="2600"/>
              <a:buChar char="-"/>
            </a:pPr>
            <a:r>
              <a:rPr lang="en-US" sz="2600"/>
              <a:t>Active monitoring of the system necessary to assess system viability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Via web, casting incorporated to view the AR perspective externally </a:t>
            </a:r>
            <a:endParaRPr sz="2600"/>
          </a:p>
        </p:txBody>
      </p:sp>
      <p:pic>
        <p:nvPicPr>
          <p:cNvPr id="172" name="Google Shape;172;p24"/>
          <p:cNvPicPr preferRelativeResize="0"/>
          <p:nvPr/>
        </p:nvPicPr>
        <p:blipFill>
          <a:blip r:embed="rId3">
            <a:alphaModFix/>
          </a:blip>
          <a:stretch>
            <a:fillRect/>
          </a:stretch>
        </p:blipFill>
        <p:spPr>
          <a:xfrm>
            <a:off x="2584025" y="3246625"/>
            <a:ext cx="6872524" cy="3382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41565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Eye-Tracking and Motion Capture</a:t>
            </a:r>
            <a:endParaRPr/>
          </a:p>
        </p:txBody>
      </p:sp>
      <p:sp>
        <p:nvSpPr>
          <p:cNvPr id="179" name="Google Shape;179;p25"/>
          <p:cNvSpPr txBox="1">
            <a:spLocks noGrp="1"/>
          </p:cNvSpPr>
          <p:nvPr>
            <p:ph type="body" idx="1"/>
          </p:nvPr>
        </p:nvSpPr>
        <p:spPr>
          <a:xfrm>
            <a:off x="306825" y="1536575"/>
            <a:ext cx="6216300" cy="4718100"/>
          </a:xfrm>
          <a:prstGeom prst="rect">
            <a:avLst/>
          </a:prstGeom>
        </p:spPr>
        <p:txBody>
          <a:bodyPr spcFirstLastPara="1" wrap="square" lIns="91425" tIns="45700" rIns="91425" bIns="45700" anchor="t" anchorCtr="0">
            <a:normAutofit/>
          </a:bodyPr>
          <a:lstStyle/>
          <a:p>
            <a:pPr marL="457200" lvl="0" indent="-393700" algn="l" rtl="0">
              <a:lnSpc>
                <a:spcPct val="95000"/>
              </a:lnSpc>
              <a:spcBef>
                <a:spcPts val="1000"/>
              </a:spcBef>
              <a:spcAft>
                <a:spcPts val="0"/>
              </a:spcAft>
              <a:buSzPts val="2600"/>
              <a:buChar char="-"/>
            </a:pPr>
            <a:r>
              <a:rPr lang="en-US" sz="2600"/>
              <a:t>Vicon Motion Capture to assess foot clearance on stairsteps</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Pupil Labs eye-tracker was used alongside the AR program to manipulate perception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Python script to sync time across devices/tools</a:t>
            </a:r>
            <a:endParaRPr sz="2600"/>
          </a:p>
        </p:txBody>
      </p:sp>
      <p:pic>
        <p:nvPicPr>
          <p:cNvPr id="180" name="Google Shape;180;p25" title="Vicon.png"/>
          <p:cNvPicPr preferRelativeResize="0"/>
          <p:nvPr/>
        </p:nvPicPr>
        <p:blipFill rotWithShape="1">
          <a:blip r:embed="rId3">
            <a:alphaModFix/>
          </a:blip>
          <a:srcRect l="13770" t="11854" b="8"/>
          <a:stretch/>
        </p:blipFill>
        <p:spPr>
          <a:xfrm>
            <a:off x="7158675" y="1629450"/>
            <a:ext cx="4154274" cy="2561975"/>
          </a:xfrm>
          <a:prstGeom prst="rect">
            <a:avLst/>
          </a:prstGeom>
          <a:noFill/>
          <a:ln>
            <a:noFill/>
          </a:ln>
        </p:spPr>
      </p:pic>
      <p:pic>
        <p:nvPicPr>
          <p:cNvPr id="181" name="Google Shape;181;p25"/>
          <p:cNvPicPr preferRelativeResize="0"/>
          <p:nvPr/>
        </p:nvPicPr>
        <p:blipFill>
          <a:blip r:embed="rId4">
            <a:alphaModFix/>
          </a:blip>
          <a:stretch>
            <a:fillRect/>
          </a:stretch>
        </p:blipFill>
        <p:spPr>
          <a:xfrm>
            <a:off x="7844038" y="4484026"/>
            <a:ext cx="2783546" cy="1970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FDEF4760-E723-5560-0232-C23A25022B6F}"/>
            </a:ext>
          </a:extLst>
        </p:cNvPr>
        <p:cNvGrpSpPr/>
        <p:nvPr/>
      </p:nvGrpSpPr>
      <p:grpSpPr>
        <a:xfrm>
          <a:off x="0" y="0"/>
          <a:ext cx="0" cy="0"/>
          <a:chOff x="0" y="0"/>
          <a:chExt cx="0" cy="0"/>
        </a:xfrm>
      </p:grpSpPr>
      <p:sp>
        <p:nvSpPr>
          <p:cNvPr id="178" name="Google Shape;178;p25">
            <a:extLst>
              <a:ext uri="{FF2B5EF4-FFF2-40B4-BE49-F238E27FC236}">
                <a16:creationId xmlns:a16="http://schemas.microsoft.com/office/drawing/2014/main" id="{02C800CE-806A-F239-A410-2E4645FE0252}"/>
              </a:ext>
            </a:extLst>
          </p:cNvPr>
          <p:cNvSpPr txBox="1">
            <a:spLocks noGrp="1"/>
          </p:cNvSpPr>
          <p:nvPr>
            <p:ph type="title"/>
          </p:nvPr>
        </p:nvSpPr>
        <p:spPr>
          <a:xfrm>
            <a:off x="41565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Methods</a:t>
            </a:r>
            <a:endParaRPr dirty="0"/>
          </a:p>
        </p:txBody>
      </p:sp>
      <p:sp>
        <p:nvSpPr>
          <p:cNvPr id="179" name="Google Shape;179;p25">
            <a:extLst>
              <a:ext uri="{FF2B5EF4-FFF2-40B4-BE49-F238E27FC236}">
                <a16:creationId xmlns:a16="http://schemas.microsoft.com/office/drawing/2014/main" id="{F023A132-D5C3-A361-A5E5-A293659EF81B}"/>
              </a:ext>
            </a:extLst>
          </p:cNvPr>
          <p:cNvSpPr txBox="1">
            <a:spLocks noGrp="1"/>
          </p:cNvSpPr>
          <p:nvPr>
            <p:ph type="body" idx="1"/>
          </p:nvPr>
        </p:nvSpPr>
        <p:spPr>
          <a:xfrm>
            <a:off x="306825" y="1536575"/>
            <a:ext cx="6216300" cy="4718100"/>
          </a:xfrm>
          <a:prstGeom prst="rect">
            <a:avLst/>
          </a:prstGeom>
        </p:spPr>
        <p:txBody>
          <a:bodyPr spcFirstLastPara="1" wrap="square" lIns="91425" tIns="45700" rIns="91425" bIns="45700" anchor="t" anchorCtr="0">
            <a:normAutofit/>
          </a:bodyPr>
          <a:lstStyle/>
          <a:p>
            <a:pPr lvl="0" indent="-393700">
              <a:lnSpc>
                <a:spcPct val="95000"/>
              </a:lnSpc>
              <a:buSzPts val="2600"/>
              <a:buChar char="-"/>
            </a:pPr>
            <a:r>
              <a:rPr lang="en-US" sz="2600" dirty="0"/>
              <a:t>Program implemented as a setup tool in the stair-based navigation study </a:t>
            </a:r>
          </a:p>
          <a:p>
            <a:pPr marL="0" lvl="0" indent="0">
              <a:lnSpc>
                <a:spcPct val="95000"/>
              </a:lnSpc>
              <a:buNone/>
            </a:pPr>
            <a:endParaRPr lang="en-US" sz="2600" dirty="0"/>
          </a:p>
          <a:p>
            <a:pPr lvl="0" indent="-393700">
              <a:lnSpc>
                <a:spcPct val="95000"/>
              </a:lnSpc>
              <a:buSzPts val="2600"/>
              <a:buChar char="-"/>
            </a:pPr>
            <a:r>
              <a:rPr lang="en-US" sz="2600" dirty="0"/>
              <a:t>Conditions: (e.g., dark, grey, yellow, opaque markers) in low and standard lighting </a:t>
            </a:r>
          </a:p>
          <a:p>
            <a:pPr marL="0" lvl="0" indent="0">
              <a:lnSpc>
                <a:spcPct val="95000"/>
              </a:lnSpc>
              <a:buNone/>
            </a:pPr>
            <a:endParaRPr lang="en-US" sz="2600" dirty="0"/>
          </a:p>
          <a:p>
            <a:pPr lvl="0" indent="-393700">
              <a:lnSpc>
                <a:spcPct val="95000"/>
              </a:lnSpc>
              <a:buSzPts val="2600"/>
              <a:buChar char="-"/>
            </a:pPr>
            <a:r>
              <a:rPr lang="en-US" sz="2600" dirty="0"/>
              <a:t>Quantitative Results from mocap, eye tracking, and foot clearance </a:t>
            </a:r>
          </a:p>
          <a:p>
            <a:pPr marL="0" lvl="0" indent="0">
              <a:lnSpc>
                <a:spcPct val="95000"/>
              </a:lnSpc>
              <a:buNone/>
            </a:pPr>
            <a:endParaRPr lang="en-US" sz="2600" dirty="0"/>
          </a:p>
        </p:txBody>
      </p:sp>
      <p:pic>
        <p:nvPicPr>
          <p:cNvPr id="3" name="Picture 2" descr="A person standing on stairs&#10;&#10;AI-generated content may be incorrect.">
            <a:extLst>
              <a:ext uri="{FF2B5EF4-FFF2-40B4-BE49-F238E27FC236}">
                <a16:creationId xmlns:a16="http://schemas.microsoft.com/office/drawing/2014/main" id="{7D9EA769-2525-63C7-9D40-76FF740F776E}"/>
              </a:ext>
            </a:extLst>
          </p:cNvPr>
          <p:cNvPicPr>
            <a:picLocks noChangeAspect="1"/>
          </p:cNvPicPr>
          <p:nvPr/>
        </p:nvPicPr>
        <p:blipFill>
          <a:blip r:embed="rId3"/>
          <a:stretch>
            <a:fillRect/>
          </a:stretch>
        </p:blipFill>
        <p:spPr>
          <a:xfrm>
            <a:off x="8300781" y="1461474"/>
            <a:ext cx="2654346" cy="4718100"/>
          </a:xfrm>
          <a:prstGeom prst="rect">
            <a:avLst/>
          </a:prstGeom>
        </p:spPr>
      </p:pic>
    </p:spTree>
    <p:extLst>
      <p:ext uri="{BB962C8B-B14F-4D97-AF65-F5344CB8AC3E}">
        <p14:creationId xmlns:p14="http://schemas.microsoft.com/office/powerpoint/2010/main" val="14275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41565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Future Considerations</a:t>
            </a:r>
            <a:endParaRPr/>
          </a:p>
        </p:txBody>
      </p:sp>
      <p:sp>
        <p:nvSpPr>
          <p:cNvPr id="196" name="Google Shape;196;p27"/>
          <p:cNvSpPr txBox="1">
            <a:spLocks noGrp="1"/>
          </p:cNvSpPr>
          <p:nvPr>
            <p:ph type="body" idx="1"/>
          </p:nvPr>
        </p:nvSpPr>
        <p:spPr>
          <a:xfrm>
            <a:off x="682075" y="1536575"/>
            <a:ext cx="10416000" cy="4718100"/>
          </a:xfrm>
          <a:prstGeom prst="rect">
            <a:avLst/>
          </a:prstGeom>
        </p:spPr>
        <p:txBody>
          <a:bodyPr spcFirstLastPara="1" wrap="square" lIns="91425" tIns="45700" rIns="91425" bIns="45700" anchor="t" anchorCtr="0">
            <a:normAutofit/>
          </a:bodyPr>
          <a:lstStyle/>
          <a:p>
            <a:pPr marL="457200" lvl="0" indent="-393700" algn="l" rtl="0">
              <a:lnSpc>
                <a:spcPct val="95000"/>
              </a:lnSpc>
              <a:spcBef>
                <a:spcPts val="1000"/>
              </a:spcBef>
              <a:spcAft>
                <a:spcPts val="0"/>
              </a:spcAft>
              <a:buSzPts val="2600"/>
              <a:buChar char="-"/>
            </a:pPr>
            <a:r>
              <a:rPr lang="en-US" sz="2600"/>
              <a:t>Object/Stair Detection for automated placement of markers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Real-time adjustment based on user’s characteristics</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Dynamic adjustment of contrast based on lighting condition</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Uniform marker placement based on staircase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Cater to individuals’ specific vision needs </a:t>
            </a:r>
            <a:endParaRPr sz="2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41565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Magic Leap 2 </a:t>
            </a:r>
            <a:endParaRPr/>
          </a:p>
        </p:txBody>
      </p:sp>
      <p:sp>
        <p:nvSpPr>
          <p:cNvPr id="203" name="Google Shape;203;p28"/>
          <p:cNvSpPr txBox="1">
            <a:spLocks noGrp="1"/>
          </p:cNvSpPr>
          <p:nvPr>
            <p:ph type="body" idx="1"/>
          </p:nvPr>
        </p:nvSpPr>
        <p:spPr>
          <a:xfrm>
            <a:off x="682075" y="1536575"/>
            <a:ext cx="8597700" cy="4718100"/>
          </a:xfrm>
          <a:prstGeom prst="rect">
            <a:avLst/>
          </a:prstGeom>
        </p:spPr>
        <p:txBody>
          <a:bodyPr spcFirstLastPara="1" wrap="square" lIns="91425" tIns="45700" rIns="91425" bIns="45700" anchor="t" anchorCtr="0">
            <a:normAutofit lnSpcReduction="10000"/>
          </a:bodyPr>
          <a:lstStyle/>
          <a:p>
            <a:pPr marL="457200" lvl="0" indent="-393700" algn="l" rtl="0">
              <a:lnSpc>
                <a:spcPct val="95000"/>
              </a:lnSpc>
              <a:spcBef>
                <a:spcPts val="1000"/>
              </a:spcBef>
              <a:spcAft>
                <a:spcPts val="0"/>
              </a:spcAft>
              <a:buSzPts val="2600"/>
              <a:buChar char="-"/>
            </a:pPr>
            <a:r>
              <a:rPr lang="en-US" sz="2600"/>
              <a:t>Possible alternative to the Meta Quest 3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Lightweight and comfort fitting to the individuals’ heads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More expensive, but includes more advanced software plugins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Able to provide specific prescriptions based on individual’s vision needs</a:t>
            </a:r>
            <a:endParaRPr sz="2600"/>
          </a:p>
        </p:txBody>
      </p:sp>
      <p:pic>
        <p:nvPicPr>
          <p:cNvPr id="204" name="Google Shape;204;p28"/>
          <p:cNvPicPr preferRelativeResize="0"/>
          <p:nvPr/>
        </p:nvPicPr>
        <p:blipFill>
          <a:blip r:embed="rId3">
            <a:alphaModFix/>
          </a:blip>
          <a:stretch>
            <a:fillRect/>
          </a:stretch>
        </p:blipFill>
        <p:spPr>
          <a:xfrm>
            <a:off x="9661800" y="4221738"/>
            <a:ext cx="2266950" cy="200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Outline</a:t>
            </a:r>
            <a:endParaRPr/>
          </a:p>
        </p:txBody>
      </p:sp>
      <p:graphicFrame>
        <p:nvGraphicFramePr>
          <p:cNvPr id="69" name="Google Shape;69;p11"/>
          <p:cNvGraphicFramePr/>
          <p:nvPr/>
        </p:nvGraphicFramePr>
        <p:xfrm>
          <a:off x="2162125" y="2216225"/>
          <a:ext cx="3000000" cy="3000000"/>
        </p:xfrm>
        <a:graphic>
          <a:graphicData uri="http://schemas.openxmlformats.org/drawingml/2006/table">
            <a:tbl>
              <a:tblPr>
                <a:noFill/>
                <a:tableStyleId>{6D385144-C485-4FE8-A62B-0D2B17098A01}</a:tableStyleId>
              </a:tblPr>
              <a:tblGrid>
                <a:gridCol w="7867725">
                  <a:extLst>
                    <a:ext uri="{9D8B030D-6E8A-4147-A177-3AD203B41FA5}">
                      <a16:colId xmlns:a16="http://schemas.microsoft.com/office/drawing/2014/main" val="20000"/>
                    </a:ext>
                  </a:extLst>
                </a:gridCol>
              </a:tblGrid>
              <a:tr h="634450">
                <a:tc>
                  <a:txBody>
                    <a:bodyPr/>
                    <a:lstStyle/>
                    <a:p>
                      <a:pPr marL="0" lvl="0" indent="0" algn="l" rtl="0">
                        <a:spcBef>
                          <a:spcPts val="0"/>
                        </a:spcBef>
                        <a:spcAft>
                          <a:spcPts val="0"/>
                        </a:spcAft>
                        <a:buNone/>
                      </a:pPr>
                      <a:r>
                        <a:rPr lang="en-US" sz="2400" b="1"/>
                        <a:t>Topic </a:t>
                      </a:r>
                      <a:endParaRPr sz="2400" b="1"/>
                    </a:p>
                  </a:txBody>
                  <a:tcPr marL="91425" marR="91425" marT="91425" marB="91425"/>
                </a:tc>
                <a:extLst>
                  <a:ext uri="{0D108BD9-81ED-4DB2-BD59-A6C34878D82A}">
                    <a16:rowId xmlns:a16="http://schemas.microsoft.com/office/drawing/2014/main" val="10000"/>
                  </a:ext>
                </a:extLst>
              </a:tr>
              <a:tr h="634450">
                <a:tc>
                  <a:txBody>
                    <a:bodyPr/>
                    <a:lstStyle/>
                    <a:p>
                      <a:pPr marL="0" lvl="0" indent="0" algn="l" rtl="0">
                        <a:spcBef>
                          <a:spcPts val="0"/>
                        </a:spcBef>
                        <a:spcAft>
                          <a:spcPts val="0"/>
                        </a:spcAft>
                        <a:buNone/>
                      </a:pPr>
                      <a:r>
                        <a:rPr lang="en-US" sz="2400"/>
                        <a:t>Background/Context </a:t>
                      </a:r>
                      <a:endParaRPr sz="2400"/>
                    </a:p>
                  </a:txBody>
                  <a:tcPr marL="91425" marR="91425" marT="91425" marB="91425"/>
                </a:tc>
                <a:extLst>
                  <a:ext uri="{0D108BD9-81ED-4DB2-BD59-A6C34878D82A}">
                    <a16:rowId xmlns:a16="http://schemas.microsoft.com/office/drawing/2014/main" val="10001"/>
                  </a:ext>
                </a:extLst>
              </a:tr>
              <a:tr h="634450">
                <a:tc>
                  <a:txBody>
                    <a:bodyPr/>
                    <a:lstStyle/>
                    <a:p>
                      <a:pPr marL="0" lvl="0" indent="0" algn="l" rtl="0">
                        <a:spcBef>
                          <a:spcPts val="0"/>
                        </a:spcBef>
                        <a:spcAft>
                          <a:spcPts val="0"/>
                        </a:spcAft>
                        <a:buNone/>
                      </a:pPr>
                      <a:r>
                        <a:rPr lang="en-US" sz="2400"/>
                        <a:t>System Breakdown</a:t>
                      </a:r>
                      <a:endParaRPr sz="2400"/>
                    </a:p>
                  </a:txBody>
                  <a:tcPr marL="91425" marR="91425" marT="91425" marB="91425"/>
                </a:tc>
                <a:extLst>
                  <a:ext uri="{0D108BD9-81ED-4DB2-BD59-A6C34878D82A}">
                    <a16:rowId xmlns:a16="http://schemas.microsoft.com/office/drawing/2014/main" val="10002"/>
                  </a:ext>
                </a:extLst>
              </a:tr>
              <a:tr h="634450">
                <a:tc>
                  <a:txBody>
                    <a:bodyPr/>
                    <a:lstStyle/>
                    <a:p>
                      <a:pPr marL="0" lvl="0" indent="0" algn="l" rtl="0">
                        <a:spcBef>
                          <a:spcPts val="0"/>
                        </a:spcBef>
                        <a:spcAft>
                          <a:spcPts val="0"/>
                        </a:spcAft>
                        <a:buNone/>
                      </a:pPr>
                      <a:r>
                        <a:rPr lang="en-US" sz="2400"/>
                        <a:t>Features</a:t>
                      </a:r>
                      <a:endParaRPr sz="2400"/>
                    </a:p>
                  </a:txBody>
                  <a:tcPr marL="91425" marR="91425" marT="91425" marB="91425"/>
                </a:tc>
                <a:extLst>
                  <a:ext uri="{0D108BD9-81ED-4DB2-BD59-A6C34878D82A}">
                    <a16:rowId xmlns:a16="http://schemas.microsoft.com/office/drawing/2014/main" val="10003"/>
                  </a:ext>
                </a:extLst>
              </a:tr>
              <a:tr h="634450">
                <a:tc>
                  <a:txBody>
                    <a:bodyPr/>
                    <a:lstStyle/>
                    <a:p>
                      <a:pPr marL="0" lvl="0" indent="0" algn="l" rtl="0">
                        <a:spcBef>
                          <a:spcPts val="0"/>
                        </a:spcBef>
                        <a:spcAft>
                          <a:spcPts val="0"/>
                        </a:spcAft>
                        <a:buNone/>
                      </a:pPr>
                      <a:r>
                        <a:rPr lang="en-US" sz="2400">
                          <a:solidFill>
                            <a:schemeClr val="dk1"/>
                          </a:solidFill>
                        </a:rPr>
                        <a:t>Future Considerations/Methods</a:t>
                      </a:r>
                      <a:endParaRPr sz="24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41565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Vuforia AR Engine</a:t>
            </a:r>
            <a:endParaRPr/>
          </a:p>
        </p:txBody>
      </p:sp>
      <p:sp>
        <p:nvSpPr>
          <p:cNvPr id="211" name="Google Shape;211;p29"/>
          <p:cNvSpPr txBox="1">
            <a:spLocks noGrp="1"/>
          </p:cNvSpPr>
          <p:nvPr>
            <p:ph type="body" idx="1"/>
          </p:nvPr>
        </p:nvSpPr>
        <p:spPr>
          <a:xfrm>
            <a:off x="682075" y="1536575"/>
            <a:ext cx="6173100" cy="4718100"/>
          </a:xfrm>
          <a:prstGeom prst="rect">
            <a:avLst/>
          </a:prstGeom>
        </p:spPr>
        <p:txBody>
          <a:bodyPr spcFirstLastPara="1" wrap="square" lIns="91425" tIns="45700" rIns="91425" bIns="45700" anchor="t" anchorCtr="0">
            <a:normAutofit fontScale="92500" lnSpcReduction="10000"/>
          </a:bodyPr>
          <a:lstStyle/>
          <a:p>
            <a:pPr marL="457200" lvl="0" indent="-393700" algn="l" rtl="0">
              <a:lnSpc>
                <a:spcPct val="95000"/>
              </a:lnSpc>
              <a:spcBef>
                <a:spcPts val="1000"/>
              </a:spcBef>
              <a:spcAft>
                <a:spcPts val="0"/>
              </a:spcAft>
              <a:buSzPts val="2600"/>
              <a:buChar char="-"/>
            </a:pPr>
            <a:r>
              <a:rPr lang="en-US" sz="2600"/>
              <a:t>Hypothetical step forward towards object detection and improving the system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Initially a proposed solution, but eventually scrapped for optimization concerns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Introduces an important consideration towards autonomy of the system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May eliminate need for manual marker placement</a:t>
            </a:r>
            <a:endParaRPr sz="2600"/>
          </a:p>
        </p:txBody>
      </p:sp>
      <p:pic>
        <p:nvPicPr>
          <p:cNvPr id="212" name="Google Shape;212;p29"/>
          <p:cNvPicPr preferRelativeResize="0"/>
          <p:nvPr/>
        </p:nvPicPr>
        <p:blipFill>
          <a:blip r:embed="rId3">
            <a:alphaModFix/>
          </a:blip>
          <a:stretch>
            <a:fillRect/>
          </a:stretch>
        </p:blipFill>
        <p:spPr>
          <a:xfrm>
            <a:off x="7679550" y="3960479"/>
            <a:ext cx="4096800" cy="2294200"/>
          </a:xfrm>
          <a:prstGeom prst="rect">
            <a:avLst/>
          </a:prstGeom>
          <a:noFill/>
          <a:ln>
            <a:noFill/>
          </a:ln>
        </p:spPr>
      </p:pic>
      <p:pic>
        <p:nvPicPr>
          <p:cNvPr id="213" name="Google Shape;213;p29"/>
          <p:cNvPicPr preferRelativeResize="0"/>
          <p:nvPr/>
        </p:nvPicPr>
        <p:blipFill>
          <a:blip r:embed="rId4">
            <a:alphaModFix/>
          </a:blip>
          <a:stretch>
            <a:fillRect/>
          </a:stretch>
        </p:blipFill>
        <p:spPr>
          <a:xfrm>
            <a:off x="8595075" y="1717842"/>
            <a:ext cx="2524125" cy="1809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Acknowledgements </a:t>
            </a:r>
            <a:endParaRPr/>
          </a:p>
        </p:txBody>
      </p:sp>
      <p:sp>
        <p:nvSpPr>
          <p:cNvPr id="220" name="Google Shape;220;p30"/>
          <p:cNvSpPr txBox="1">
            <a:spLocks noGrp="1"/>
          </p:cNvSpPr>
          <p:nvPr>
            <p:ph type="body" idx="1"/>
          </p:nvPr>
        </p:nvSpPr>
        <p:spPr>
          <a:xfrm>
            <a:off x="415600" y="1688433"/>
            <a:ext cx="11360700" cy="44037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Thank You to University of Alabama In Huntsville Charger and Robotics Lab (CRABLAB) and HARPER Lab for supplying equipment, tools, and space for development</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lnSpc>
                <a:spcPct val="100000"/>
              </a:lnSpc>
              <a:spcBef>
                <a:spcPts val="0"/>
              </a:spcBef>
              <a:spcAft>
                <a:spcPts val="0"/>
              </a:spcAft>
              <a:buNone/>
            </a:pPr>
            <a:r>
              <a:rPr lang="en-US" sz="4300"/>
              <a:t>Funding </a:t>
            </a:r>
            <a:endParaRPr sz="4300"/>
          </a:p>
          <a:p>
            <a:pPr marL="457200" lvl="0" indent="-406400" algn="l" rtl="0">
              <a:spcBef>
                <a:spcPts val="1000"/>
              </a:spcBef>
              <a:spcAft>
                <a:spcPts val="0"/>
              </a:spcAft>
              <a:buSzPts val="2800"/>
              <a:buChar char="-"/>
            </a:pPr>
            <a:r>
              <a:rPr lang="en-US"/>
              <a:t>Grant support provided by the Human Factors and Ergonomics Society; University of Alabama in Huntsville Research or Creative Experience for Undergraduates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ctrTitle"/>
          </p:nvPr>
        </p:nvSpPr>
        <p:spPr>
          <a:xfrm>
            <a:off x="1646900" y="83711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a:t>Thank You! </a:t>
            </a:r>
            <a:endParaRPr/>
          </a:p>
          <a:p>
            <a:pPr marL="0" lvl="0" indent="0" algn="ctr" rtl="0">
              <a:spcBef>
                <a:spcPts val="0"/>
              </a:spcBef>
              <a:spcAft>
                <a:spcPts val="0"/>
              </a:spcAft>
              <a:buNone/>
            </a:pPr>
            <a:endParaRPr/>
          </a:p>
        </p:txBody>
      </p:sp>
      <p:pic>
        <p:nvPicPr>
          <p:cNvPr id="227" name="Google Shape;227;p31"/>
          <p:cNvPicPr preferRelativeResize="0"/>
          <p:nvPr/>
        </p:nvPicPr>
        <p:blipFill rotWithShape="1">
          <a:blip r:embed="rId3">
            <a:alphaModFix/>
          </a:blip>
          <a:srcRect l="656" t="5147" r="1284" b="4859"/>
          <a:stretch/>
        </p:blipFill>
        <p:spPr>
          <a:xfrm>
            <a:off x="2282075" y="4895438"/>
            <a:ext cx="7873650" cy="1045800"/>
          </a:xfrm>
          <a:prstGeom prst="rect">
            <a:avLst/>
          </a:prstGeom>
          <a:noFill/>
          <a:ln>
            <a:noFill/>
          </a:ln>
        </p:spPr>
      </p:pic>
      <p:sp>
        <p:nvSpPr>
          <p:cNvPr id="228" name="Google Shape;228;p31"/>
          <p:cNvSpPr txBox="1"/>
          <p:nvPr/>
        </p:nvSpPr>
        <p:spPr>
          <a:xfrm>
            <a:off x="1493275" y="2802200"/>
            <a:ext cx="9693900" cy="17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934825" y="8206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References</a:t>
            </a:r>
            <a:endParaRPr/>
          </a:p>
        </p:txBody>
      </p:sp>
      <p:sp>
        <p:nvSpPr>
          <p:cNvPr id="235" name="Google Shape;235;p32"/>
          <p:cNvSpPr txBox="1"/>
          <p:nvPr/>
        </p:nvSpPr>
        <p:spPr>
          <a:xfrm>
            <a:off x="843025" y="1848675"/>
            <a:ext cx="10354800" cy="47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1"/>
                </a:solidFill>
              </a:rPr>
              <a:t>(1): Blazewick DH, Chounthirath T, Hodges NL, Collins CL, Smith GA. Stair-related injuries treated in United States emergency departments. Am J Emerg Med. 2018;36(4):608-14. Epub 2017/09/28. doi: 10.1016/j.ajem.2017.09.034. PubMed PMID: 28947224.</a:t>
            </a:r>
            <a:endParaRPr sz="1900">
              <a:solidFill>
                <a:schemeClr val="dk1"/>
              </a:solidFill>
            </a:endParaRPr>
          </a:p>
          <a:p>
            <a:pPr marL="0" lvl="0" indent="0" algn="l" rtl="0">
              <a:spcBef>
                <a:spcPts val="0"/>
              </a:spcBef>
              <a:spcAft>
                <a:spcPts val="0"/>
              </a:spcAft>
              <a:buClr>
                <a:schemeClr val="dk1"/>
              </a:buClr>
              <a:buSzPts val="1100"/>
              <a:buFont typeface="Arial"/>
              <a:buNone/>
            </a:pPr>
            <a:r>
              <a:rPr lang="en-US" sz="1900">
                <a:solidFill>
                  <a:schemeClr val="dk1"/>
                </a:solidFill>
              </a:rPr>
              <a:t>(2): Kingston JT. Visual Impairment and Falls: Outcomes of Two Fall Risk Assessments after a Four-Week Fall Prevention Program. Journal of Visual Impairment &amp; Blindness. 2018;112(4):411-5. doi: 10.1177/0145482X1811200408.</a:t>
            </a:r>
            <a:endParaRPr sz="1900">
              <a:solidFill>
                <a:schemeClr val="dk1"/>
              </a:solidFill>
            </a:endParaRPr>
          </a:p>
          <a:p>
            <a:pPr marL="0" lvl="0" indent="0" algn="l" rtl="0">
              <a:spcBef>
                <a:spcPts val="0"/>
              </a:spcBef>
              <a:spcAft>
                <a:spcPts val="0"/>
              </a:spcAft>
              <a:buClr>
                <a:schemeClr val="dk1"/>
              </a:buClr>
              <a:buSzPts val="1100"/>
              <a:buFont typeface="Arial"/>
              <a:buNone/>
            </a:pPr>
            <a:r>
              <a:rPr lang="en-US" sz="1900">
                <a:solidFill>
                  <a:schemeClr val="dk1"/>
                </a:solidFill>
              </a:rPr>
              <a:t>(3): Killeen OJ, De Lott LB, Zhou Y, Hu M, Rein D, Reed N, Swenor BK, Ehrlich JR. Population Prevalence of Vision Impairment in US Adults 71 Years and Older: The National Health and Aging Trends Study. JAMA Ophthalmology. 2023. doi: 10.1001/jamaophthalmol.2022.5840.</a:t>
            </a:r>
            <a:endParaRPr sz="1900">
              <a:solidFill>
                <a:schemeClr val="dk1"/>
              </a:solidFill>
            </a:endParaRPr>
          </a:p>
          <a:p>
            <a:pPr marL="0" lvl="0" indent="0" algn="l" rtl="0">
              <a:spcBef>
                <a:spcPts val="0"/>
              </a:spcBef>
              <a:spcAft>
                <a:spcPts val="0"/>
              </a:spcAft>
              <a:buClr>
                <a:schemeClr val="dk1"/>
              </a:buClr>
              <a:buSzPts val="1100"/>
              <a:buFont typeface="Arial"/>
              <a:buNone/>
            </a:pPr>
            <a:r>
              <a:rPr lang="en-US" sz="1900">
                <a:solidFill>
                  <a:schemeClr val="dk1"/>
                </a:solidFill>
              </a:rPr>
              <a:t>(4): Harper, Sara A, Brown, Chayston B, Dakin, Christopher J. Real-World Stairways: Need for Visual Contrast Enhancements to Mitigate the Hazards of Variable Step Geometry</a:t>
            </a:r>
            <a:endParaRPr sz="1900">
              <a:solidFill>
                <a:schemeClr val="dk1"/>
              </a:solidFill>
            </a:endParaRPr>
          </a:p>
          <a:p>
            <a:pPr marL="0" lvl="0" indent="0" algn="l" rtl="0">
              <a:spcBef>
                <a:spcPts val="0"/>
              </a:spcBef>
              <a:spcAft>
                <a:spcPts val="0"/>
              </a:spcAft>
              <a:buClr>
                <a:schemeClr val="dk1"/>
              </a:buClr>
              <a:buSzPts val="1100"/>
              <a:buFont typeface="Arial"/>
              <a:buNone/>
            </a:pPr>
            <a:r>
              <a:rPr lang="en-US" sz="1900">
                <a:solidFill>
                  <a:schemeClr val="dk1"/>
                </a:solidFill>
              </a:rPr>
              <a:t>(5): Mixed Reality Utility Kit Documentation: https://developers.meta.com/horizon/documentation/spatial-sdk/spatial-sdk-mruk/ </a:t>
            </a:r>
            <a:endParaRPr sz="1900">
              <a:solidFill>
                <a:schemeClr val="dk1"/>
              </a:solidFill>
            </a:endParaRPr>
          </a:p>
          <a:p>
            <a:pPr marL="0" lvl="0" indent="0" algn="l" rtl="0">
              <a:spcBef>
                <a:spcPts val="0"/>
              </a:spcBef>
              <a:spcAft>
                <a:spcPts val="0"/>
              </a:spcAft>
              <a:buClr>
                <a:schemeClr val="dk1"/>
              </a:buClr>
              <a:buSzPts val="1100"/>
              <a:buFont typeface="Arial"/>
              <a:buNone/>
            </a:pPr>
            <a:r>
              <a:rPr lang="en-US" sz="1900">
                <a:solidFill>
                  <a:schemeClr val="dk1"/>
                </a:solidFill>
              </a:rPr>
              <a:t>(6): Barnes, Emma L, Harper, Sara A. Step By Step: Enhancing Stair Use with Augmented Reality Cues. 2025 </a:t>
            </a:r>
            <a:endParaRPr sz="1900">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None/>
            </a:pPr>
            <a:endParaRPr sz="28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Transferability</a:t>
            </a:r>
            <a:endParaRPr/>
          </a:p>
        </p:txBody>
      </p:sp>
      <p:sp>
        <p:nvSpPr>
          <p:cNvPr id="242" name="Google Shape;242;p33"/>
          <p:cNvSpPr txBox="1">
            <a:spLocks noGrp="1"/>
          </p:cNvSpPr>
          <p:nvPr>
            <p:ph type="body" idx="1"/>
          </p:nvPr>
        </p:nvSpPr>
        <p:spPr>
          <a:xfrm>
            <a:off x="415600" y="1688433"/>
            <a:ext cx="11360700" cy="44037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 System is designed with versatility in mind </a:t>
            </a:r>
            <a:endParaRPr/>
          </a:p>
          <a:p>
            <a:pPr marL="0" lvl="0" indent="0" algn="l" rtl="0">
              <a:spcBef>
                <a:spcPts val="1000"/>
              </a:spcBef>
              <a:spcAft>
                <a:spcPts val="0"/>
              </a:spcAft>
              <a:buNone/>
            </a:pPr>
            <a:endParaRPr/>
          </a:p>
          <a:p>
            <a:pPr marL="457200" lvl="0" indent="-406400" algn="l" rtl="0">
              <a:spcBef>
                <a:spcPts val="1000"/>
              </a:spcBef>
              <a:spcAft>
                <a:spcPts val="0"/>
              </a:spcAft>
              <a:buSzPts val="2800"/>
              <a:buChar char="-"/>
            </a:pPr>
            <a:r>
              <a:rPr lang="en-US"/>
              <a:t>Program can be used with multiple staircases/environments given room scan </a:t>
            </a:r>
            <a:endParaRPr/>
          </a:p>
          <a:p>
            <a:pPr marL="0" lvl="0" indent="0" algn="l" rtl="0">
              <a:spcBef>
                <a:spcPts val="1000"/>
              </a:spcBef>
              <a:spcAft>
                <a:spcPts val="0"/>
              </a:spcAft>
              <a:buNone/>
            </a:pPr>
            <a:endParaRPr/>
          </a:p>
          <a:p>
            <a:pPr marL="457200" lvl="0" indent="-406400" algn="l" rtl="0">
              <a:spcBef>
                <a:spcPts val="1000"/>
              </a:spcBef>
              <a:spcAft>
                <a:spcPts val="0"/>
              </a:spcAft>
              <a:buSzPts val="2800"/>
              <a:buChar char="-"/>
            </a:pPr>
            <a:r>
              <a:rPr lang="en-US"/>
              <a:t>Customization fosters interventions</a:t>
            </a:r>
            <a:endParaRPr/>
          </a:p>
        </p:txBody>
      </p:sp>
      <p:pic>
        <p:nvPicPr>
          <p:cNvPr id="243" name="Google Shape;243;p33"/>
          <p:cNvPicPr preferRelativeResize="0"/>
          <p:nvPr/>
        </p:nvPicPr>
        <p:blipFill>
          <a:blip r:embed="rId3">
            <a:alphaModFix/>
          </a:blip>
          <a:stretch>
            <a:fillRect/>
          </a:stretch>
        </p:blipFill>
        <p:spPr>
          <a:xfrm>
            <a:off x="7131475" y="3764075"/>
            <a:ext cx="4541275" cy="2543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415650" y="876492"/>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Stairs Research - Observational</a:t>
            </a:r>
            <a:r>
              <a:rPr lang="en-US">
                <a:solidFill>
                  <a:srgbClr val="666666"/>
                </a:solidFill>
              </a:rPr>
              <a:t>  </a:t>
            </a:r>
            <a:endParaRPr>
              <a:solidFill>
                <a:srgbClr val="666666"/>
              </a:solidFill>
            </a:endParaRPr>
          </a:p>
        </p:txBody>
      </p:sp>
      <p:sp>
        <p:nvSpPr>
          <p:cNvPr id="249" name="Google Shape;249;p34"/>
          <p:cNvSpPr txBox="1"/>
          <p:nvPr/>
        </p:nvSpPr>
        <p:spPr>
          <a:xfrm>
            <a:off x="6858000" y="1752400"/>
            <a:ext cx="4918500" cy="3524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800">
                <a:solidFill>
                  <a:srgbClr val="333333"/>
                </a:solidFill>
              </a:rPr>
              <a:t>Visual contrast + descending gait speed</a:t>
            </a:r>
            <a:r>
              <a:rPr lang="en-US" sz="1300">
                <a:solidFill>
                  <a:srgbClr val="333333"/>
                </a:solidFill>
              </a:rPr>
              <a:t> </a:t>
            </a:r>
            <a:endParaRPr sz="1300">
              <a:solidFill>
                <a:srgbClr val="333333"/>
              </a:solidFill>
            </a:endParaRPr>
          </a:p>
          <a:p>
            <a:pPr marL="0" lvl="0" indent="0" algn="l" rtl="0">
              <a:spcBef>
                <a:spcPts val="0"/>
              </a:spcBef>
              <a:spcAft>
                <a:spcPts val="0"/>
              </a:spcAft>
              <a:buNone/>
            </a:pPr>
            <a:endParaRPr sz="1300">
              <a:solidFill>
                <a:srgbClr val="333333"/>
              </a:solidFill>
            </a:endParaRPr>
          </a:p>
          <a:p>
            <a:pPr marL="457200" lvl="0" indent="-330200" algn="l" rtl="0">
              <a:spcBef>
                <a:spcPts val="0"/>
              </a:spcBef>
              <a:spcAft>
                <a:spcPts val="0"/>
              </a:spcAft>
              <a:buClr>
                <a:srgbClr val="333333"/>
              </a:buClr>
              <a:buSzPts val="1600"/>
              <a:buChar char="●"/>
            </a:pPr>
            <a:r>
              <a:rPr lang="en-US" sz="1600">
                <a:solidFill>
                  <a:srgbClr val="333333"/>
                </a:solidFill>
              </a:rPr>
              <a:t>Descending gait speed was significantly slower on the intervention stairway (Linear mixed effects model: standardised coefficient = −0.07, 95% CI = [−0.12, −0.02], </a:t>
            </a:r>
            <a:r>
              <a:rPr lang="en-US" sz="1600" i="1">
                <a:solidFill>
                  <a:srgbClr val="333333"/>
                </a:solidFill>
              </a:rPr>
              <a:t>p</a:t>
            </a:r>
            <a:r>
              <a:rPr lang="en-US" sz="1600">
                <a:solidFill>
                  <a:srgbClr val="333333"/>
                </a:solidFill>
              </a:rPr>
              <a:t> = .010) compared to the control and may be impacted by illuminance. </a:t>
            </a:r>
            <a:endParaRPr sz="1600">
              <a:solidFill>
                <a:srgbClr val="333333"/>
              </a:solidFill>
            </a:endParaRPr>
          </a:p>
          <a:p>
            <a:pPr marL="457200" lvl="0" indent="-330200" algn="l" rtl="0">
              <a:spcBef>
                <a:spcPts val="0"/>
              </a:spcBef>
              <a:spcAft>
                <a:spcPts val="0"/>
              </a:spcAft>
              <a:buClr>
                <a:srgbClr val="333333"/>
              </a:buClr>
              <a:buSzPts val="1600"/>
              <a:buChar char="●"/>
            </a:pPr>
            <a:r>
              <a:rPr lang="en-US" sz="1600">
                <a:solidFill>
                  <a:srgbClr val="333333"/>
                </a:solidFill>
              </a:rPr>
              <a:t>Slowed gait speed could be due to changes in gait kinematics (e.g. foot clearance) and may reduce fall-risk.</a:t>
            </a:r>
            <a:endParaRPr sz="1600"/>
          </a:p>
        </p:txBody>
      </p:sp>
      <p:pic>
        <p:nvPicPr>
          <p:cNvPr id="250" name="Google Shape;250;p34"/>
          <p:cNvPicPr preferRelativeResize="0"/>
          <p:nvPr/>
        </p:nvPicPr>
        <p:blipFill rotWithShape="1">
          <a:blip r:embed="rId3">
            <a:alphaModFix/>
          </a:blip>
          <a:srcRect l="1880" r="-1880" b="57044"/>
          <a:stretch/>
        </p:blipFill>
        <p:spPr>
          <a:xfrm>
            <a:off x="246775" y="1870475"/>
            <a:ext cx="6569276" cy="399132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title"/>
          </p:nvPr>
        </p:nvSpPr>
        <p:spPr>
          <a:xfrm>
            <a:off x="415650" y="876492"/>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Stairs Research - Observational</a:t>
            </a:r>
            <a:endParaRPr>
              <a:solidFill>
                <a:srgbClr val="666666"/>
              </a:solidFill>
            </a:endParaRPr>
          </a:p>
        </p:txBody>
      </p:sp>
      <p:sp>
        <p:nvSpPr>
          <p:cNvPr id="256" name="Google Shape;256;p35"/>
          <p:cNvSpPr txBox="1"/>
          <p:nvPr/>
        </p:nvSpPr>
        <p:spPr>
          <a:xfrm>
            <a:off x="5945700" y="1752400"/>
            <a:ext cx="5830800" cy="4406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800">
                <a:solidFill>
                  <a:srgbClr val="333333"/>
                </a:solidFill>
              </a:rPr>
              <a:t>Inter-step variations and visual contrast</a:t>
            </a:r>
            <a:r>
              <a:rPr lang="en-US" sz="2500">
                <a:solidFill>
                  <a:srgbClr val="333333"/>
                </a:solidFill>
              </a:rPr>
              <a:t> </a:t>
            </a:r>
            <a:endParaRPr sz="2500">
              <a:solidFill>
                <a:srgbClr val="333333"/>
              </a:solidFill>
            </a:endParaRPr>
          </a:p>
          <a:p>
            <a:pPr marL="457200" lvl="0" indent="-342900" algn="l" rtl="0">
              <a:lnSpc>
                <a:spcPct val="115000"/>
              </a:lnSpc>
              <a:spcBef>
                <a:spcPts val="1200"/>
              </a:spcBef>
              <a:spcAft>
                <a:spcPts val="0"/>
              </a:spcAft>
              <a:buClr>
                <a:srgbClr val="333333"/>
              </a:buClr>
              <a:buSzPts val="1800"/>
              <a:buChar char="●"/>
            </a:pPr>
            <a:r>
              <a:rPr lang="en-US" sz="1800">
                <a:solidFill>
                  <a:schemeClr val="dk1"/>
                </a:solidFill>
              </a:rPr>
              <a:t>The flights that had 14 mm in inter-step riser height variation and 38 mm in</a:t>
            </a:r>
            <a:r>
              <a:rPr lang="en-US" sz="1800" u="sng">
                <a:solidFill>
                  <a:schemeClr val="dk1"/>
                </a:solidFill>
              </a:rPr>
              <a:t> </a:t>
            </a:r>
            <a:r>
              <a:rPr lang="en-US" sz="1800" b="1">
                <a:solidFill>
                  <a:schemeClr val="dk1"/>
                </a:solidFill>
              </a:rPr>
              <a:t>inter-step depth variation were associated with 80% of the fall-related events observed. </a:t>
            </a:r>
            <a:endParaRPr sz="1800" b="1">
              <a:solidFill>
                <a:schemeClr val="dk1"/>
              </a:solidFill>
            </a:endParaRPr>
          </a:p>
          <a:p>
            <a:pPr marL="457200" lvl="0" indent="-342900" algn="l" rtl="0">
              <a:lnSpc>
                <a:spcPct val="115000"/>
              </a:lnSpc>
              <a:spcBef>
                <a:spcPts val="0"/>
              </a:spcBef>
              <a:spcAft>
                <a:spcPts val="0"/>
              </a:spcAft>
              <a:buClr>
                <a:srgbClr val="333333"/>
              </a:buClr>
              <a:buSzPts val="1800"/>
              <a:buChar char="●"/>
            </a:pPr>
            <a:r>
              <a:rPr lang="en-US" sz="1800">
                <a:solidFill>
                  <a:schemeClr val="dk1"/>
                </a:solidFill>
              </a:rPr>
              <a:t>For stairs with high variability in step dimensions, 13 of 16 (81%) fall-related events occurred on the control stairway (no striping) compared to 3 of 16 (19%) on the high-contrast striping stairway.</a:t>
            </a:r>
            <a:endParaRPr sz="1800">
              <a:solidFill>
                <a:schemeClr val="dk1"/>
              </a:solidFill>
            </a:endParaRPr>
          </a:p>
          <a:p>
            <a:pPr marL="457200" lvl="0" indent="-342900" algn="l" rtl="0">
              <a:lnSpc>
                <a:spcPct val="115000"/>
              </a:lnSpc>
              <a:spcBef>
                <a:spcPts val="0"/>
              </a:spcBef>
              <a:spcAft>
                <a:spcPts val="0"/>
              </a:spcAft>
              <a:buClr>
                <a:srgbClr val="333333"/>
              </a:buClr>
              <a:buSzPts val="1800"/>
              <a:buChar char="●"/>
            </a:pPr>
            <a:r>
              <a:rPr lang="en-US" sz="1800" b="1">
                <a:solidFill>
                  <a:schemeClr val="dk1"/>
                </a:solidFill>
              </a:rPr>
              <a:t>Monte Carlo simulation</a:t>
            </a:r>
            <a:r>
              <a:rPr lang="en-US" sz="1800">
                <a:solidFill>
                  <a:schemeClr val="dk1"/>
                </a:solidFill>
              </a:rPr>
              <a:t> - conditions likely did not occur by chance, with probability = 0.0358.</a:t>
            </a:r>
            <a:endParaRPr sz="1800"/>
          </a:p>
        </p:txBody>
      </p:sp>
      <p:pic>
        <p:nvPicPr>
          <p:cNvPr id="257" name="Google Shape;257;p35"/>
          <p:cNvPicPr preferRelativeResize="0"/>
          <p:nvPr/>
        </p:nvPicPr>
        <p:blipFill>
          <a:blip r:embed="rId3">
            <a:alphaModFix/>
          </a:blip>
          <a:stretch>
            <a:fillRect/>
          </a:stretch>
        </p:blipFill>
        <p:spPr>
          <a:xfrm>
            <a:off x="624275" y="1752392"/>
            <a:ext cx="5081561" cy="47335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Background</a:t>
            </a:r>
            <a:endParaRPr/>
          </a:p>
        </p:txBody>
      </p:sp>
      <p:sp>
        <p:nvSpPr>
          <p:cNvPr id="76" name="Google Shape;76;p12"/>
          <p:cNvSpPr txBox="1">
            <a:spLocks noGrp="1"/>
          </p:cNvSpPr>
          <p:nvPr>
            <p:ph type="body" idx="1"/>
          </p:nvPr>
        </p:nvSpPr>
        <p:spPr>
          <a:xfrm>
            <a:off x="694625" y="1690200"/>
            <a:ext cx="8096100" cy="4403700"/>
          </a:xfrm>
          <a:prstGeom prst="rect">
            <a:avLst/>
          </a:prstGeom>
        </p:spPr>
        <p:txBody>
          <a:bodyPr spcFirstLastPara="1" wrap="square" lIns="91425" tIns="45700" rIns="91425" bIns="45700" anchor="t" anchorCtr="0">
            <a:normAutofit fontScale="85000" lnSpcReduction="10000"/>
          </a:bodyPr>
          <a:lstStyle/>
          <a:p>
            <a:pPr marL="457200" lvl="0" indent="-406400" algn="l" rtl="0">
              <a:lnSpc>
                <a:spcPct val="200000"/>
              </a:lnSpc>
              <a:spcBef>
                <a:spcPts val="1000"/>
              </a:spcBef>
              <a:spcAft>
                <a:spcPts val="0"/>
              </a:spcAft>
              <a:buSzPts val="2800"/>
              <a:buChar char="-"/>
            </a:pPr>
            <a:r>
              <a:rPr lang="en-US"/>
              <a:t>Approximately 3000 people are injured daily due to falls on stairways in the US alone </a:t>
            </a:r>
            <a:r>
              <a:rPr lang="en-US" sz="2000"/>
              <a:t>(1)</a:t>
            </a:r>
            <a:endParaRPr/>
          </a:p>
          <a:p>
            <a:pPr marL="457200" lvl="0" indent="-406400" algn="l" rtl="0">
              <a:lnSpc>
                <a:spcPct val="200000"/>
              </a:lnSpc>
              <a:spcBef>
                <a:spcPts val="0"/>
              </a:spcBef>
              <a:spcAft>
                <a:spcPts val="0"/>
              </a:spcAft>
              <a:buSzPts val="2800"/>
              <a:buChar char="-"/>
            </a:pPr>
            <a:r>
              <a:rPr lang="en-US"/>
              <a:t>Vision impacts the nature of stair navigation, including foot placement and adjustment </a:t>
            </a:r>
            <a:endParaRPr/>
          </a:p>
          <a:p>
            <a:pPr marL="457200" lvl="0" indent="-406400" algn="l" rtl="0">
              <a:lnSpc>
                <a:spcPct val="200000"/>
              </a:lnSpc>
              <a:spcBef>
                <a:spcPts val="0"/>
              </a:spcBef>
              <a:spcAft>
                <a:spcPts val="0"/>
              </a:spcAft>
              <a:buSzPts val="2800"/>
              <a:buChar char="-"/>
            </a:pPr>
            <a:r>
              <a:rPr lang="en-US"/>
              <a:t>Vision impairments can contribute to an increased fall risk by a factor of 2 or 3 </a:t>
            </a:r>
            <a:r>
              <a:rPr lang="en-US" sz="2000"/>
              <a:t>(2)</a:t>
            </a:r>
            <a:endParaRPr sz="2000"/>
          </a:p>
        </p:txBody>
      </p:sp>
      <p:pic>
        <p:nvPicPr>
          <p:cNvPr id="77" name="Google Shape;77;p12"/>
          <p:cNvPicPr preferRelativeResize="0"/>
          <p:nvPr/>
        </p:nvPicPr>
        <p:blipFill>
          <a:blip r:embed="rId3">
            <a:alphaModFix/>
          </a:blip>
          <a:stretch>
            <a:fillRect/>
          </a:stretch>
        </p:blipFill>
        <p:spPr>
          <a:xfrm>
            <a:off x="8197425" y="3892974"/>
            <a:ext cx="3656601" cy="2659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318175" y="249392"/>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Stairs Research - Observational </a:t>
            </a:r>
            <a:endParaRPr/>
          </a:p>
        </p:txBody>
      </p:sp>
      <p:pic>
        <p:nvPicPr>
          <p:cNvPr id="83" name="Google Shape;83;p13"/>
          <p:cNvPicPr preferRelativeResize="0"/>
          <p:nvPr/>
        </p:nvPicPr>
        <p:blipFill>
          <a:blip r:embed="rId3">
            <a:alphaModFix/>
          </a:blip>
          <a:stretch>
            <a:fillRect/>
          </a:stretch>
        </p:blipFill>
        <p:spPr>
          <a:xfrm>
            <a:off x="422551" y="1333651"/>
            <a:ext cx="5458100" cy="3456499"/>
          </a:xfrm>
          <a:prstGeom prst="rect">
            <a:avLst/>
          </a:prstGeom>
          <a:noFill/>
          <a:ln>
            <a:noFill/>
          </a:ln>
        </p:spPr>
      </p:pic>
      <p:sp>
        <p:nvSpPr>
          <p:cNvPr id="84" name="Google Shape;84;p13"/>
          <p:cNvSpPr txBox="1"/>
          <p:nvPr/>
        </p:nvSpPr>
        <p:spPr>
          <a:xfrm>
            <a:off x="140400" y="4828767"/>
            <a:ext cx="6375600" cy="83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Illustration of control vs. stair high-contrast markings intervention </a:t>
            </a:r>
            <a:endParaRPr sz="1200"/>
          </a:p>
        </p:txBody>
      </p:sp>
      <p:sp>
        <p:nvSpPr>
          <p:cNvPr id="85" name="Google Shape;85;p13"/>
          <p:cNvSpPr txBox="1"/>
          <p:nvPr/>
        </p:nvSpPr>
        <p:spPr>
          <a:xfrm>
            <a:off x="6290900" y="1454663"/>
            <a:ext cx="5610000" cy="42051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US" sz="2800">
                <a:solidFill>
                  <a:schemeClr val="dk1"/>
                </a:solidFill>
              </a:rPr>
              <a:t>Visual contrast in the real-world? </a:t>
            </a:r>
            <a:endParaRPr sz="2800">
              <a:solidFill>
                <a:schemeClr val="dk1"/>
              </a:solidFill>
            </a:endParaRPr>
          </a:p>
          <a:p>
            <a:pPr marL="457200" lvl="0" indent="-317500" algn="l" rtl="0">
              <a:lnSpc>
                <a:spcPct val="200000"/>
              </a:lnSpc>
              <a:spcBef>
                <a:spcPts val="0"/>
              </a:spcBef>
              <a:spcAft>
                <a:spcPts val="0"/>
              </a:spcAft>
              <a:buSzPts val="1400"/>
              <a:buChar char="-"/>
            </a:pPr>
            <a:r>
              <a:rPr lang="en-US" sz="2600">
                <a:solidFill>
                  <a:srgbClr val="222222"/>
                </a:solidFill>
                <a:highlight>
                  <a:srgbClr val="FFFFFF"/>
                </a:highlight>
              </a:rPr>
              <a:t>Fall-related events were reduced for the striped (visual contrast) stairway compared to the control stairway </a:t>
            </a:r>
            <a:r>
              <a:rPr lang="en-US" sz="2300">
                <a:solidFill>
                  <a:schemeClr val="dk1"/>
                </a:solidFill>
              </a:rPr>
              <a:t>(4)</a:t>
            </a:r>
            <a:endParaRPr sz="2600">
              <a:solidFill>
                <a:srgbClr val="222222"/>
              </a:solidFill>
              <a:highlight>
                <a:srgbClr val="FFFFFF"/>
              </a:highlight>
            </a:endParaRPr>
          </a:p>
          <a:p>
            <a:pPr marL="0" lvl="0" indent="0" algn="l" rtl="0">
              <a:spcBef>
                <a:spcPts val="0"/>
              </a:spcBef>
              <a:spcAft>
                <a:spcPts val="0"/>
              </a:spcAft>
              <a:buNone/>
            </a:pPr>
            <a:endParaRPr sz="2100">
              <a:solidFill>
                <a:srgbClr val="222222"/>
              </a:solidFill>
              <a:highlight>
                <a:srgbClr val="FFFFFF"/>
              </a:highlight>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endParaRPr sz="30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 Promising Intervention</a:t>
            </a:r>
            <a:endParaRPr/>
          </a:p>
        </p:txBody>
      </p:sp>
      <p:sp>
        <p:nvSpPr>
          <p:cNvPr id="92" name="Google Shape;92;p14"/>
          <p:cNvSpPr txBox="1">
            <a:spLocks noGrp="1"/>
          </p:cNvSpPr>
          <p:nvPr>
            <p:ph type="body" idx="1"/>
          </p:nvPr>
        </p:nvSpPr>
        <p:spPr>
          <a:xfrm>
            <a:off x="341275" y="1536575"/>
            <a:ext cx="9788700" cy="4403700"/>
          </a:xfrm>
          <a:prstGeom prst="rect">
            <a:avLst/>
          </a:prstGeom>
        </p:spPr>
        <p:txBody>
          <a:bodyPr spcFirstLastPara="1" wrap="square" lIns="91425" tIns="45700" rIns="91425" bIns="45700" anchor="t" anchorCtr="0">
            <a:normAutofit/>
          </a:bodyPr>
          <a:lstStyle/>
          <a:p>
            <a:pPr marL="457200" lvl="0" indent="-406400" algn="l" rtl="0">
              <a:lnSpc>
                <a:spcPct val="150000"/>
              </a:lnSpc>
              <a:spcBef>
                <a:spcPts val="1000"/>
              </a:spcBef>
              <a:spcAft>
                <a:spcPts val="0"/>
              </a:spcAft>
              <a:buSzPts val="2800"/>
              <a:buChar char="-"/>
            </a:pPr>
            <a:r>
              <a:rPr lang="en-US"/>
              <a:t>Contrast markings increases likelihood of improved foot clearance, manipulating individuals' perception</a:t>
            </a:r>
            <a:endParaRPr/>
          </a:p>
          <a:p>
            <a:pPr marL="457200" lvl="0" indent="-406400" algn="l" rtl="0">
              <a:lnSpc>
                <a:spcPct val="150000"/>
              </a:lnSpc>
              <a:spcBef>
                <a:spcPts val="0"/>
              </a:spcBef>
              <a:spcAft>
                <a:spcPts val="0"/>
              </a:spcAft>
              <a:buSzPts val="2800"/>
              <a:buChar char="-"/>
            </a:pPr>
            <a:r>
              <a:rPr lang="en-US"/>
              <a:t>Improve stairway navigation (e.g., low-vision)</a:t>
            </a:r>
            <a:endParaRPr/>
          </a:p>
          <a:p>
            <a:pPr marL="457200" lvl="0" indent="-406400" algn="l" rtl="0">
              <a:lnSpc>
                <a:spcPct val="150000"/>
              </a:lnSpc>
              <a:spcBef>
                <a:spcPts val="0"/>
              </a:spcBef>
              <a:spcAft>
                <a:spcPts val="0"/>
              </a:spcAft>
              <a:buSzPts val="2800"/>
              <a:buChar char="-"/>
            </a:pPr>
            <a:r>
              <a:rPr lang="en-US"/>
              <a:t>Requires physical changes, impacting reproducibility</a:t>
            </a:r>
            <a:endParaRPr/>
          </a:p>
          <a:p>
            <a:pPr marL="457200" lvl="0" indent="-406400" algn="l" rtl="0">
              <a:lnSpc>
                <a:spcPct val="150000"/>
              </a:lnSpc>
              <a:spcBef>
                <a:spcPts val="0"/>
              </a:spcBef>
              <a:spcAft>
                <a:spcPts val="0"/>
              </a:spcAft>
              <a:buSzPts val="2800"/>
              <a:buChar char="-"/>
            </a:pPr>
            <a:r>
              <a:rPr lang="en-US"/>
              <a:t>Affects friction, practicality, consistency</a:t>
            </a:r>
            <a:endParaRPr/>
          </a:p>
          <a:p>
            <a:pPr marL="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endParaRPr sz="2100"/>
          </a:p>
        </p:txBody>
      </p:sp>
      <p:pic>
        <p:nvPicPr>
          <p:cNvPr id="93" name="Google Shape;93;p14"/>
          <p:cNvPicPr preferRelativeResize="0"/>
          <p:nvPr/>
        </p:nvPicPr>
        <p:blipFill rotWithShape="1">
          <a:blip r:embed="rId3">
            <a:alphaModFix/>
          </a:blip>
          <a:srcRect/>
          <a:stretch/>
        </p:blipFill>
        <p:spPr>
          <a:xfrm>
            <a:off x="8681275" y="4292200"/>
            <a:ext cx="3243525" cy="2158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body" idx="1"/>
          </p:nvPr>
        </p:nvSpPr>
        <p:spPr>
          <a:xfrm>
            <a:off x="598300" y="1536575"/>
            <a:ext cx="7277700" cy="4827900"/>
          </a:xfrm>
          <a:prstGeom prst="rect">
            <a:avLst/>
          </a:prstGeom>
        </p:spPr>
        <p:txBody>
          <a:bodyPr spcFirstLastPara="1" wrap="square" lIns="91425" tIns="45700" rIns="91425" bIns="45700" anchor="t" anchorCtr="0">
            <a:normAutofit/>
          </a:bodyPr>
          <a:lstStyle/>
          <a:p>
            <a:pPr marL="457200" lvl="0" indent="-406400" algn="l" rtl="0">
              <a:lnSpc>
                <a:spcPct val="115000"/>
              </a:lnSpc>
              <a:spcBef>
                <a:spcPts val="1000"/>
              </a:spcBef>
              <a:spcAft>
                <a:spcPts val="0"/>
              </a:spcAft>
              <a:buSzPts val="2800"/>
              <a:buChar char="-"/>
            </a:pPr>
            <a:r>
              <a:rPr lang="en-US"/>
              <a:t>Augmented Reality (AR) to provide contrast markings </a:t>
            </a:r>
            <a:endParaRPr/>
          </a:p>
          <a:p>
            <a:pPr marL="0" lvl="0" indent="0" algn="l" rtl="0">
              <a:lnSpc>
                <a:spcPct val="115000"/>
              </a:lnSpc>
              <a:spcBef>
                <a:spcPts val="1000"/>
              </a:spcBef>
              <a:spcAft>
                <a:spcPts val="0"/>
              </a:spcAft>
              <a:buNone/>
            </a:pPr>
            <a:endParaRPr/>
          </a:p>
          <a:p>
            <a:pPr marL="457200" lvl="0" indent="-406400" algn="l" rtl="0">
              <a:lnSpc>
                <a:spcPct val="115000"/>
              </a:lnSpc>
              <a:spcBef>
                <a:spcPts val="1000"/>
              </a:spcBef>
              <a:spcAft>
                <a:spcPts val="0"/>
              </a:spcAft>
              <a:buSzPts val="2800"/>
              <a:buChar char="-"/>
            </a:pPr>
            <a:r>
              <a:rPr lang="en-US"/>
              <a:t>Using Meta Quest 3/Unity-built program, retrofitting stairs with AR contrast markers </a:t>
            </a:r>
            <a:endParaRPr/>
          </a:p>
          <a:p>
            <a:pPr marL="0" lvl="0" indent="0" algn="l" rtl="0">
              <a:lnSpc>
                <a:spcPct val="115000"/>
              </a:lnSpc>
              <a:spcBef>
                <a:spcPts val="1000"/>
              </a:spcBef>
              <a:spcAft>
                <a:spcPts val="0"/>
              </a:spcAft>
              <a:buNone/>
            </a:pPr>
            <a:endParaRPr/>
          </a:p>
          <a:p>
            <a:pPr marL="457200" lvl="0" indent="-406400" algn="l" rtl="0">
              <a:lnSpc>
                <a:spcPct val="115000"/>
              </a:lnSpc>
              <a:spcBef>
                <a:spcPts val="1000"/>
              </a:spcBef>
              <a:spcAft>
                <a:spcPts val="0"/>
              </a:spcAft>
              <a:buSzPts val="2800"/>
              <a:buChar char="-"/>
            </a:pPr>
            <a:r>
              <a:rPr lang="en-US"/>
              <a:t>Assess individuals’ gait and responses to contrast markings </a:t>
            </a:r>
            <a:endParaRPr/>
          </a:p>
        </p:txBody>
      </p:sp>
      <p:sp>
        <p:nvSpPr>
          <p:cNvPr id="100" name="Google Shape;100;p15"/>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Approach</a:t>
            </a:r>
            <a:endParaRPr/>
          </a:p>
        </p:txBody>
      </p:sp>
      <p:pic>
        <p:nvPicPr>
          <p:cNvPr id="101" name="Google Shape;101;p15"/>
          <p:cNvPicPr preferRelativeResize="0"/>
          <p:nvPr/>
        </p:nvPicPr>
        <p:blipFill rotWithShape="1">
          <a:blip r:embed="rId3">
            <a:alphaModFix/>
          </a:blip>
          <a:srcRect t="28438"/>
          <a:stretch/>
        </p:blipFill>
        <p:spPr>
          <a:xfrm>
            <a:off x="8159150" y="1536566"/>
            <a:ext cx="3617150" cy="40273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System Breakdown</a:t>
            </a:r>
            <a:endParaRPr/>
          </a:p>
        </p:txBody>
      </p:sp>
      <p:pic>
        <p:nvPicPr>
          <p:cNvPr id="108" name="Google Shape;108;p16" title="RAM Flowchart.png"/>
          <p:cNvPicPr preferRelativeResize="0"/>
          <p:nvPr/>
        </p:nvPicPr>
        <p:blipFill>
          <a:blip r:embed="rId3">
            <a:alphaModFix/>
          </a:blip>
          <a:stretch>
            <a:fillRect/>
          </a:stretch>
        </p:blipFill>
        <p:spPr>
          <a:xfrm>
            <a:off x="579850" y="1755467"/>
            <a:ext cx="10858500" cy="4000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415650" y="45941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Meta Quest 3 </a:t>
            </a:r>
            <a:endParaRPr/>
          </a:p>
        </p:txBody>
      </p:sp>
      <p:sp>
        <p:nvSpPr>
          <p:cNvPr id="115" name="Google Shape;115;p17"/>
          <p:cNvSpPr txBox="1">
            <a:spLocks noGrp="1"/>
          </p:cNvSpPr>
          <p:nvPr>
            <p:ph type="body" idx="1"/>
          </p:nvPr>
        </p:nvSpPr>
        <p:spPr>
          <a:xfrm>
            <a:off x="538750" y="1402625"/>
            <a:ext cx="10209600" cy="5166600"/>
          </a:xfrm>
          <a:prstGeom prst="rect">
            <a:avLst/>
          </a:prstGeom>
        </p:spPr>
        <p:txBody>
          <a:bodyPr spcFirstLastPara="1" wrap="square" lIns="91425" tIns="45700" rIns="91425" bIns="45700" anchor="t" anchorCtr="0">
            <a:normAutofit lnSpcReduction="10000"/>
          </a:bodyPr>
          <a:lstStyle/>
          <a:p>
            <a:pPr marL="457200" lvl="0" indent="-406400" algn="l" rtl="0">
              <a:lnSpc>
                <a:spcPct val="150000"/>
              </a:lnSpc>
              <a:spcBef>
                <a:spcPts val="1000"/>
              </a:spcBef>
              <a:spcAft>
                <a:spcPts val="0"/>
              </a:spcAft>
              <a:buSzPts val="2800"/>
              <a:buChar char="•"/>
            </a:pPr>
            <a:r>
              <a:rPr lang="en-US"/>
              <a:t>This product was designated as the chosen delivery platform for the program</a:t>
            </a:r>
            <a:endParaRPr sz="2000"/>
          </a:p>
          <a:p>
            <a:pPr marL="914400" lvl="1" indent="-355600" algn="l" rtl="0">
              <a:lnSpc>
                <a:spcPct val="150000"/>
              </a:lnSpc>
              <a:spcBef>
                <a:spcPts val="0"/>
              </a:spcBef>
              <a:spcAft>
                <a:spcPts val="0"/>
              </a:spcAft>
              <a:buSzPts val="2000"/>
              <a:buChar char="•"/>
            </a:pPr>
            <a:r>
              <a:rPr lang="en-US" sz="2000"/>
              <a:t>Integrated software libraries → quicker development </a:t>
            </a:r>
            <a:endParaRPr sz="2000"/>
          </a:p>
          <a:p>
            <a:pPr marL="914400" lvl="1" indent="-355600" algn="l" rtl="0">
              <a:lnSpc>
                <a:spcPct val="150000"/>
              </a:lnSpc>
              <a:spcBef>
                <a:spcPts val="0"/>
              </a:spcBef>
              <a:spcAft>
                <a:spcPts val="0"/>
              </a:spcAft>
              <a:buSzPts val="2000"/>
              <a:buChar char="•"/>
            </a:pPr>
            <a:r>
              <a:rPr lang="en-US" sz="2000"/>
              <a:t>Passthrough/Efficient Performance in mixed reality </a:t>
            </a:r>
            <a:endParaRPr sz="2000"/>
          </a:p>
          <a:p>
            <a:pPr marL="914400" lvl="1" indent="-355600" algn="l" rtl="0">
              <a:lnSpc>
                <a:spcPct val="150000"/>
              </a:lnSpc>
              <a:spcBef>
                <a:spcPts val="0"/>
              </a:spcBef>
              <a:spcAft>
                <a:spcPts val="0"/>
              </a:spcAft>
              <a:buSzPts val="2000"/>
              <a:buChar char="•"/>
            </a:pPr>
            <a:r>
              <a:rPr lang="en-US" sz="2000"/>
              <a:t>Accessibility and Usability </a:t>
            </a:r>
            <a:endParaRPr sz="2000"/>
          </a:p>
          <a:p>
            <a:pPr marL="914400" lvl="1" indent="-355600" algn="l" rtl="0">
              <a:lnSpc>
                <a:spcPct val="150000"/>
              </a:lnSpc>
              <a:spcBef>
                <a:spcPts val="0"/>
              </a:spcBef>
              <a:spcAft>
                <a:spcPts val="0"/>
              </a:spcAft>
              <a:buSzPts val="2000"/>
              <a:buChar char="•"/>
            </a:pPr>
            <a:r>
              <a:rPr lang="en-US" sz="2000"/>
              <a:t>Cost</a:t>
            </a:r>
            <a:endParaRPr sz="2400"/>
          </a:p>
          <a:p>
            <a:pPr marL="457200" lvl="0" indent="-381000" algn="l" rtl="0">
              <a:lnSpc>
                <a:spcPct val="150000"/>
              </a:lnSpc>
              <a:spcBef>
                <a:spcPts val="0"/>
              </a:spcBef>
              <a:spcAft>
                <a:spcPts val="0"/>
              </a:spcAft>
              <a:buSzPts val="2400"/>
              <a:buChar char="•"/>
            </a:pPr>
            <a:r>
              <a:rPr lang="en-US" sz="2400"/>
              <a:t>Limitations: </a:t>
            </a:r>
            <a:endParaRPr sz="2400"/>
          </a:p>
          <a:p>
            <a:pPr marL="914400" lvl="1" indent="-355600" algn="l" rtl="0">
              <a:lnSpc>
                <a:spcPct val="150000"/>
              </a:lnSpc>
              <a:spcBef>
                <a:spcPts val="0"/>
              </a:spcBef>
              <a:spcAft>
                <a:spcPts val="0"/>
              </a:spcAft>
              <a:buSzPts val="2000"/>
              <a:buChar char="•"/>
            </a:pPr>
            <a:r>
              <a:rPr lang="en-US" sz="2000"/>
              <a:t>Bulky</a:t>
            </a:r>
            <a:endParaRPr sz="2000"/>
          </a:p>
          <a:p>
            <a:pPr marL="914400" lvl="1" indent="-355600" algn="l" rtl="0">
              <a:lnSpc>
                <a:spcPct val="150000"/>
              </a:lnSpc>
              <a:spcBef>
                <a:spcPts val="0"/>
              </a:spcBef>
              <a:spcAft>
                <a:spcPts val="0"/>
              </a:spcAft>
              <a:buSzPts val="2000"/>
              <a:buChar char="•"/>
            </a:pPr>
            <a:r>
              <a:rPr lang="en-US" sz="2000"/>
              <a:t>Field of View </a:t>
            </a:r>
            <a:endParaRPr sz="2000"/>
          </a:p>
          <a:p>
            <a:pPr marL="914400" lvl="1" indent="-355600" algn="l" rtl="0">
              <a:lnSpc>
                <a:spcPct val="150000"/>
              </a:lnSpc>
              <a:spcBef>
                <a:spcPts val="0"/>
              </a:spcBef>
              <a:spcAft>
                <a:spcPts val="0"/>
              </a:spcAft>
              <a:buSzPts val="2000"/>
              <a:buChar char="•"/>
            </a:pPr>
            <a:r>
              <a:rPr lang="en-US" sz="2000"/>
              <a:t>One size doesn’t fit all </a:t>
            </a:r>
            <a:endParaRPr sz="2000"/>
          </a:p>
          <a:p>
            <a:pPr marL="0" lvl="0" indent="0" algn="l" rtl="0">
              <a:lnSpc>
                <a:spcPct val="115000"/>
              </a:lnSpc>
              <a:spcBef>
                <a:spcPts val="1000"/>
              </a:spcBef>
              <a:spcAft>
                <a:spcPts val="0"/>
              </a:spcAft>
              <a:buNone/>
            </a:pPr>
            <a:endParaRPr sz="2400">
              <a:latin typeface="EB Garamond"/>
              <a:ea typeface="EB Garamond"/>
              <a:cs typeface="EB Garamond"/>
              <a:sym typeface="EB Garamond"/>
            </a:endParaRPr>
          </a:p>
        </p:txBody>
      </p:sp>
      <p:pic>
        <p:nvPicPr>
          <p:cNvPr id="116" name="Google Shape;116;p17" descr="BOBOVR S3 Pro Battery Relief Strap for Meta Quest 3"/>
          <p:cNvPicPr preferRelativeResize="0"/>
          <p:nvPr/>
        </p:nvPicPr>
        <p:blipFill>
          <a:blip r:embed="rId3">
            <a:alphaModFix/>
          </a:blip>
          <a:stretch>
            <a:fillRect/>
          </a:stretch>
        </p:blipFill>
        <p:spPr>
          <a:xfrm>
            <a:off x="8640100" y="3101575"/>
            <a:ext cx="3136199" cy="3136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415600" y="593367"/>
            <a:ext cx="11360700" cy="943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Unity</a:t>
            </a:r>
            <a:endParaRPr/>
          </a:p>
        </p:txBody>
      </p:sp>
      <p:sp>
        <p:nvSpPr>
          <p:cNvPr id="123" name="Google Shape;123;p18"/>
          <p:cNvSpPr txBox="1">
            <a:spLocks noGrp="1"/>
          </p:cNvSpPr>
          <p:nvPr>
            <p:ph type="body" idx="1"/>
          </p:nvPr>
        </p:nvSpPr>
        <p:spPr>
          <a:xfrm>
            <a:off x="493975" y="1536575"/>
            <a:ext cx="6753300" cy="4718100"/>
          </a:xfrm>
          <a:prstGeom prst="rect">
            <a:avLst/>
          </a:prstGeom>
        </p:spPr>
        <p:txBody>
          <a:bodyPr spcFirstLastPara="1" wrap="square" lIns="91425" tIns="45700" rIns="91425" bIns="45700" anchor="t" anchorCtr="0">
            <a:normAutofit/>
          </a:bodyPr>
          <a:lstStyle/>
          <a:p>
            <a:pPr marL="457200" lvl="0" indent="-393700" algn="l" rtl="0">
              <a:lnSpc>
                <a:spcPct val="95000"/>
              </a:lnSpc>
              <a:spcBef>
                <a:spcPts val="1000"/>
              </a:spcBef>
              <a:spcAft>
                <a:spcPts val="0"/>
              </a:spcAft>
              <a:buSzPts val="2600"/>
              <a:buChar char="-"/>
            </a:pPr>
            <a:r>
              <a:rPr lang="en-US" sz="2600"/>
              <a:t>Large-scale documentation and features pre-built for AR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Interfaces well with the Meta environment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Relatively Easy to Get Started </a:t>
            </a:r>
            <a:endParaRPr sz="2600"/>
          </a:p>
          <a:p>
            <a:pPr marL="0" lvl="0" indent="0" algn="l" rtl="0">
              <a:lnSpc>
                <a:spcPct val="95000"/>
              </a:lnSpc>
              <a:spcBef>
                <a:spcPts val="1000"/>
              </a:spcBef>
              <a:spcAft>
                <a:spcPts val="0"/>
              </a:spcAft>
              <a:buNone/>
            </a:pPr>
            <a:endParaRPr sz="2600"/>
          </a:p>
          <a:p>
            <a:pPr marL="457200" lvl="0" indent="-393700" algn="l" rtl="0">
              <a:lnSpc>
                <a:spcPct val="95000"/>
              </a:lnSpc>
              <a:spcBef>
                <a:spcPts val="1000"/>
              </a:spcBef>
              <a:spcAft>
                <a:spcPts val="0"/>
              </a:spcAft>
              <a:buSzPts val="2600"/>
              <a:buChar char="-"/>
            </a:pPr>
            <a:r>
              <a:rPr lang="en-US" sz="2600"/>
              <a:t>C# code base is much faster to write and modify</a:t>
            </a:r>
            <a:endParaRPr sz="2600"/>
          </a:p>
        </p:txBody>
      </p:sp>
      <p:pic>
        <p:nvPicPr>
          <p:cNvPr id="124" name="Google Shape;124;p18"/>
          <p:cNvPicPr preferRelativeResize="0"/>
          <p:nvPr/>
        </p:nvPicPr>
        <p:blipFill>
          <a:blip r:embed="rId3">
            <a:alphaModFix/>
          </a:blip>
          <a:stretch>
            <a:fillRect/>
          </a:stretch>
        </p:blipFill>
        <p:spPr>
          <a:xfrm>
            <a:off x="7638425" y="3905100"/>
            <a:ext cx="4414400" cy="2472050"/>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1835</Words>
  <Application>Microsoft Office PowerPoint</Application>
  <PresentationFormat>Widescreen</PresentationFormat>
  <Paragraphs>201</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EB Garamond</vt:lpstr>
      <vt:lpstr>Arial</vt:lpstr>
      <vt:lpstr>Calibri</vt:lpstr>
      <vt:lpstr>Custom Design</vt:lpstr>
      <vt:lpstr>Stair Navigation Enhanced Using Augmented Reality  </vt:lpstr>
      <vt:lpstr>Outline</vt:lpstr>
      <vt:lpstr>Background</vt:lpstr>
      <vt:lpstr>Stairs Research - Observational </vt:lpstr>
      <vt:lpstr>A Promising Intervention</vt:lpstr>
      <vt:lpstr>The Approach</vt:lpstr>
      <vt:lpstr>System Breakdown</vt:lpstr>
      <vt:lpstr>Meta Quest 3 </vt:lpstr>
      <vt:lpstr>Unity</vt:lpstr>
      <vt:lpstr>Meta Features</vt:lpstr>
      <vt:lpstr>Environment Setup</vt:lpstr>
      <vt:lpstr>Boundary</vt:lpstr>
      <vt:lpstr>Occlusions</vt:lpstr>
      <vt:lpstr>UI Elements</vt:lpstr>
      <vt:lpstr>Real-Time Casting</vt:lpstr>
      <vt:lpstr>Eye-Tracking and Motion Capture</vt:lpstr>
      <vt:lpstr>Methods</vt:lpstr>
      <vt:lpstr>Future Considerations</vt:lpstr>
      <vt:lpstr>Magic Leap 2 </vt:lpstr>
      <vt:lpstr>Vuforia AR Engine</vt:lpstr>
      <vt:lpstr>Acknowledgements </vt:lpstr>
      <vt:lpstr>Thank You!  </vt:lpstr>
      <vt:lpstr>References</vt:lpstr>
      <vt:lpstr>Transferability</vt:lpstr>
      <vt:lpstr>Stairs Research - Observational  </vt:lpstr>
      <vt:lpstr>Stairs Research - Observational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Sai Panuganti</cp:lastModifiedBy>
  <cp:revision>1</cp:revision>
  <dcterms:modified xsi:type="dcterms:W3CDTF">2025-10-21T02:47:07Z</dcterms:modified>
</cp:coreProperties>
</file>