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256" r:id="rId2"/>
    <p:sldId id="258" r:id="rId3"/>
    <p:sldId id="267" r:id="rId4"/>
    <p:sldId id="259" r:id="rId5"/>
    <p:sldId id="260" r:id="rId6"/>
    <p:sldId id="261" r:id="rId7"/>
    <p:sldId id="262" r:id="rId8"/>
    <p:sldId id="263" r:id="rId9"/>
    <p:sldId id="264" r:id="rId10"/>
    <p:sldId id="265" r:id="rId11"/>
    <p:sldId id="266"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34F96"/>
    <a:srgbClr val="1B263B"/>
    <a:srgbClr val="95A5A6"/>
    <a:srgbClr val="80CC2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660"/>
  </p:normalViewPr>
  <p:slideViewPr>
    <p:cSldViewPr snapToGrid="0">
      <p:cViewPr varScale="1">
        <p:scale>
          <a:sx n="81" d="100"/>
          <a:sy n="81" d="100"/>
        </p:scale>
        <p:origin x="634"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6014B7-B921-47E1-96D0-1AB1E5287108}" type="datetimeFigureOut">
              <a:rPr lang="en-US" smtClean="0"/>
              <a:t>10/27/2025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B1A5BA-B76C-4BBC-8901-5A5AF3A34B73}" type="slidenum">
              <a:rPr lang="en-US" smtClean="0"/>
              <a:t>‹#›</a:t>
            </a:fld>
            <a:endParaRPr lang="en-US"/>
          </a:p>
        </p:txBody>
      </p:sp>
    </p:spTree>
    <p:extLst>
      <p:ext uri="{BB962C8B-B14F-4D97-AF65-F5344CB8AC3E}">
        <p14:creationId xmlns:p14="http://schemas.microsoft.com/office/powerpoint/2010/main" val="38316217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 about TRM and how smaller models are now outperforming massively scaled models.</a:t>
            </a:r>
          </a:p>
          <a:p>
            <a:r>
              <a:rPr lang="en-US" dirty="0"/>
              <a:t>Also talk about Apriel – 15b – thinker </a:t>
            </a:r>
          </a:p>
        </p:txBody>
      </p:sp>
      <p:sp>
        <p:nvSpPr>
          <p:cNvPr id="4" name="Slide Number Placeholder 3"/>
          <p:cNvSpPr>
            <a:spLocks noGrp="1"/>
          </p:cNvSpPr>
          <p:nvPr>
            <p:ph type="sldNum" sz="quarter" idx="5"/>
          </p:nvPr>
        </p:nvSpPr>
        <p:spPr/>
        <p:txBody>
          <a:bodyPr/>
          <a:lstStyle/>
          <a:p>
            <a:fld id="{96B1A5BA-B76C-4BBC-8901-5A5AF3A34B73}" type="slidenum">
              <a:rPr lang="en-US" smtClean="0"/>
              <a:t>2</a:t>
            </a:fld>
            <a:endParaRPr lang="en-US"/>
          </a:p>
        </p:txBody>
      </p:sp>
    </p:spTree>
    <p:extLst>
      <p:ext uri="{BB962C8B-B14F-4D97-AF65-F5344CB8AC3E}">
        <p14:creationId xmlns:p14="http://schemas.microsoft.com/office/powerpoint/2010/main" val="22247606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 about the DGX mini and the AGX series compute and how the combination of these smaller compute hardware combine with smaller models to make more effective agents.</a:t>
            </a:r>
          </a:p>
        </p:txBody>
      </p:sp>
      <p:sp>
        <p:nvSpPr>
          <p:cNvPr id="4" name="Slide Number Placeholder 3"/>
          <p:cNvSpPr>
            <a:spLocks noGrp="1"/>
          </p:cNvSpPr>
          <p:nvPr>
            <p:ph type="sldNum" sz="quarter" idx="5"/>
          </p:nvPr>
        </p:nvSpPr>
        <p:spPr/>
        <p:txBody>
          <a:bodyPr/>
          <a:lstStyle/>
          <a:p>
            <a:fld id="{96B1A5BA-B76C-4BBC-8901-5A5AF3A34B73}" type="slidenum">
              <a:rPr lang="en-US" smtClean="0"/>
              <a:t>3</a:t>
            </a:fld>
            <a:endParaRPr lang="en-US"/>
          </a:p>
        </p:txBody>
      </p:sp>
    </p:spTree>
    <p:extLst>
      <p:ext uri="{BB962C8B-B14F-4D97-AF65-F5344CB8AC3E}">
        <p14:creationId xmlns:p14="http://schemas.microsoft.com/office/powerpoint/2010/main" val="7014554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 about the compute stack and how there are really three entities for </a:t>
            </a:r>
            <a:r>
              <a:rPr lang="en-US" dirty="0" err="1"/>
              <a:t>agentics</a:t>
            </a:r>
            <a:r>
              <a:rPr lang="en-US" dirty="0"/>
              <a:t>. UI, LLM, MCP</a:t>
            </a:r>
          </a:p>
        </p:txBody>
      </p:sp>
      <p:sp>
        <p:nvSpPr>
          <p:cNvPr id="4" name="Slide Number Placeholder 3"/>
          <p:cNvSpPr>
            <a:spLocks noGrp="1"/>
          </p:cNvSpPr>
          <p:nvPr>
            <p:ph type="sldNum" sz="quarter" idx="5"/>
          </p:nvPr>
        </p:nvSpPr>
        <p:spPr/>
        <p:txBody>
          <a:bodyPr/>
          <a:lstStyle/>
          <a:p>
            <a:fld id="{96B1A5BA-B76C-4BBC-8901-5A5AF3A34B73}" type="slidenum">
              <a:rPr lang="en-US" smtClean="0"/>
              <a:t>4</a:t>
            </a:fld>
            <a:endParaRPr lang="en-US"/>
          </a:p>
        </p:txBody>
      </p:sp>
    </p:spTree>
    <p:extLst>
      <p:ext uri="{BB962C8B-B14F-4D97-AF65-F5344CB8AC3E}">
        <p14:creationId xmlns:p14="http://schemas.microsoft.com/office/powerpoint/2010/main" val="19652887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 about the combination of these three entities and how they make the learning cycle for AI complete. </a:t>
            </a:r>
          </a:p>
        </p:txBody>
      </p:sp>
      <p:sp>
        <p:nvSpPr>
          <p:cNvPr id="4" name="Slide Number Placeholder 3"/>
          <p:cNvSpPr>
            <a:spLocks noGrp="1"/>
          </p:cNvSpPr>
          <p:nvPr>
            <p:ph type="sldNum" sz="quarter" idx="5"/>
          </p:nvPr>
        </p:nvSpPr>
        <p:spPr/>
        <p:txBody>
          <a:bodyPr/>
          <a:lstStyle/>
          <a:p>
            <a:fld id="{96B1A5BA-B76C-4BBC-8901-5A5AF3A34B73}" type="slidenum">
              <a:rPr lang="en-US" smtClean="0"/>
              <a:t>5</a:t>
            </a:fld>
            <a:endParaRPr lang="en-US"/>
          </a:p>
        </p:txBody>
      </p:sp>
    </p:spTree>
    <p:extLst>
      <p:ext uri="{BB962C8B-B14F-4D97-AF65-F5344CB8AC3E}">
        <p14:creationId xmlns:p14="http://schemas.microsoft.com/office/powerpoint/2010/main" val="17597382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 about in the field use cases of AI using simulation to play out scenarios to stochastically determine what to expect next or what actions to take to increase the chances of success. </a:t>
            </a:r>
          </a:p>
        </p:txBody>
      </p:sp>
      <p:sp>
        <p:nvSpPr>
          <p:cNvPr id="4" name="Slide Number Placeholder 3"/>
          <p:cNvSpPr>
            <a:spLocks noGrp="1"/>
          </p:cNvSpPr>
          <p:nvPr>
            <p:ph type="sldNum" sz="quarter" idx="5"/>
          </p:nvPr>
        </p:nvSpPr>
        <p:spPr/>
        <p:txBody>
          <a:bodyPr/>
          <a:lstStyle/>
          <a:p>
            <a:fld id="{96B1A5BA-B76C-4BBC-8901-5A5AF3A34B73}" type="slidenum">
              <a:rPr lang="en-US" smtClean="0"/>
              <a:t>6</a:t>
            </a:fld>
            <a:endParaRPr lang="en-US"/>
          </a:p>
        </p:txBody>
      </p:sp>
    </p:spTree>
    <p:extLst>
      <p:ext uri="{BB962C8B-B14F-4D97-AF65-F5344CB8AC3E}">
        <p14:creationId xmlns:p14="http://schemas.microsoft.com/office/powerpoint/2010/main" val="39222159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 about how faster than real time increases the sample size of possible simulations and contributes to the overall distribution of what can be known for AI.</a:t>
            </a:r>
          </a:p>
        </p:txBody>
      </p:sp>
      <p:sp>
        <p:nvSpPr>
          <p:cNvPr id="4" name="Slide Number Placeholder 3"/>
          <p:cNvSpPr>
            <a:spLocks noGrp="1"/>
          </p:cNvSpPr>
          <p:nvPr>
            <p:ph type="sldNum" sz="quarter" idx="5"/>
          </p:nvPr>
        </p:nvSpPr>
        <p:spPr/>
        <p:txBody>
          <a:bodyPr/>
          <a:lstStyle/>
          <a:p>
            <a:fld id="{96B1A5BA-B76C-4BBC-8901-5A5AF3A34B73}" type="slidenum">
              <a:rPr lang="en-US" smtClean="0"/>
              <a:t>7</a:t>
            </a:fld>
            <a:endParaRPr lang="en-US"/>
          </a:p>
        </p:txBody>
      </p:sp>
    </p:spTree>
    <p:extLst>
      <p:ext uri="{BB962C8B-B14F-4D97-AF65-F5344CB8AC3E}">
        <p14:creationId xmlns:p14="http://schemas.microsoft.com/office/powerpoint/2010/main" val="16395466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 about how </a:t>
            </a:r>
            <a:r>
              <a:rPr lang="en-US" dirty="0" err="1"/>
              <a:t>agentics</a:t>
            </a:r>
            <a:r>
              <a:rPr lang="en-US" dirty="0"/>
              <a:t> is </a:t>
            </a:r>
            <a:r>
              <a:rPr lang="en-US" dirty="0" err="1"/>
              <a:t>tieing</a:t>
            </a:r>
            <a:r>
              <a:rPr lang="en-US" dirty="0"/>
              <a:t> all of autonomy and AI together into a single networked decision making entity</a:t>
            </a:r>
          </a:p>
        </p:txBody>
      </p:sp>
      <p:sp>
        <p:nvSpPr>
          <p:cNvPr id="4" name="Slide Number Placeholder 3"/>
          <p:cNvSpPr>
            <a:spLocks noGrp="1"/>
          </p:cNvSpPr>
          <p:nvPr>
            <p:ph type="sldNum" sz="quarter" idx="5"/>
          </p:nvPr>
        </p:nvSpPr>
        <p:spPr/>
        <p:txBody>
          <a:bodyPr/>
          <a:lstStyle/>
          <a:p>
            <a:fld id="{96B1A5BA-B76C-4BBC-8901-5A5AF3A34B73}" type="slidenum">
              <a:rPr lang="en-US" smtClean="0"/>
              <a:t>8</a:t>
            </a:fld>
            <a:endParaRPr lang="en-US"/>
          </a:p>
        </p:txBody>
      </p:sp>
    </p:spTree>
    <p:extLst>
      <p:ext uri="{BB962C8B-B14F-4D97-AF65-F5344CB8AC3E}">
        <p14:creationId xmlns:p14="http://schemas.microsoft.com/office/powerpoint/2010/main" val="9477166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 about the metrics and performance measures that are already in place that we can focus on to know that we are increasing the reliability of AI systems and talk about how we can use these as a format or a guide to measure growth of the systems over time and set metric thresholds. </a:t>
            </a:r>
          </a:p>
        </p:txBody>
      </p:sp>
      <p:sp>
        <p:nvSpPr>
          <p:cNvPr id="4" name="Slide Number Placeholder 3"/>
          <p:cNvSpPr>
            <a:spLocks noGrp="1"/>
          </p:cNvSpPr>
          <p:nvPr>
            <p:ph type="sldNum" sz="quarter" idx="5"/>
          </p:nvPr>
        </p:nvSpPr>
        <p:spPr/>
        <p:txBody>
          <a:bodyPr/>
          <a:lstStyle/>
          <a:p>
            <a:fld id="{96B1A5BA-B76C-4BBC-8901-5A5AF3A34B73}" type="slidenum">
              <a:rPr lang="en-US" smtClean="0"/>
              <a:t>9</a:t>
            </a:fld>
            <a:endParaRPr lang="en-US"/>
          </a:p>
        </p:txBody>
      </p:sp>
    </p:spTree>
    <p:extLst>
      <p:ext uri="{BB962C8B-B14F-4D97-AF65-F5344CB8AC3E}">
        <p14:creationId xmlns:p14="http://schemas.microsoft.com/office/powerpoint/2010/main" val="22801650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 about the importance of choosing the correct benchmarks and having a place to test AI and prove its value </a:t>
            </a:r>
            <a:r>
              <a:rPr lang="en-US"/>
              <a:t>on unseen </a:t>
            </a:r>
            <a:r>
              <a:rPr lang="en-US" dirty="0"/>
              <a:t>test data. </a:t>
            </a:r>
          </a:p>
        </p:txBody>
      </p:sp>
      <p:sp>
        <p:nvSpPr>
          <p:cNvPr id="4" name="Slide Number Placeholder 3"/>
          <p:cNvSpPr>
            <a:spLocks noGrp="1"/>
          </p:cNvSpPr>
          <p:nvPr>
            <p:ph type="sldNum" sz="quarter" idx="5"/>
          </p:nvPr>
        </p:nvSpPr>
        <p:spPr/>
        <p:txBody>
          <a:bodyPr/>
          <a:lstStyle/>
          <a:p>
            <a:fld id="{96B1A5BA-B76C-4BBC-8901-5A5AF3A34B73}" type="slidenum">
              <a:rPr lang="en-US" smtClean="0"/>
              <a:t>10</a:t>
            </a:fld>
            <a:endParaRPr lang="en-US"/>
          </a:p>
        </p:txBody>
      </p:sp>
    </p:spTree>
    <p:extLst>
      <p:ext uri="{BB962C8B-B14F-4D97-AF65-F5344CB8AC3E}">
        <p14:creationId xmlns:p14="http://schemas.microsoft.com/office/powerpoint/2010/main" val="378562568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B11B76E-EB38-C61E-639E-21B9C2E220A3}"/>
              </a:ext>
            </a:extLst>
          </p:cNvPr>
          <p:cNvSpPr>
            <a:spLocks noGrp="1"/>
          </p:cNvSpPr>
          <p:nvPr>
            <p:ph type="ctrTitle"/>
          </p:nvPr>
        </p:nvSpPr>
        <p:spPr>
          <a:xfrm>
            <a:off x="3918856" y="1122363"/>
            <a:ext cx="7666265" cy="2387600"/>
          </a:xfrm>
        </p:spPr>
        <p:txBody>
          <a:bodyPr anchor="b"/>
          <a:lstStyle>
            <a:lvl1pPr algn="ctr">
              <a:defRPr sz="6000">
                <a:solidFill>
                  <a:srgbClr val="1B263B"/>
                </a:solidFill>
              </a:defRPr>
            </a:lvl1pPr>
          </a:lstStyle>
          <a:p>
            <a:r>
              <a:rPr lang="en-US" dirty="0"/>
              <a:t>Click to edit Master title style</a:t>
            </a:r>
          </a:p>
        </p:txBody>
      </p:sp>
      <p:sp>
        <p:nvSpPr>
          <p:cNvPr id="3" name="Subtitle 2">
            <a:extLst>
              <a:ext uri="{FF2B5EF4-FFF2-40B4-BE49-F238E27FC236}">
                <a16:creationId xmlns:a16="http://schemas.microsoft.com/office/drawing/2014/main" xmlns="" id="{554ACD71-7A89-8AC4-7F21-DD95228E58F0}"/>
              </a:ext>
            </a:extLst>
          </p:cNvPr>
          <p:cNvSpPr>
            <a:spLocks noGrp="1"/>
          </p:cNvSpPr>
          <p:nvPr>
            <p:ph type="subTitle" idx="1"/>
          </p:nvPr>
        </p:nvSpPr>
        <p:spPr>
          <a:xfrm>
            <a:off x="3918856" y="3602038"/>
            <a:ext cx="7666265" cy="1655762"/>
          </a:xfrm>
        </p:spPr>
        <p:txBody>
          <a:bodyPr/>
          <a:lstStyle>
            <a:lvl1pPr marL="0" indent="0" algn="ctr">
              <a:buNone/>
              <a:defRPr sz="2400"/>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9542AB05-E188-5989-6BEC-03C33E8D4F91}"/>
              </a:ext>
            </a:extLst>
          </p:cNvPr>
          <p:cNvSpPr>
            <a:spLocks noGrp="1"/>
          </p:cNvSpPr>
          <p:nvPr>
            <p:ph type="dt" sz="half" idx="10"/>
          </p:nvPr>
        </p:nvSpPr>
        <p:spPr/>
        <p:txBody>
          <a:bodyPr/>
          <a:lstStyle/>
          <a:p>
            <a:fld id="{8A6CF7A9-F595-43E6-A8CE-7C19F4DC9D9D}" type="datetimeFigureOut">
              <a:rPr lang="en-US" smtClean="0"/>
              <a:t>10/27/2025</a:t>
            </a:fld>
            <a:endParaRPr lang="en-US"/>
          </a:p>
        </p:txBody>
      </p:sp>
      <p:sp>
        <p:nvSpPr>
          <p:cNvPr id="6" name="Slide Number Placeholder 5">
            <a:extLst>
              <a:ext uri="{FF2B5EF4-FFF2-40B4-BE49-F238E27FC236}">
                <a16:creationId xmlns:a16="http://schemas.microsoft.com/office/drawing/2014/main" xmlns="" id="{C912CC45-FB3C-FFDB-D502-BDBA831DDCED}"/>
              </a:ext>
            </a:extLst>
          </p:cNvPr>
          <p:cNvSpPr>
            <a:spLocks noGrp="1"/>
          </p:cNvSpPr>
          <p:nvPr>
            <p:ph type="sldNum" sz="quarter" idx="12"/>
          </p:nvPr>
        </p:nvSpPr>
        <p:spPr/>
        <p:txBody>
          <a:bodyPr/>
          <a:lstStyle/>
          <a:p>
            <a:fld id="{C86F7737-54AF-4AAD-9B65-077A2A4557F4}" type="slidenum">
              <a:rPr lang="en-US" smtClean="0"/>
              <a:t>‹#›</a:t>
            </a:fld>
            <a:endParaRPr lang="en-US"/>
          </a:p>
        </p:txBody>
      </p:sp>
      <p:pic>
        <p:nvPicPr>
          <p:cNvPr id="8" name="Picture 7" descr="A tree with green leaves and a circuit board&#10;&#10;AI-generated content may be incorrect.">
            <a:extLst>
              <a:ext uri="{FF2B5EF4-FFF2-40B4-BE49-F238E27FC236}">
                <a16:creationId xmlns:a16="http://schemas.microsoft.com/office/drawing/2014/main" xmlns="" id="{C3B065E0-3ACF-8E9E-2FC7-A450B2F9BCA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85875"/>
            <a:ext cx="4286250" cy="4286250"/>
          </a:xfrm>
          <a:prstGeom prst="rect">
            <a:avLst/>
          </a:prstGeom>
        </p:spPr>
      </p:pic>
    </p:spTree>
    <p:extLst>
      <p:ext uri="{BB962C8B-B14F-4D97-AF65-F5344CB8AC3E}">
        <p14:creationId xmlns:p14="http://schemas.microsoft.com/office/powerpoint/2010/main" val="37544732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6A8D9768-6F86-C9D1-E0DA-B1F3F6984CFD}"/>
              </a:ext>
            </a:extLst>
          </p:cNvPr>
          <p:cNvSpPr/>
          <p:nvPr userDrawn="1"/>
        </p:nvSpPr>
        <p:spPr>
          <a:xfrm>
            <a:off x="0" y="0"/>
            <a:ext cx="12192000" cy="1741336"/>
          </a:xfrm>
          <a:prstGeom prst="rect">
            <a:avLst/>
          </a:prstGeom>
          <a:solidFill>
            <a:srgbClr val="1B26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AA808062-FC25-0C8D-9D85-70D7AEEA77C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6F2D7229-2B32-89E5-B99E-205AC942238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D74534B-F318-E33B-173C-2DFB329AC0CD}"/>
              </a:ext>
            </a:extLst>
          </p:cNvPr>
          <p:cNvSpPr>
            <a:spLocks noGrp="1"/>
          </p:cNvSpPr>
          <p:nvPr>
            <p:ph type="dt" sz="half" idx="10"/>
          </p:nvPr>
        </p:nvSpPr>
        <p:spPr/>
        <p:txBody>
          <a:bodyPr/>
          <a:lstStyle/>
          <a:p>
            <a:fld id="{8A6CF7A9-F595-43E6-A8CE-7C19F4DC9D9D}" type="datetimeFigureOut">
              <a:rPr lang="en-US" smtClean="0"/>
              <a:t>10/27/2025</a:t>
            </a:fld>
            <a:endParaRPr lang="en-US"/>
          </a:p>
        </p:txBody>
      </p:sp>
      <p:sp>
        <p:nvSpPr>
          <p:cNvPr id="5" name="Footer Placeholder 4">
            <a:extLst>
              <a:ext uri="{FF2B5EF4-FFF2-40B4-BE49-F238E27FC236}">
                <a16:creationId xmlns:a16="http://schemas.microsoft.com/office/drawing/2014/main" xmlns="" id="{9DDD8973-AC31-CF19-2E6A-4F63CB33EF1F}"/>
              </a:ext>
            </a:extLst>
          </p:cNvPr>
          <p:cNvSpPr>
            <a:spLocks noGrp="1"/>
          </p:cNvSpPr>
          <p:nvPr>
            <p:ph type="ftr" sz="quarter" idx="11"/>
          </p:nvPr>
        </p:nvSpPr>
        <p:spPr>
          <a:xfrm>
            <a:off x="4038600" y="6356354"/>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1568F7A3-A287-139D-738A-7E9DAFB1F788}"/>
              </a:ext>
            </a:extLst>
          </p:cNvPr>
          <p:cNvSpPr>
            <a:spLocks noGrp="1"/>
          </p:cNvSpPr>
          <p:nvPr>
            <p:ph type="sldNum" sz="quarter" idx="12"/>
          </p:nvPr>
        </p:nvSpPr>
        <p:spPr/>
        <p:txBody>
          <a:bodyPr/>
          <a:lstStyle/>
          <a:p>
            <a:fld id="{C86F7737-54AF-4AAD-9B65-077A2A4557F4}" type="slidenum">
              <a:rPr lang="en-US" smtClean="0"/>
              <a:t>‹#›</a:t>
            </a:fld>
            <a:endParaRPr lang="en-US"/>
          </a:p>
        </p:txBody>
      </p:sp>
    </p:spTree>
    <p:extLst>
      <p:ext uri="{BB962C8B-B14F-4D97-AF65-F5344CB8AC3E}">
        <p14:creationId xmlns:p14="http://schemas.microsoft.com/office/powerpoint/2010/main" val="37530565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8DACBB63-3741-043F-BBCF-70ADD5C27E57}"/>
              </a:ext>
            </a:extLst>
          </p:cNvPr>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4AA34172-98FD-B626-C8FB-0BDC6023E024}"/>
              </a:ext>
            </a:extLst>
          </p:cNvPr>
          <p:cNvSpPr>
            <a:spLocks noGrp="1"/>
          </p:cNvSpPr>
          <p:nvPr>
            <p:ph type="body" orient="vert" idx="1"/>
          </p:nvPr>
        </p:nvSpPr>
        <p:spPr>
          <a:xfrm>
            <a:off x="838202"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58A3BCB-CF7A-622F-BB35-C8CF801672DB}"/>
              </a:ext>
            </a:extLst>
          </p:cNvPr>
          <p:cNvSpPr>
            <a:spLocks noGrp="1"/>
          </p:cNvSpPr>
          <p:nvPr>
            <p:ph type="dt" sz="half" idx="10"/>
          </p:nvPr>
        </p:nvSpPr>
        <p:spPr/>
        <p:txBody>
          <a:bodyPr/>
          <a:lstStyle/>
          <a:p>
            <a:fld id="{8A6CF7A9-F595-43E6-A8CE-7C19F4DC9D9D}" type="datetimeFigureOut">
              <a:rPr lang="en-US" smtClean="0"/>
              <a:t>10/27/2025</a:t>
            </a:fld>
            <a:endParaRPr lang="en-US"/>
          </a:p>
        </p:txBody>
      </p:sp>
      <p:sp>
        <p:nvSpPr>
          <p:cNvPr id="5" name="Footer Placeholder 4">
            <a:extLst>
              <a:ext uri="{FF2B5EF4-FFF2-40B4-BE49-F238E27FC236}">
                <a16:creationId xmlns:a16="http://schemas.microsoft.com/office/drawing/2014/main" xmlns="" id="{84A18B5A-EDE3-C9AC-3ED3-DBEB41F8DA53}"/>
              </a:ext>
            </a:extLst>
          </p:cNvPr>
          <p:cNvSpPr>
            <a:spLocks noGrp="1"/>
          </p:cNvSpPr>
          <p:nvPr>
            <p:ph type="ftr" sz="quarter" idx="11"/>
          </p:nvPr>
        </p:nvSpPr>
        <p:spPr>
          <a:xfrm>
            <a:off x="4038600" y="6356354"/>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E9938F09-032F-0570-2180-FBEA7F6ADD95}"/>
              </a:ext>
            </a:extLst>
          </p:cNvPr>
          <p:cNvSpPr>
            <a:spLocks noGrp="1"/>
          </p:cNvSpPr>
          <p:nvPr>
            <p:ph type="sldNum" sz="quarter" idx="12"/>
          </p:nvPr>
        </p:nvSpPr>
        <p:spPr/>
        <p:txBody>
          <a:bodyPr/>
          <a:lstStyle/>
          <a:p>
            <a:fld id="{C86F7737-54AF-4AAD-9B65-077A2A4557F4}" type="slidenum">
              <a:rPr lang="en-US" smtClean="0"/>
              <a:t>‹#›</a:t>
            </a:fld>
            <a:endParaRPr lang="en-US"/>
          </a:p>
        </p:txBody>
      </p:sp>
    </p:spTree>
    <p:extLst>
      <p:ext uri="{BB962C8B-B14F-4D97-AF65-F5344CB8AC3E}">
        <p14:creationId xmlns:p14="http://schemas.microsoft.com/office/powerpoint/2010/main" val="31292724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43148504-A574-8E3B-C480-CD60DBD4400A}"/>
              </a:ext>
            </a:extLst>
          </p:cNvPr>
          <p:cNvSpPr/>
          <p:nvPr userDrawn="1"/>
        </p:nvSpPr>
        <p:spPr>
          <a:xfrm>
            <a:off x="0" y="0"/>
            <a:ext cx="12192000" cy="1741336"/>
          </a:xfrm>
          <a:prstGeom prst="rect">
            <a:avLst/>
          </a:prstGeom>
          <a:solidFill>
            <a:srgbClr val="1B26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F945423E-BF04-BF55-CAC3-A3F011A4E58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422810A9-258F-750F-A096-0919E2333A3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D69FE41-EA6E-600C-954F-AF6B68AB6D11}"/>
              </a:ext>
            </a:extLst>
          </p:cNvPr>
          <p:cNvSpPr>
            <a:spLocks noGrp="1"/>
          </p:cNvSpPr>
          <p:nvPr>
            <p:ph type="dt" sz="half" idx="10"/>
          </p:nvPr>
        </p:nvSpPr>
        <p:spPr/>
        <p:txBody>
          <a:bodyPr/>
          <a:lstStyle/>
          <a:p>
            <a:fld id="{8A6CF7A9-F595-43E6-A8CE-7C19F4DC9D9D}" type="datetimeFigureOut">
              <a:rPr lang="en-US" smtClean="0"/>
              <a:t>10/27/2025</a:t>
            </a:fld>
            <a:endParaRPr lang="en-US"/>
          </a:p>
        </p:txBody>
      </p:sp>
      <p:sp>
        <p:nvSpPr>
          <p:cNvPr id="5" name="Footer Placeholder 4">
            <a:extLst>
              <a:ext uri="{FF2B5EF4-FFF2-40B4-BE49-F238E27FC236}">
                <a16:creationId xmlns:a16="http://schemas.microsoft.com/office/drawing/2014/main" xmlns="" id="{A412401D-D23E-CAF6-5D11-C46CFDFCE764}"/>
              </a:ext>
            </a:extLst>
          </p:cNvPr>
          <p:cNvSpPr>
            <a:spLocks noGrp="1"/>
          </p:cNvSpPr>
          <p:nvPr>
            <p:ph type="ftr" sz="quarter" idx="11"/>
          </p:nvPr>
        </p:nvSpPr>
        <p:spPr>
          <a:xfrm>
            <a:off x="4038600" y="6356354"/>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3F503E46-ECB7-9BDD-E633-6FF1200F7543}"/>
              </a:ext>
            </a:extLst>
          </p:cNvPr>
          <p:cNvSpPr>
            <a:spLocks noGrp="1"/>
          </p:cNvSpPr>
          <p:nvPr>
            <p:ph type="sldNum" sz="quarter" idx="12"/>
          </p:nvPr>
        </p:nvSpPr>
        <p:spPr/>
        <p:txBody>
          <a:bodyPr/>
          <a:lstStyle/>
          <a:p>
            <a:fld id="{C86F7737-54AF-4AAD-9B65-077A2A4557F4}" type="slidenum">
              <a:rPr lang="en-US" smtClean="0"/>
              <a:t>‹#›</a:t>
            </a:fld>
            <a:endParaRPr lang="en-US"/>
          </a:p>
        </p:txBody>
      </p:sp>
    </p:spTree>
    <p:extLst>
      <p:ext uri="{BB962C8B-B14F-4D97-AF65-F5344CB8AC3E}">
        <p14:creationId xmlns:p14="http://schemas.microsoft.com/office/powerpoint/2010/main" val="31687360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401935B-691D-EA6A-A47C-408C41E2E884}"/>
              </a:ext>
            </a:extLst>
          </p:cNvPr>
          <p:cNvSpPr>
            <a:spLocks noGrp="1"/>
          </p:cNvSpPr>
          <p:nvPr>
            <p:ph type="title" hasCustomPrompt="1"/>
          </p:nvPr>
        </p:nvSpPr>
        <p:spPr>
          <a:xfrm>
            <a:off x="1327866" y="2647785"/>
            <a:ext cx="6615485" cy="1358103"/>
          </a:xfrm>
        </p:spPr>
        <p:txBody>
          <a:bodyPr anchor="b"/>
          <a:lstStyle>
            <a:lvl1pPr>
              <a:defRPr sz="6000">
                <a:solidFill>
                  <a:srgbClr val="1B263B"/>
                </a:solidFill>
              </a:defRPr>
            </a:lvl1pPr>
          </a:lstStyle>
          <a:p>
            <a:r>
              <a:rPr lang="en-US" dirty="0"/>
              <a:t>Questions?</a:t>
            </a:r>
          </a:p>
        </p:txBody>
      </p:sp>
      <p:sp>
        <p:nvSpPr>
          <p:cNvPr id="4" name="Date Placeholder 3">
            <a:extLst>
              <a:ext uri="{FF2B5EF4-FFF2-40B4-BE49-F238E27FC236}">
                <a16:creationId xmlns:a16="http://schemas.microsoft.com/office/drawing/2014/main" xmlns="" id="{A3BC6B6E-34A7-5AE2-7AE4-1DB76E66BAC1}"/>
              </a:ext>
            </a:extLst>
          </p:cNvPr>
          <p:cNvSpPr>
            <a:spLocks noGrp="1"/>
          </p:cNvSpPr>
          <p:nvPr>
            <p:ph type="dt" sz="half" idx="10"/>
          </p:nvPr>
        </p:nvSpPr>
        <p:spPr/>
        <p:txBody>
          <a:bodyPr/>
          <a:lstStyle/>
          <a:p>
            <a:fld id="{8A6CF7A9-F595-43E6-A8CE-7C19F4DC9D9D}" type="datetimeFigureOut">
              <a:rPr lang="en-US" smtClean="0"/>
              <a:t>10/27/2025</a:t>
            </a:fld>
            <a:endParaRPr lang="en-US"/>
          </a:p>
        </p:txBody>
      </p:sp>
      <p:sp>
        <p:nvSpPr>
          <p:cNvPr id="6" name="Slide Number Placeholder 5">
            <a:extLst>
              <a:ext uri="{FF2B5EF4-FFF2-40B4-BE49-F238E27FC236}">
                <a16:creationId xmlns:a16="http://schemas.microsoft.com/office/drawing/2014/main" xmlns="" id="{F14D678D-3BF6-0ED1-2EA2-B3A908D505B5}"/>
              </a:ext>
            </a:extLst>
          </p:cNvPr>
          <p:cNvSpPr>
            <a:spLocks noGrp="1"/>
          </p:cNvSpPr>
          <p:nvPr>
            <p:ph type="sldNum" sz="quarter" idx="12"/>
          </p:nvPr>
        </p:nvSpPr>
        <p:spPr/>
        <p:txBody>
          <a:bodyPr/>
          <a:lstStyle/>
          <a:p>
            <a:fld id="{C86F7737-54AF-4AAD-9B65-077A2A4557F4}" type="slidenum">
              <a:rPr lang="en-US" smtClean="0"/>
              <a:t>‹#›</a:t>
            </a:fld>
            <a:endParaRPr lang="en-US"/>
          </a:p>
        </p:txBody>
      </p:sp>
      <p:pic>
        <p:nvPicPr>
          <p:cNvPr id="8" name="Picture 7" descr="A couple of black crows&#10;&#10;AI-generated content may be incorrect.">
            <a:extLst>
              <a:ext uri="{FF2B5EF4-FFF2-40B4-BE49-F238E27FC236}">
                <a16:creationId xmlns:a16="http://schemas.microsoft.com/office/drawing/2014/main" xmlns="" id="{31C46402-7639-55F7-A788-081B760DCDB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14451" y="1255098"/>
            <a:ext cx="4247624" cy="4347804"/>
          </a:xfrm>
          <a:prstGeom prst="rect">
            <a:avLst/>
          </a:prstGeom>
        </p:spPr>
      </p:pic>
    </p:spTree>
    <p:extLst>
      <p:ext uri="{BB962C8B-B14F-4D97-AF65-F5344CB8AC3E}">
        <p14:creationId xmlns:p14="http://schemas.microsoft.com/office/powerpoint/2010/main" val="38603722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9D5F9EA4-0B1B-C8A5-A0C4-39BCB55EB643}"/>
              </a:ext>
            </a:extLst>
          </p:cNvPr>
          <p:cNvSpPr/>
          <p:nvPr userDrawn="1"/>
        </p:nvSpPr>
        <p:spPr>
          <a:xfrm>
            <a:off x="0" y="0"/>
            <a:ext cx="12192000" cy="1741336"/>
          </a:xfrm>
          <a:prstGeom prst="rect">
            <a:avLst/>
          </a:prstGeom>
          <a:solidFill>
            <a:srgbClr val="1B26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44EDC1EE-090A-55F3-0109-1E14CDC757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9AD0C89-A3DA-8250-74CA-DB2AE8B9297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490EFA6B-6C7C-6852-6B24-195522A6A1C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3387A5D9-739E-62B4-D234-472A42CBDD89}"/>
              </a:ext>
            </a:extLst>
          </p:cNvPr>
          <p:cNvSpPr>
            <a:spLocks noGrp="1"/>
          </p:cNvSpPr>
          <p:nvPr>
            <p:ph type="dt" sz="half" idx="10"/>
          </p:nvPr>
        </p:nvSpPr>
        <p:spPr/>
        <p:txBody>
          <a:bodyPr/>
          <a:lstStyle/>
          <a:p>
            <a:fld id="{8A6CF7A9-F595-43E6-A8CE-7C19F4DC9D9D}" type="datetimeFigureOut">
              <a:rPr lang="en-US" smtClean="0"/>
              <a:t>10/27/2025</a:t>
            </a:fld>
            <a:endParaRPr lang="en-US"/>
          </a:p>
        </p:txBody>
      </p:sp>
      <p:sp>
        <p:nvSpPr>
          <p:cNvPr id="6" name="Footer Placeholder 5">
            <a:extLst>
              <a:ext uri="{FF2B5EF4-FFF2-40B4-BE49-F238E27FC236}">
                <a16:creationId xmlns:a16="http://schemas.microsoft.com/office/drawing/2014/main" xmlns="" id="{89D57851-9872-A7C9-7BA1-A1B82247FBA7}"/>
              </a:ext>
            </a:extLst>
          </p:cNvPr>
          <p:cNvSpPr>
            <a:spLocks noGrp="1"/>
          </p:cNvSpPr>
          <p:nvPr>
            <p:ph type="ftr" sz="quarter" idx="11"/>
          </p:nvPr>
        </p:nvSpPr>
        <p:spPr>
          <a:xfrm>
            <a:off x="4038600" y="6356354"/>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7B6A1B34-22A5-8B12-37D1-D32163973E94}"/>
              </a:ext>
            </a:extLst>
          </p:cNvPr>
          <p:cNvSpPr>
            <a:spLocks noGrp="1"/>
          </p:cNvSpPr>
          <p:nvPr>
            <p:ph type="sldNum" sz="quarter" idx="12"/>
          </p:nvPr>
        </p:nvSpPr>
        <p:spPr/>
        <p:txBody>
          <a:bodyPr/>
          <a:lstStyle/>
          <a:p>
            <a:fld id="{C86F7737-54AF-4AAD-9B65-077A2A4557F4}" type="slidenum">
              <a:rPr lang="en-US" smtClean="0"/>
              <a:t>‹#›</a:t>
            </a:fld>
            <a:endParaRPr lang="en-US"/>
          </a:p>
        </p:txBody>
      </p:sp>
    </p:spTree>
    <p:extLst>
      <p:ext uri="{BB962C8B-B14F-4D97-AF65-F5344CB8AC3E}">
        <p14:creationId xmlns:p14="http://schemas.microsoft.com/office/powerpoint/2010/main" val="16901645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9BEF95BF-6F30-DC4C-6E16-DE092B5C2DCF}"/>
              </a:ext>
            </a:extLst>
          </p:cNvPr>
          <p:cNvSpPr/>
          <p:nvPr userDrawn="1"/>
        </p:nvSpPr>
        <p:spPr>
          <a:xfrm>
            <a:off x="0" y="0"/>
            <a:ext cx="12192000" cy="1741336"/>
          </a:xfrm>
          <a:prstGeom prst="rect">
            <a:avLst/>
          </a:prstGeom>
          <a:solidFill>
            <a:srgbClr val="1B26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0D7484CA-9922-0B49-4DDD-54C9A7CA0FF3}"/>
              </a:ext>
            </a:extLst>
          </p:cNvPr>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6D6504C8-CE48-8B6F-9DBC-4BE8D052A8A5}"/>
              </a:ext>
            </a:extLst>
          </p:cNvPr>
          <p:cNvSpPr>
            <a:spLocks noGrp="1"/>
          </p:cNvSpPr>
          <p:nvPr>
            <p:ph type="body" idx="1"/>
          </p:nvPr>
        </p:nvSpPr>
        <p:spPr>
          <a:xfrm>
            <a:off x="839789" y="1681163"/>
            <a:ext cx="5157787"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55AA3EF0-AC71-37C3-F4DD-E7D8DCC5C042}"/>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91570D70-0CF5-5E69-3A05-339DAEB58575}"/>
              </a:ext>
            </a:extLst>
          </p:cNvPr>
          <p:cNvSpPr>
            <a:spLocks noGrp="1"/>
          </p:cNvSpPr>
          <p:nvPr>
            <p:ph type="body" sz="quarter" idx="3"/>
          </p:nvPr>
        </p:nvSpPr>
        <p:spPr>
          <a:xfrm>
            <a:off x="6172202" y="1681163"/>
            <a:ext cx="5183188"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95966C6A-8413-F804-AD95-BD294A687945}"/>
              </a:ext>
            </a:extLst>
          </p:cNvPr>
          <p:cNvSpPr>
            <a:spLocks noGrp="1"/>
          </p:cNvSpPr>
          <p:nvPr>
            <p:ph sz="quarter" idx="4"/>
          </p:nvPr>
        </p:nvSpPr>
        <p:spPr>
          <a:xfrm>
            <a:off x="6172202"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88790C62-A664-225B-618C-1B52329190FE}"/>
              </a:ext>
            </a:extLst>
          </p:cNvPr>
          <p:cNvSpPr>
            <a:spLocks noGrp="1"/>
          </p:cNvSpPr>
          <p:nvPr>
            <p:ph type="dt" sz="half" idx="10"/>
          </p:nvPr>
        </p:nvSpPr>
        <p:spPr/>
        <p:txBody>
          <a:bodyPr/>
          <a:lstStyle/>
          <a:p>
            <a:fld id="{8A6CF7A9-F595-43E6-A8CE-7C19F4DC9D9D}" type="datetimeFigureOut">
              <a:rPr lang="en-US" smtClean="0"/>
              <a:t>10/27/2025</a:t>
            </a:fld>
            <a:endParaRPr lang="en-US"/>
          </a:p>
        </p:txBody>
      </p:sp>
      <p:sp>
        <p:nvSpPr>
          <p:cNvPr id="8" name="Footer Placeholder 7">
            <a:extLst>
              <a:ext uri="{FF2B5EF4-FFF2-40B4-BE49-F238E27FC236}">
                <a16:creationId xmlns:a16="http://schemas.microsoft.com/office/drawing/2014/main" xmlns="" id="{5421EFDD-F344-C6D8-B77F-72DE140102DB}"/>
              </a:ext>
            </a:extLst>
          </p:cNvPr>
          <p:cNvSpPr>
            <a:spLocks noGrp="1"/>
          </p:cNvSpPr>
          <p:nvPr>
            <p:ph type="ftr" sz="quarter" idx="11"/>
          </p:nvPr>
        </p:nvSpPr>
        <p:spPr>
          <a:xfrm>
            <a:off x="4038600" y="6356354"/>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B2BCFA81-12CC-074C-10C3-7B64AA23CE9F}"/>
              </a:ext>
            </a:extLst>
          </p:cNvPr>
          <p:cNvSpPr>
            <a:spLocks noGrp="1"/>
          </p:cNvSpPr>
          <p:nvPr>
            <p:ph type="sldNum" sz="quarter" idx="12"/>
          </p:nvPr>
        </p:nvSpPr>
        <p:spPr/>
        <p:txBody>
          <a:bodyPr/>
          <a:lstStyle/>
          <a:p>
            <a:fld id="{C86F7737-54AF-4AAD-9B65-077A2A4557F4}" type="slidenum">
              <a:rPr lang="en-US" smtClean="0"/>
              <a:t>‹#›</a:t>
            </a:fld>
            <a:endParaRPr lang="en-US"/>
          </a:p>
        </p:txBody>
      </p:sp>
    </p:spTree>
    <p:extLst>
      <p:ext uri="{BB962C8B-B14F-4D97-AF65-F5344CB8AC3E}">
        <p14:creationId xmlns:p14="http://schemas.microsoft.com/office/powerpoint/2010/main" val="11450318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4CC990BA-274F-B71C-1EC4-F67B9857BB43}"/>
              </a:ext>
            </a:extLst>
          </p:cNvPr>
          <p:cNvSpPr/>
          <p:nvPr userDrawn="1"/>
        </p:nvSpPr>
        <p:spPr>
          <a:xfrm>
            <a:off x="0" y="0"/>
            <a:ext cx="12192000" cy="1741336"/>
          </a:xfrm>
          <a:prstGeom prst="rect">
            <a:avLst/>
          </a:prstGeom>
          <a:solidFill>
            <a:srgbClr val="1B26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C3DC80AB-AB35-7702-192F-755907422FC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123B6D88-78FD-3662-20B6-CF639AC051F3}"/>
              </a:ext>
            </a:extLst>
          </p:cNvPr>
          <p:cNvSpPr>
            <a:spLocks noGrp="1"/>
          </p:cNvSpPr>
          <p:nvPr>
            <p:ph type="dt" sz="half" idx="10"/>
          </p:nvPr>
        </p:nvSpPr>
        <p:spPr/>
        <p:txBody>
          <a:bodyPr/>
          <a:lstStyle/>
          <a:p>
            <a:fld id="{8A6CF7A9-F595-43E6-A8CE-7C19F4DC9D9D}" type="datetimeFigureOut">
              <a:rPr lang="en-US" smtClean="0"/>
              <a:t>10/27/2025</a:t>
            </a:fld>
            <a:endParaRPr lang="en-US"/>
          </a:p>
        </p:txBody>
      </p:sp>
      <p:sp>
        <p:nvSpPr>
          <p:cNvPr id="4" name="Footer Placeholder 3">
            <a:extLst>
              <a:ext uri="{FF2B5EF4-FFF2-40B4-BE49-F238E27FC236}">
                <a16:creationId xmlns:a16="http://schemas.microsoft.com/office/drawing/2014/main" xmlns="" id="{CB827344-D690-CADF-69DE-C3AD34CB0CB3}"/>
              </a:ext>
            </a:extLst>
          </p:cNvPr>
          <p:cNvSpPr>
            <a:spLocks noGrp="1"/>
          </p:cNvSpPr>
          <p:nvPr>
            <p:ph type="ftr" sz="quarter" idx="11"/>
          </p:nvPr>
        </p:nvSpPr>
        <p:spPr>
          <a:xfrm>
            <a:off x="4038600" y="6356354"/>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207B732D-FA35-3E0B-61DF-9420221A3D45}"/>
              </a:ext>
            </a:extLst>
          </p:cNvPr>
          <p:cNvSpPr>
            <a:spLocks noGrp="1"/>
          </p:cNvSpPr>
          <p:nvPr>
            <p:ph type="sldNum" sz="quarter" idx="12"/>
          </p:nvPr>
        </p:nvSpPr>
        <p:spPr/>
        <p:txBody>
          <a:bodyPr/>
          <a:lstStyle/>
          <a:p>
            <a:fld id="{C86F7737-54AF-4AAD-9B65-077A2A4557F4}" type="slidenum">
              <a:rPr lang="en-US" smtClean="0"/>
              <a:t>‹#›</a:t>
            </a:fld>
            <a:endParaRPr lang="en-US"/>
          </a:p>
        </p:txBody>
      </p:sp>
    </p:spTree>
    <p:extLst>
      <p:ext uri="{BB962C8B-B14F-4D97-AF65-F5344CB8AC3E}">
        <p14:creationId xmlns:p14="http://schemas.microsoft.com/office/powerpoint/2010/main" val="12810177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84963D7A-2503-CF2F-610F-BCDE744DAB6B}"/>
              </a:ext>
            </a:extLst>
          </p:cNvPr>
          <p:cNvSpPr>
            <a:spLocks noGrp="1"/>
          </p:cNvSpPr>
          <p:nvPr>
            <p:ph type="dt" sz="half" idx="10"/>
          </p:nvPr>
        </p:nvSpPr>
        <p:spPr/>
        <p:txBody>
          <a:bodyPr/>
          <a:lstStyle/>
          <a:p>
            <a:fld id="{8A6CF7A9-F595-43E6-A8CE-7C19F4DC9D9D}" type="datetimeFigureOut">
              <a:rPr lang="en-US" smtClean="0"/>
              <a:t>10/27/2025</a:t>
            </a:fld>
            <a:endParaRPr lang="en-US"/>
          </a:p>
        </p:txBody>
      </p:sp>
      <p:sp>
        <p:nvSpPr>
          <p:cNvPr id="3" name="Footer Placeholder 2">
            <a:extLst>
              <a:ext uri="{FF2B5EF4-FFF2-40B4-BE49-F238E27FC236}">
                <a16:creationId xmlns:a16="http://schemas.microsoft.com/office/drawing/2014/main" xmlns="" id="{C9630867-5875-A066-4257-8AB3BE4A7ED3}"/>
              </a:ext>
            </a:extLst>
          </p:cNvPr>
          <p:cNvSpPr>
            <a:spLocks noGrp="1"/>
          </p:cNvSpPr>
          <p:nvPr>
            <p:ph type="ftr" sz="quarter" idx="11"/>
          </p:nvPr>
        </p:nvSpPr>
        <p:spPr>
          <a:xfrm>
            <a:off x="4038600" y="6356354"/>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6B49ECF2-0807-F3BD-3949-0CE06DCFB728}"/>
              </a:ext>
            </a:extLst>
          </p:cNvPr>
          <p:cNvSpPr>
            <a:spLocks noGrp="1"/>
          </p:cNvSpPr>
          <p:nvPr>
            <p:ph type="sldNum" sz="quarter" idx="12"/>
          </p:nvPr>
        </p:nvSpPr>
        <p:spPr/>
        <p:txBody>
          <a:bodyPr/>
          <a:lstStyle/>
          <a:p>
            <a:fld id="{C86F7737-54AF-4AAD-9B65-077A2A4557F4}" type="slidenum">
              <a:rPr lang="en-US" smtClean="0"/>
              <a:t>‹#›</a:t>
            </a:fld>
            <a:endParaRPr lang="en-US"/>
          </a:p>
        </p:txBody>
      </p:sp>
    </p:spTree>
    <p:extLst>
      <p:ext uri="{BB962C8B-B14F-4D97-AF65-F5344CB8AC3E}">
        <p14:creationId xmlns:p14="http://schemas.microsoft.com/office/powerpoint/2010/main" val="33320454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C115355-5110-14E7-12C8-3809319C03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9188F62E-78C0-B9C2-2F4A-D2BC0B325FCD}"/>
              </a:ext>
            </a:extLst>
          </p:cNvPr>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770957DD-2A95-8037-092A-126F96D00E0C}"/>
              </a:ext>
            </a:extLst>
          </p:cNvPr>
          <p:cNvSpPr>
            <a:spLocks noGrp="1"/>
          </p:cNvSpPr>
          <p:nvPr>
            <p:ph type="body" sz="half" idx="2"/>
          </p:nvPr>
        </p:nvSpPr>
        <p:spPr>
          <a:xfrm>
            <a:off x="839788" y="2057400"/>
            <a:ext cx="3932237" cy="3811588"/>
          </a:xfr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346F57A0-4509-24CA-5F2A-1704E7C3B57E}"/>
              </a:ext>
            </a:extLst>
          </p:cNvPr>
          <p:cNvSpPr>
            <a:spLocks noGrp="1"/>
          </p:cNvSpPr>
          <p:nvPr>
            <p:ph type="dt" sz="half" idx="10"/>
          </p:nvPr>
        </p:nvSpPr>
        <p:spPr/>
        <p:txBody>
          <a:bodyPr/>
          <a:lstStyle/>
          <a:p>
            <a:fld id="{8A6CF7A9-F595-43E6-A8CE-7C19F4DC9D9D}" type="datetimeFigureOut">
              <a:rPr lang="en-US" smtClean="0"/>
              <a:t>10/27/2025</a:t>
            </a:fld>
            <a:endParaRPr lang="en-US"/>
          </a:p>
        </p:txBody>
      </p:sp>
      <p:sp>
        <p:nvSpPr>
          <p:cNvPr id="6" name="Footer Placeholder 5">
            <a:extLst>
              <a:ext uri="{FF2B5EF4-FFF2-40B4-BE49-F238E27FC236}">
                <a16:creationId xmlns:a16="http://schemas.microsoft.com/office/drawing/2014/main" xmlns="" id="{064902B1-7F8E-E705-3CF6-D0DA23E5B58A}"/>
              </a:ext>
            </a:extLst>
          </p:cNvPr>
          <p:cNvSpPr>
            <a:spLocks noGrp="1"/>
          </p:cNvSpPr>
          <p:nvPr>
            <p:ph type="ftr" sz="quarter" idx="11"/>
          </p:nvPr>
        </p:nvSpPr>
        <p:spPr>
          <a:xfrm>
            <a:off x="4038600" y="6356354"/>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2313AEFE-8472-EBDE-7315-9AD87B297B9C}"/>
              </a:ext>
            </a:extLst>
          </p:cNvPr>
          <p:cNvSpPr>
            <a:spLocks noGrp="1"/>
          </p:cNvSpPr>
          <p:nvPr>
            <p:ph type="sldNum" sz="quarter" idx="12"/>
          </p:nvPr>
        </p:nvSpPr>
        <p:spPr/>
        <p:txBody>
          <a:bodyPr/>
          <a:lstStyle/>
          <a:p>
            <a:fld id="{C86F7737-54AF-4AAD-9B65-077A2A4557F4}" type="slidenum">
              <a:rPr lang="en-US" smtClean="0"/>
              <a:t>‹#›</a:t>
            </a:fld>
            <a:endParaRPr lang="en-US"/>
          </a:p>
        </p:txBody>
      </p:sp>
    </p:spTree>
    <p:extLst>
      <p:ext uri="{BB962C8B-B14F-4D97-AF65-F5344CB8AC3E}">
        <p14:creationId xmlns:p14="http://schemas.microsoft.com/office/powerpoint/2010/main" val="37128271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9C82896-8B86-6695-AAB6-08B5EBB1380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9B076560-291E-5DF1-F229-24D2A5C90392}"/>
              </a:ext>
            </a:extLst>
          </p:cNvPr>
          <p:cNvSpPr>
            <a:spLocks noGrp="1"/>
          </p:cNvSpPr>
          <p:nvPr>
            <p:ph type="pic" idx="1"/>
          </p:nvPr>
        </p:nvSpPr>
        <p:spPr>
          <a:xfrm>
            <a:off x="5183188" y="987429"/>
            <a:ext cx="6172200" cy="4873625"/>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endParaRPr lang="en-US"/>
          </a:p>
        </p:txBody>
      </p:sp>
      <p:sp>
        <p:nvSpPr>
          <p:cNvPr id="4" name="Text Placeholder 3">
            <a:extLst>
              <a:ext uri="{FF2B5EF4-FFF2-40B4-BE49-F238E27FC236}">
                <a16:creationId xmlns:a16="http://schemas.microsoft.com/office/drawing/2014/main" xmlns="" id="{02795BAD-C535-6FC8-290B-C3D44028987C}"/>
              </a:ext>
            </a:extLst>
          </p:cNvPr>
          <p:cNvSpPr>
            <a:spLocks noGrp="1"/>
          </p:cNvSpPr>
          <p:nvPr>
            <p:ph type="body" sz="half" idx="2"/>
          </p:nvPr>
        </p:nvSpPr>
        <p:spPr>
          <a:xfrm>
            <a:off x="839788" y="2057400"/>
            <a:ext cx="3932237" cy="3811588"/>
          </a:xfr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F4D6118C-101A-2E92-F9D9-DBA79AF62816}"/>
              </a:ext>
            </a:extLst>
          </p:cNvPr>
          <p:cNvSpPr>
            <a:spLocks noGrp="1"/>
          </p:cNvSpPr>
          <p:nvPr>
            <p:ph type="dt" sz="half" idx="10"/>
          </p:nvPr>
        </p:nvSpPr>
        <p:spPr/>
        <p:txBody>
          <a:bodyPr/>
          <a:lstStyle/>
          <a:p>
            <a:fld id="{8A6CF7A9-F595-43E6-A8CE-7C19F4DC9D9D}" type="datetimeFigureOut">
              <a:rPr lang="en-US" smtClean="0"/>
              <a:t>10/27/2025</a:t>
            </a:fld>
            <a:endParaRPr lang="en-US"/>
          </a:p>
        </p:txBody>
      </p:sp>
      <p:sp>
        <p:nvSpPr>
          <p:cNvPr id="6" name="Footer Placeholder 5">
            <a:extLst>
              <a:ext uri="{FF2B5EF4-FFF2-40B4-BE49-F238E27FC236}">
                <a16:creationId xmlns:a16="http://schemas.microsoft.com/office/drawing/2014/main" xmlns="" id="{4A8A6A6E-FC68-726A-9085-75EADA24F9EA}"/>
              </a:ext>
            </a:extLst>
          </p:cNvPr>
          <p:cNvSpPr>
            <a:spLocks noGrp="1"/>
          </p:cNvSpPr>
          <p:nvPr>
            <p:ph type="ftr" sz="quarter" idx="11"/>
          </p:nvPr>
        </p:nvSpPr>
        <p:spPr>
          <a:xfrm>
            <a:off x="4038600" y="6356354"/>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DA1579C0-60D1-1D37-B176-0F6815CC9D53}"/>
              </a:ext>
            </a:extLst>
          </p:cNvPr>
          <p:cNvSpPr>
            <a:spLocks noGrp="1"/>
          </p:cNvSpPr>
          <p:nvPr>
            <p:ph type="sldNum" sz="quarter" idx="12"/>
          </p:nvPr>
        </p:nvSpPr>
        <p:spPr/>
        <p:txBody>
          <a:bodyPr/>
          <a:lstStyle/>
          <a:p>
            <a:fld id="{C86F7737-54AF-4AAD-9B65-077A2A4557F4}" type="slidenum">
              <a:rPr lang="en-US" smtClean="0"/>
              <a:t>‹#›</a:t>
            </a:fld>
            <a:endParaRPr lang="en-US"/>
          </a:p>
        </p:txBody>
      </p:sp>
    </p:spTree>
    <p:extLst>
      <p:ext uri="{BB962C8B-B14F-4D97-AF65-F5344CB8AC3E}">
        <p14:creationId xmlns:p14="http://schemas.microsoft.com/office/powerpoint/2010/main" val="8805748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1915D558-2F9E-0480-4BB3-0864E4167831}"/>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xmlns="" id="{8BA88001-16D8-7A1D-628E-3CB41299357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xmlns="" id="{3F35C624-358C-B2EE-AD4E-DB22FEF93ECE}"/>
              </a:ext>
            </a:extLst>
          </p:cNvPr>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rgbClr val="734F96"/>
                </a:solidFill>
              </a:defRPr>
            </a:lvl1pPr>
          </a:lstStyle>
          <a:p>
            <a:fld id="{8A6CF7A9-F595-43E6-A8CE-7C19F4DC9D9D}" type="datetimeFigureOut">
              <a:rPr lang="en-US" smtClean="0"/>
              <a:pPr/>
              <a:t>10/27/2025</a:t>
            </a:fld>
            <a:endParaRPr lang="en-US" dirty="0"/>
          </a:p>
        </p:txBody>
      </p:sp>
      <p:sp>
        <p:nvSpPr>
          <p:cNvPr id="6" name="Slide Number Placeholder 5">
            <a:extLst>
              <a:ext uri="{FF2B5EF4-FFF2-40B4-BE49-F238E27FC236}">
                <a16:creationId xmlns:a16="http://schemas.microsoft.com/office/drawing/2014/main" xmlns="" id="{6B394DDD-6E63-77BC-232A-BC776FAB634A}"/>
              </a:ext>
            </a:extLst>
          </p:cNvPr>
          <p:cNvSpPr>
            <a:spLocks noGrp="1"/>
          </p:cNvSpPr>
          <p:nvPr>
            <p:ph type="sldNum" sz="quarter" idx="4"/>
          </p:nvPr>
        </p:nvSpPr>
        <p:spPr>
          <a:xfrm>
            <a:off x="4724400" y="6356354"/>
            <a:ext cx="2743200" cy="365125"/>
          </a:xfrm>
          <a:prstGeom prst="rect">
            <a:avLst/>
          </a:prstGeom>
        </p:spPr>
        <p:txBody>
          <a:bodyPr vert="horz" lIns="91440" tIns="45720" rIns="91440" bIns="45720" rtlCol="0" anchor="ctr"/>
          <a:lstStyle>
            <a:lvl1pPr algn="ctr">
              <a:defRPr sz="1200">
                <a:solidFill>
                  <a:srgbClr val="734F96"/>
                </a:solidFill>
              </a:defRPr>
            </a:lvl1pPr>
          </a:lstStyle>
          <a:p>
            <a:fld id="{C86F7737-54AF-4AAD-9B65-077A2A4557F4}" type="slidenum">
              <a:rPr lang="en-US" smtClean="0"/>
              <a:pPr/>
              <a:t>‹#›</a:t>
            </a:fld>
            <a:endParaRPr lang="en-US"/>
          </a:p>
        </p:txBody>
      </p:sp>
      <p:pic>
        <p:nvPicPr>
          <p:cNvPr id="8" name="Picture 7" descr="A green and blue logo&#10;&#10;AI-generated content may be incorrect.">
            <a:extLst>
              <a:ext uri="{FF2B5EF4-FFF2-40B4-BE49-F238E27FC236}">
                <a16:creationId xmlns:a16="http://schemas.microsoft.com/office/drawing/2014/main" xmlns="" id="{902B22AF-85EF-18FD-910A-B4C7A038B924}"/>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1264630" y="6156776"/>
            <a:ext cx="907914" cy="681767"/>
          </a:xfrm>
          <a:prstGeom prst="rect">
            <a:avLst/>
          </a:prstGeom>
        </p:spPr>
      </p:pic>
    </p:spTree>
    <p:extLst>
      <p:ext uri="{BB962C8B-B14F-4D97-AF65-F5344CB8AC3E}">
        <p14:creationId xmlns:p14="http://schemas.microsoft.com/office/powerpoint/2010/main" val="35717809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354" rtl="0" eaLnBrk="1" latinLnBrk="0" hangingPunct="1">
        <a:lnSpc>
          <a:spcPct val="90000"/>
        </a:lnSpc>
        <a:spcBef>
          <a:spcPct val="0"/>
        </a:spcBef>
        <a:buNone/>
        <a:defRPr sz="4400" kern="1200">
          <a:solidFill>
            <a:srgbClr val="80CC28"/>
          </a:solidFill>
          <a:latin typeface="Arial Black" panose="020B0A04020102020204" pitchFamily="34" charset="0"/>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rgbClr val="1B263B"/>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rgbClr val="1B263B"/>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rgbClr val="1B263B"/>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rgbClr val="1B263B"/>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rgbClr val="1B263B"/>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8.sv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8.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A0AAE47-96A0-73C2-B1D7-60524CE5B893}"/>
              </a:ext>
            </a:extLst>
          </p:cNvPr>
          <p:cNvSpPr>
            <a:spLocks noGrp="1"/>
          </p:cNvSpPr>
          <p:nvPr>
            <p:ph type="ctrTitle"/>
          </p:nvPr>
        </p:nvSpPr>
        <p:spPr/>
        <p:txBody>
          <a:bodyPr>
            <a:normAutofit fontScale="90000"/>
          </a:bodyPr>
          <a:lstStyle/>
          <a:p>
            <a:r>
              <a:rPr lang="en-US" dirty="0"/>
              <a:t>AI and the Future of Reliability Engineering in Sustainment</a:t>
            </a:r>
          </a:p>
        </p:txBody>
      </p:sp>
      <p:sp>
        <p:nvSpPr>
          <p:cNvPr id="3" name="Subtitle 2">
            <a:extLst>
              <a:ext uri="{FF2B5EF4-FFF2-40B4-BE49-F238E27FC236}">
                <a16:creationId xmlns:a16="http://schemas.microsoft.com/office/drawing/2014/main" xmlns="" id="{428F0480-1E72-5A18-FD8D-F3BA9449CA7B}"/>
              </a:ext>
            </a:extLst>
          </p:cNvPr>
          <p:cNvSpPr>
            <a:spLocks noGrp="1"/>
          </p:cNvSpPr>
          <p:nvPr>
            <p:ph type="subTitle" idx="1"/>
          </p:nvPr>
        </p:nvSpPr>
        <p:spPr/>
        <p:txBody>
          <a:bodyPr/>
          <a:lstStyle/>
          <a:p>
            <a:r>
              <a:rPr lang="en-US" dirty="0"/>
              <a:t>A look into the future and how AI is changing Reliability Engineering</a:t>
            </a:r>
          </a:p>
        </p:txBody>
      </p:sp>
    </p:spTree>
    <p:extLst>
      <p:ext uri="{BB962C8B-B14F-4D97-AF65-F5344CB8AC3E}">
        <p14:creationId xmlns:p14="http://schemas.microsoft.com/office/powerpoint/2010/main" val="24621740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905C188-88D2-E73D-FDE4-3341AA54C7F9}"/>
              </a:ext>
            </a:extLst>
          </p:cNvPr>
          <p:cNvSpPr>
            <a:spLocks noGrp="1"/>
          </p:cNvSpPr>
          <p:nvPr>
            <p:ph type="title"/>
          </p:nvPr>
        </p:nvSpPr>
        <p:spPr/>
        <p:txBody>
          <a:bodyPr/>
          <a:lstStyle/>
          <a:p>
            <a:r>
              <a:rPr lang="en-US" dirty="0"/>
              <a:t>Benchmarks</a:t>
            </a:r>
          </a:p>
        </p:txBody>
      </p:sp>
      <p:sp>
        <p:nvSpPr>
          <p:cNvPr id="3" name="Content Placeholder 2">
            <a:extLst>
              <a:ext uri="{FF2B5EF4-FFF2-40B4-BE49-F238E27FC236}">
                <a16:creationId xmlns:a16="http://schemas.microsoft.com/office/drawing/2014/main" xmlns="" id="{0DE3F819-F94C-9D3A-F5A0-B77DD890019E}"/>
              </a:ext>
            </a:extLst>
          </p:cNvPr>
          <p:cNvSpPr>
            <a:spLocks noGrp="1"/>
          </p:cNvSpPr>
          <p:nvPr>
            <p:ph idx="1"/>
          </p:nvPr>
        </p:nvSpPr>
        <p:spPr>
          <a:xfrm>
            <a:off x="7044266" y="1825625"/>
            <a:ext cx="4842933" cy="4351338"/>
          </a:xfrm>
        </p:spPr>
        <p:txBody>
          <a:bodyPr/>
          <a:lstStyle/>
          <a:p>
            <a:pPr marL="0" indent="0" algn="ctr">
              <a:buNone/>
            </a:pPr>
            <a:endParaRPr lang="en-US" dirty="0"/>
          </a:p>
          <a:p>
            <a:pPr marL="0" indent="0" algn="ctr">
              <a:buNone/>
            </a:pPr>
            <a:r>
              <a:rPr lang="en-US" dirty="0"/>
              <a:t>Establishing effective benchmarks will become the most important part of AI development</a:t>
            </a:r>
          </a:p>
          <a:p>
            <a:pPr marL="0" indent="0" algn="ctr">
              <a:buNone/>
            </a:pPr>
            <a:endParaRPr lang="en-US" dirty="0"/>
          </a:p>
          <a:p>
            <a:pPr marL="0" indent="0" algn="ctr">
              <a:buNone/>
            </a:pPr>
            <a:r>
              <a:rPr lang="en-US" dirty="0"/>
              <a:t>The metric defines the performance</a:t>
            </a:r>
          </a:p>
        </p:txBody>
      </p:sp>
      <p:pic>
        <p:nvPicPr>
          <p:cNvPr id="4" name="Picture 3">
            <a:extLst>
              <a:ext uri="{FF2B5EF4-FFF2-40B4-BE49-F238E27FC236}">
                <a16:creationId xmlns:a16="http://schemas.microsoft.com/office/drawing/2014/main" xmlns="" id="{4B8D032E-15C6-4F5A-1C35-5D9D90C087CB}"/>
              </a:ext>
            </a:extLst>
          </p:cNvPr>
          <p:cNvPicPr>
            <a:picLocks noChangeAspect="1"/>
          </p:cNvPicPr>
          <p:nvPr/>
        </p:nvPicPr>
        <p:blipFill>
          <a:blip r:embed="rId3"/>
          <a:stretch>
            <a:fillRect/>
          </a:stretch>
        </p:blipFill>
        <p:spPr>
          <a:xfrm>
            <a:off x="165894" y="1954964"/>
            <a:ext cx="6623648" cy="4092660"/>
          </a:xfrm>
          <a:prstGeom prst="rect">
            <a:avLst/>
          </a:prstGeom>
        </p:spPr>
      </p:pic>
    </p:spTree>
    <p:extLst>
      <p:ext uri="{BB962C8B-B14F-4D97-AF65-F5344CB8AC3E}">
        <p14:creationId xmlns:p14="http://schemas.microsoft.com/office/powerpoint/2010/main" val="34724643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85C5CA6-0EEF-BF13-15D1-26422823BAF1}"/>
              </a:ext>
            </a:extLst>
          </p:cNvPr>
          <p:cNvSpPr>
            <a:spLocks noGrp="1"/>
          </p:cNvSpPr>
          <p:nvPr>
            <p:ph type="title"/>
          </p:nvPr>
        </p:nvSpPr>
        <p:spPr>
          <a:xfrm>
            <a:off x="1285533" y="548051"/>
            <a:ext cx="6615485" cy="1358103"/>
          </a:xfrm>
        </p:spPr>
        <p:txBody>
          <a:bodyPr/>
          <a:lstStyle/>
          <a:p>
            <a:r>
              <a:rPr lang="en-US" dirty="0"/>
              <a:t>Questions?</a:t>
            </a:r>
          </a:p>
        </p:txBody>
      </p:sp>
      <p:pic>
        <p:nvPicPr>
          <p:cNvPr id="4" name="Picture 3" descr="A qr code with a face on it&#10;&#10;AI-generated content may be incorrect.">
            <a:extLst>
              <a:ext uri="{FF2B5EF4-FFF2-40B4-BE49-F238E27FC236}">
                <a16:creationId xmlns:a16="http://schemas.microsoft.com/office/drawing/2014/main" xmlns="" id="{BD235802-028F-3F61-2204-BBCDAB79A3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0808" y="2174875"/>
            <a:ext cx="3524250" cy="3524250"/>
          </a:xfrm>
          <a:prstGeom prst="rect">
            <a:avLst/>
          </a:prstGeom>
        </p:spPr>
      </p:pic>
    </p:spTree>
    <p:extLst>
      <p:ext uri="{BB962C8B-B14F-4D97-AF65-F5344CB8AC3E}">
        <p14:creationId xmlns:p14="http://schemas.microsoft.com/office/powerpoint/2010/main" val="37752192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9EEFE79-2714-ED7D-5561-71077EFCA40E}"/>
              </a:ext>
            </a:extLst>
          </p:cNvPr>
          <p:cNvSpPr>
            <a:spLocks noGrp="1"/>
          </p:cNvSpPr>
          <p:nvPr>
            <p:ph type="title"/>
          </p:nvPr>
        </p:nvSpPr>
        <p:spPr/>
        <p:txBody>
          <a:bodyPr/>
          <a:lstStyle/>
          <a:p>
            <a:r>
              <a:rPr lang="en-US" dirty="0"/>
              <a:t>The Changing Landscape</a:t>
            </a:r>
          </a:p>
        </p:txBody>
      </p:sp>
      <p:sp>
        <p:nvSpPr>
          <p:cNvPr id="3" name="Content Placeholder 2">
            <a:extLst>
              <a:ext uri="{FF2B5EF4-FFF2-40B4-BE49-F238E27FC236}">
                <a16:creationId xmlns:a16="http://schemas.microsoft.com/office/drawing/2014/main" xmlns="" id="{C7CD6B37-3992-4054-65B5-19E27A787533}"/>
              </a:ext>
            </a:extLst>
          </p:cNvPr>
          <p:cNvSpPr>
            <a:spLocks noGrp="1"/>
          </p:cNvSpPr>
          <p:nvPr>
            <p:ph idx="1"/>
          </p:nvPr>
        </p:nvSpPr>
        <p:spPr>
          <a:xfrm>
            <a:off x="318977" y="2084303"/>
            <a:ext cx="4486939" cy="4092659"/>
          </a:xfrm>
        </p:spPr>
        <p:txBody>
          <a:bodyPr/>
          <a:lstStyle/>
          <a:p>
            <a:pPr marL="0" indent="0" algn="ctr">
              <a:buNone/>
            </a:pPr>
            <a:r>
              <a:rPr lang="en-US" dirty="0"/>
              <a:t>AI Is getting smaller, smarter, and faster.</a:t>
            </a:r>
          </a:p>
          <a:p>
            <a:pPr marL="0" indent="0" algn="ctr">
              <a:buNone/>
            </a:pPr>
            <a:endParaRPr lang="en-US" dirty="0"/>
          </a:p>
          <a:p>
            <a:pPr marL="0" indent="0" algn="ctr">
              <a:buNone/>
            </a:pPr>
            <a:r>
              <a:rPr lang="en-US" dirty="0"/>
              <a:t>Deploying thinking models that make critical decision at the edge is no longer a dream, its reality.</a:t>
            </a:r>
          </a:p>
        </p:txBody>
      </p:sp>
      <p:pic>
        <p:nvPicPr>
          <p:cNvPr id="5" name="Picture 4">
            <a:extLst>
              <a:ext uri="{FF2B5EF4-FFF2-40B4-BE49-F238E27FC236}">
                <a16:creationId xmlns:a16="http://schemas.microsoft.com/office/drawing/2014/main" xmlns="" id="{54401322-A7E1-3E2C-FD2C-DD0F8F41360C}"/>
              </a:ext>
            </a:extLst>
          </p:cNvPr>
          <p:cNvPicPr>
            <a:picLocks noChangeAspect="1"/>
          </p:cNvPicPr>
          <p:nvPr/>
        </p:nvPicPr>
        <p:blipFill>
          <a:blip r:embed="rId3"/>
          <a:stretch>
            <a:fillRect/>
          </a:stretch>
        </p:blipFill>
        <p:spPr>
          <a:xfrm>
            <a:off x="5000357" y="1967024"/>
            <a:ext cx="6623648" cy="4092660"/>
          </a:xfrm>
          <a:prstGeom prst="rect">
            <a:avLst/>
          </a:prstGeom>
        </p:spPr>
      </p:pic>
      <p:sp>
        <p:nvSpPr>
          <p:cNvPr id="6" name="Content Placeholder 2">
            <a:extLst>
              <a:ext uri="{FF2B5EF4-FFF2-40B4-BE49-F238E27FC236}">
                <a16:creationId xmlns:a16="http://schemas.microsoft.com/office/drawing/2014/main" xmlns="" id="{97673DED-40A8-88B8-8926-CDF48549F575}"/>
              </a:ext>
            </a:extLst>
          </p:cNvPr>
          <p:cNvSpPr txBox="1">
            <a:spLocks/>
          </p:cNvSpPr>
          <p:nvPr/>
        </p:nvSpPr>
        <p:spPr>
          <a:xfrm>
            <a:off x="5864771" y="6059684"/>
            <a:ext cx="4951649" cy="705612"/>
          </a:xfrm>
          <a:prstGeom prst="rect">
            <a:avLst/>
          </a:prstGeom>
        </p:spPr>
        <p:txBody>
          <a:bodyPr vert="horz" lIns="91440" tIns="45720" rIns="91440" bIns="45720" rtlCol="0">
            <a:normAutofit/>
          </a:bodyPr>
          <a:lst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rgbClr val="1B263B"/>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rgbClr val="1B263B"/>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rgbClr val="1B263B"/>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rgbClr val="1B263B"/>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rgbClr val="1B263B"/>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dirty="0"/>
              <a:t>https://arcprize.org/leaboard</a:t>
            </a:r>
          </a:p>
        </p:txBody>
      </p:sp>
    </p:spTree>
    <p:extLst>
      <p:ext uri="{BB962C8B-B14F-4D97-AF65-F5344CB8AC3E}">
        <p14:creationId xmlns:p14="http://schemas.microsoft.com/office/powerpoint/2010/main" val="1907756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AE66FF77-8A41-AA83-AA9D-D9077A485BE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xmlns="" id="{58E7BDD5-F996-18EE-2F35-FA85BDD5DD92}"/>
              </a:ext>
            </a:extLst>
          </p:cNvPr>
          <p:cNvSpPr>
            <a:spLocks noGrp="1"/>
          </p:cNvSpPr>
          <p:nvPr>
            <p:ph type="title"/>
          </p:nvPr>
        </p:nvSpPr>
        <p:spPr/>
        <p:txBody>
          <a:bodyPr/>
          <a:lstStyle/>
          <a:p>
            <a:r>
              <a:rPr lang="en-US" dirty="0"/>
              <a:t>The Changing Landscape</a:t>
            </a:r>
          </a:p>
        </p:txBody>
      </p:sp>
      <p:sp>
        <p:nvSpPr>
          <p:cNvPr id="3" name="Content Placeholder 2">
            <a:extLst>
              <a:ext uri="{FF2B5EF4-FFF2-40B4-BE49-F238E27FC236}">
                <a16:creationId xmlns:a16="http://schemas.microsoft.com/office/drawing/2014/main" xmlns="" id="{44AD6A9B-2082-567B-755D-1BBD7FC3424A}"/>
              </a:ext>
            </a:extLst>
          </p:cNvPr>
          <p:cNvSpPr>
            <a:spLocks noGrp="1"/>
          </p:cNvSpPr>
          <p:nvPr>
            <p:ph idx="1"/>
          </p:nvPr>
        </p:nvSpPr>
        <p:spPr>
          <a:xfrm>
            <a:off x="318977" y="2084303"/>
            <a:ext cx="4486939" cy="4092659"/>
          </a:xfrm>
        </p:spPr>
        <p:txBody>
          <a:bodyPr/>
          <a:lstStyle/>
          <a:p>
            <a:pPr marL="0" indent="0" algn="ctr">
              <a:buNone/>
            </a:pPr>
            <a:r>
              <a:rPr lang="en-US" dirty="0"/>
              <a:t>Compute is getting cheaper and more efficient</a:t>
            </a:r>
          </a:p>
          <a:p>
            <a:pPr marL="0" indent="0" algn="ctr">
              <a:buNone/>
            </a:pPr>
            <a:endParaRPr lang="en-US" dirty="0"/>
          </a:p>
        </p:txBody>
      </p:sp>
      <p:sp>
        <p:nvSpPr>
          <p:cNvPr id="6" name="Content Placeholder 2">
            <a:extLst>
              <a:ext uri="{FF2B5EF4-FFF2-40B4-BE49-F238E27FC236}">
                <a16:creationId xmlns:a16="http://schemas.microsoft.com/office/drawing/2014/main" xmlns="" id="{8FAF881E-4C40-5E93-DD01-E67F0B0A781F}"/>
              </a:ext>
            </a:extLst>
          </p:cNvPr>
          <p:cNvSpPr txBox="1">
            <a:spLocks/>
          </p:cNvSpPr>
          <p:nvPr/>
        </p:nvSpPr>
        <p:spPr>
          <a:xfrm>
            <a:off x="6271173" y="6059684"/>
            <a:ext cx="4951649" cy="705612"/>
          </a:xfrm>
          <a:prstGeom prst="rect">
            <a:avLst/>
          </a:prstGeom>
        </p:spPr>
        <p:txBody>
          <a:bodyPr vert="horz" lIns="91440" tIns="45720" rIns="91440" bIns="45720" rtlCol="0">
            <a:normAutofit/>
          </a:bodyPr>
          <a:lst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rgbClr val="1B263B"/>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rgbClr val="1B263B"/>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rgbClr val="1B263B"/>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rgbClr val="1B263B"/>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rgbClr val="1B263B"/>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dirty="0"/>
              <a:t>https://marketplace.nvidia.com/en-us/developer/dgx-spark/</a:t>
            </a:r>
          </a:p>
        </p:txBody>
      </p:sp>
      <p:pic>
        <p:nvPicPr>
          <p:cNvPr id="9" name="Picture 8">
            <a:extLst>
              <a:ext uri="{FF2B5EF4-FFF2-40B4-BE49-F238E27FC236}">
                <a16:creationId xmlns:a16="http://schemas.microsoft.com/office/drawing/2014/main" xmlns="" id="{61B7EA8D-6E43-3FE1-6D73-9F98C3B802E7}"/>
              </a:ext>
            </a:extLst>
          </p:cNvPr>
          <p:cNvPicPr>
            <a:picLocks noChangeAspect="1"/>
          </p:cNvPicPr>
          <p:nvPr/>
        </p:nvPicPr>
        <p:blipFill>
          <a:blip r:embed="rId3"/>
          <a:stretch>
            <a:fillRect/>
          </a:stretch>
        </p:blipFill>
        <p:spPr>
          <a:xfrm>
            <a:off x="6497086" y="1922031"/>
            <a:ext cx="4388292" cy="2466196"/>
          </a:xfrm>
          <a:prstGeom prst="rect">
            <a:avLst/>
          </a:prstGeom>
        </p:spPr>
      </p:pic>
      <p:sp>
        <p:nvSpPr>
          <p:cNvPr id="10" name="Rectangle 9">
            <a:extLst>
              <a:ext uri="{FF2B5EF4-FFF2-40B4-BE49-F238E27FC236}">
                <a16:creationId xmlns:a16="http://schemas.microsoft.com/office/drawing/2014/main" xmlns="" id="{DEE6CD6F-E3E2-312E-2E33-5DE3E2C7C2D2}"/>
              </a:ext>
            </a:extLst>
          </p:cNvPr>
          <p:cNvSpPr/>
          <p:nvPr/>
        </p:nvSpPr>
        <p:spPr>
          <a:xfrm>
            <a:off x="6680200" y="4614333"/>
            <a:ext cx="4136220" cy="1325563"/>
          </a:xfrm>
          <a:prstGeom prst="rect">
            <a:avLst/>
          </a:prstGeom>
          <a:solidFill>
            <a:srgbClr val="95A5A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rgbClr val="734F96"/>
                </a:solidFill>
              </a:rPr>
              <a:t>This can train/deploy a 200B parameter model.</a:t>
            </a:r>
          </a:p>
          <a:p>
            <a:pPr algn="ctr"/>
            <a:r>
              <a:rPr lang="en-US" dirty="0">
                <a:solidFill>
                  <a:srgbClr val="734F96"/>
                </a:solidFill>
              </a:rPr>
              <a:t>It consumes 700W max.</a:t>
            </a:r>
          </a:p>
        </p:txBody>
      </p:sp>
      <p:sp>
        <p:nvSpPr>
          <p:cNvPr id="11" name="Arrow: Up 10">
            <a:extLst>
              <a:ext uri="{FF2B5EF4-FFF2-40B4-BE49-F238E27FC236}">
                <a16:creationId xmlns:a16="http://schemas.microsoft.com/office/drawing/2014/main" xmlns="" id="{96078F1A-D126-3AF4-7CDE-85CE49279E91}"/>
              </a:ext>
            </a:extLst>
          </p:cNvPr>
          <p:cNvSpPr/>
          <p:nvPr/>
        </p:nvSpPr>
        <p:spPr>
          <a:xfrm>
            <a:off x="9728200" y="3761694"/>
            <a:ext cx="609600" cy="897466"/>
          </a:xfrm>
          <a:prstGeom prst="upArrow">
            <a:avLst/>
          </a:prstGeom>
          <a:solidFill>
            <a:srgbClr val="1B263B"/>
          </a:solidFill>
          <a:ln>
            <a:solidFill>
              <a:srgbClr val="734F9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xmlns="" id="{BF3CB512-8C3A-8FF0-FB88-9EB16FC65C5C}"/>
              </a:ext>
            </a:extLst>
          </p:cNvPr>
          <p:cNvPicPr>
            <a:picLocks noChangeAspect="1"/>
          </p:cNvPicPr>
          <p:nvPr/>
        </p:nvPicPr>
        <p:blipFill>
          <a:blip r:embed="rId4"/>
          <a:stretch>
            <a:fillRect/>
          </a:stretch>
        </p:blipFill>
        <p:spPr>
          <a:xfrm>
            <a:off x="967141" y="3241155"/>
            <a:ext cx="4366890" cy="2836009"/>
          </a:xfrm>
          <a:prstGeom prst="rect">
            <a:avLst/>
          </a:prstGeom>
          <a:ln>
            <a:solidFill>
              <a:srgbClr val="734F96"/>
            </a:solidFill>
          </a:ln>
        </p:spPr>
      </p:pic>
    </p:spTree>
    <p:extLst>
      <p:ext uri="{BB962C8B-B14F-4D97-AF65-F5344CB8AC3E}">
        <p14:creationId xmlns:p14="http://schemas.microsoft.com/office/powerpoint/2010/main" val="24856805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B471EA2-1388-50A7-B81D-F165DC62821C}"/>
              </a:ext>
            </a:extLst>
          </p:cNvPr>
          <p:cNvSpPr>
            <a:spLocks noGrp="1"/>
          </p:cNvSpPr>
          <p:nvPr>
            <p:ph type="title"/>
          </p:nvPr>
        </p:nvSpPr>
        <p:spPr/>
        <p:txBody>
          <a:bodyPr/>
          <a:lstStyle/>
          <a:p>
            <a:r>
              <a:rPr lang="en-US" dirty="0"/>
              <a:t>The Rise of </a:t>
            </a:r>
            <a:r>
              <a:rPr lang="en-US" dirty="0" err="1"/>
              <a:t>Agentics</a:t>
            </a:r>
            <a:endParaRPr lang="en-US" dirty="0"/>
          </a:p>
        </p:txBody>
      </p:sp>
      <p:sp>
        <p:nvSpPr>
          <p:cNvPr id="3" name="Content Placeholder 2">
            <a:extLst>
              <a:ext uri="{FF2B5EF4-FFF2-40B4-BE49-F238E27FC236}">
                <a16:creationId xmlns:a16="http://schemas.microsoft.com/office/drawing/2014/main" xmlns="" id="{C44CC9BB-2BA0-CBDD-B86A-23BF048BE5B3}"/>
              </a:ext>
            </a:extLst>
          </p:cNvPr>
          <p:cNvSpPr>
            <a:spLocks noGrp="1"/>
          </p:cNvSpPr>
          <p:nvPr>
            <p:ph idx="1"/>
          </p:nvPr>
        </p:nvSpPr>
        <p:spPr>
          <a:xfrm>
            <a:off x="838200" y="1825625"/>
            <a:ext cx="5892800" cy="4351338"/>
          </a:xfrm>
        </p:spPr>
        <p:txBody>
          <a:bodyPr>
            <a:normAutofit lnSpcReduction="10000"/>
          </a:bodyPr>
          <a:lstStyle/>
          <a:p>
            <a:pPr marL="0" indent="0" algn="ctr">
              <a:buNone/>
            </a:pPr>
            <a:r>
              <a:rPr lang="en-US" dirty="0"/>
              <a:t>Agentic workflows are dominating the consumer market</a:t>
            </a:r>
          </a:p>
          <a:p>
            <a:pPr marL="0" indent="0" algn="ctr">
              <a:buNone/>
            </a:pPr>
            <a:r>
              <a:rPr lang="en-US" dirty="0"/>
              <a:t>The DoD will be no different</a:t>
            </a:r>
          </a:p>
          <a:p>
            <a:pPr marL="0" indent="0" algn="ctr">
              <a:buNone/>
            </a:pPr>
            <a:endParaRPr lang="en-US" dirty="0"/>
          </a:p>
          <a:p>
            <a:pPr marL="0" indent="0" algn="ctr">
              <a:buNone/>
            </a:pPr>
            <a:r>
              <a:rPr lang="en-US" dirty="0"/>
              <a:t>AI will not only handle the heavy data lifting, it will be assisting in planning, documenting, and executing missions</a:t>
            </a:r>
          </a:p>
          <a:p>
            <a:pPr marL="0" indent="0" algn="ctr">
              <a:buNone/>
            </a:pPr>
            <a:r>
              <a:rPr lang="en-US" dirty="0"/>
              <a:t>These large agentic systems require Reliability</a:t>
            </a:r>
          </a:p>
        </p:txBody>
      </p:sp>
      <p:pic>
        <p:nvPicPr>
          <p:cNvPr id="1026" name="Picture 2" descr="Ollama Open Source AI Logo&quot; Sticker for ...">
            <a:extLst>
              <a:ext uri="{FF2B5EF4-FFF2-40B4-BE49-F238E27FC236}">
                <a16:creationId xmlns:a16="http://schemas.microsoft.com/office/drawing/2014/main" xmlns="" id="{876F7FB4-770A-0A49-A785-C18D8CFF66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03733" y="1969559"/>
            <a:ext cx="1088496" cy="108849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Open Webui Icon | Dashboard Icons">
            <a:extLst>
              <a:ext uri="{FF2B5EF4-FFF2-40B4-BE49-F238E27FC236}">
                <a16:creationId xmlns:a16="http://schemas.microsoft.com/office/drawing/2014/main" xmlns="" id="{839538BF-17C0-CB3D-F0A2-75F1170504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96667" y="2395273"/>
            <a:ext cx="1325563" cy="132556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n8n Agency for Automation Workflows">
            <a:extLst>
              <a:ext uri="{FF2B5EF4-FFF2-40B4-BE49-F238E27FC236}">
                <a16:creationId xmlns:a16="http://schemas.microsoft.com/office/drawing/2014/main" xmlns="" id="{ED926138-7EDD-E43E-3A4C-0040E1EF0A7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89102" y="2103436"/>
            <a:ext cx="1325564" cy="132556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New ComfyUI logo icon : r/StableDiffusion">
            <a:extLst>
              <a:ext uri="{FF2B5EF4-FFF2-40B4-BE49-F238E27FC236}">
                <a16:creationId xmlns:a16="http://schemas.microsoft.com/office/drawing/2014/main" xmlns="" id="{972AA8E9-4730-2C83-D9F2-E7233851086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50200" y="3603095"/>
            <a:ext cx="1325563" cy="132556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LibreChat – Information Technology Services">
            <a:extLst>
              <a:ext uri="{FF2B5EF4-FFF2-40B4-BE49-F238E27FC236}">
                <a16:creationId xmlns:a16="http://schemas.microsoft.com/office/drawing/2014/main" xmlns="" id="{EAA6288D-3E0B-5F5D-F2D6-AAA8D386BC7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655705" y="3603095"/>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line - AI Coding, Open Source and ...">
            <a:extLst>
              <a:ext uri="{FF2B5EF4-FFF2-40B4-BE49-F238E27FC236}">
                <a16:creationId xmlns:a16="http://schemas.microsoft.com/office/drawing/2014/main" xmlns="" id="{AE659414-4261-79C2-F637-27C2F2485D7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11534" y="5167308"/>
            <a:ext cx="1325563" cy="1325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90342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A3FE219-6E99-BD6C-CF52-9E2AC802987C}"/>
              </a:ext>
            </a:extLst>
          </p:cNvPr>
          <p:cNvSpPr>
            <a:spLocks noGrp="1"/>
          </p:cNvSpPr>
          <p:nvPr>
            <p:ph type="title"/>
          </p:nvPr>
        </p:nvSpPr>
        <p:spPr/>
        <p:txBody>
          <a:bodyPr/>
          <a:lstStyle/>
          <a:p>
            <a:r>
              <a:rPr lang="en-US" dirty="0"/>
              <a:t>The Three Computer Solution</a:t>
            </a:r>
          </a:p>
        </p:txBody>
      </p:sp>
      <p:sp>
        <p:nvSpPr>
          <p:cNvPr id="3" name="Content Placeholder 2">
            <a:extLst>
              <a:ext uri="{FF2B5EF4-FFF2-40B4-BE49-F238E27FC236}">
                <a16:creationId xmlns:a16="http://schemas.microsoft.com/office/drawing/2014/main" xmlns="" id="{92CDC066-1428-11A9-F121-42508138AD2B}"/>
              </a:ext>
            </a:extLst>
          </p:cNvPr>
          <p:cNvSpPr>
            <a:spLocks noGrp="1"/>
          </p:cNvSpPr>
          <p:nvPr>
            <p:ph idx="1"/>
          </p:nvPr>
        </p:nvSpPr>
        <p:spPr>
          <a:xfrm>
            <a:off x="397934" y="1825625"/>
            <a:ext cx="2819400" cy="4351338"/>
          </a:xfrm>
        </p:spPr>
        <p:txBody>
          <a:bodyPr>
            <a:normAutofit lnSpcReduction="10000"/>
          </a:bodyPr>
          <a:lstStyle/>
          <a:p>
            <a:pPr marL="0" indent="0" algn="ctr">
              <a:buNone/>
            </a:pPr>
            <a:r>
              <a:rPr lang="en-US" dirty="0"/>
              <a:t>DGX</a:t>
            </a:r>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r>
              <a:rPr lang="en-US" dirty="0"/>
              <a:t>Training</a:t>
            </a:r>
          </a:p>
        </p:txBody>
      </p:sp>
      <p:sp>
        <p:nvSpPr>
          <p:cNvPr id="4" name="Content Placeholder 2">
            <a:extLst>
              <a:ext uri="{FF2B5EF4-FFF2-40B4-BE49-F238E27FC236}">
                <a16:creationId xmlns:a16="http://schemas.microsoft.com/office/drawing/2014/main" xmlns="" id="{BB03FA57-BA24-3679-B4EF-408296A5DE78}"/>
              </a:ext>
            </a:extLst>
          </p:cNvPr>
          <p:cNvSpPr txBox="1">
            <a:spLocks/>
          </p:cNvSpPr>
          <p:nvPr/>
        </p:nvSpPr>
        <p:spPr>
          <a:xfrm>
            <a:off x="4686300" y="1825625"/>
            <a:ext cx="2819400" cy="4351338"/>
          </a:xfrm>
          <a:prstGeom prst="rect">
            <a:avLst/>
          </a:prstGeom>
        </p:spPr>
        <p:txBody>
          <a:bodyPr vert="horz" lIns="91440" tIns="45720" rIns="91440" bIns="45720" rtlCol="0">
            <a:normAutofit lnSpcReduction="10000"/>
          </a:bodyPr>
          <a:lst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rgbClr val="1B263B"/>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rgbClr val="1B263B"/>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rgbClr val="1B263B"/>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rgbClr val="1B263B"/>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rgbClr val="1B263B"/>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t>OVX</a:t>
            </a:r>
          </a:p>
          <a:p>
            <a:pPr marL="0" indent="0" algn="ctr">
              <a:buFont typeface="Arial" panose="020B0604020202020204" pitchFamily="34" charset="0"/>
              <a:buNone/>
            </a:pPr>
            <a:endParaRPr lang="en-US" dirty="0"/>
          </a:p>
          <a:p>
            <a:pPr marL="0" indent="0" algn="ctr">
              <a:buFont typeface="Arial" panose="020B0604020202020204" pitchFamily="34" charset="0"/>
              <a:buNone/>
            </a:pPr>
            <a:endParaRPr lang="en-US" dirty="0"/>
          </a:p>
          <a:p>
            <a:pPr marL="0" indent="0" algn="ctr">
              <a:buFont typeface="Arial" panose="020B0604020202020204" pitchFamily="34" charset="0"/>
              <a:buNone/>
            </a:pPr>
            <a:endParaRPr lang="en-US" dirty="0"/>
          </a:p>
          <a:p>
            <a:pPr marL="0" indent="0" algn="ctr">
              <a:buFont typeface="Arial" panose="020B0604020202020204" pitchFamily="34" charset="0"/>
              <a:buNone/>
            </a:pPr>
            <a:endParaRPr lang="en-US" dirty="0"/>
          </a:p>
          <a:p>
            <a:pPr marL="0" indent="0" algn="ctr">
              <a:buFont typeface="Arial" panose="020B0604020202020204" pitchFamily="34" charset="0"/>
              <a:buNone/>
            </a:pPr>
            <a:endParaRPr lang="en-US" dirty="0"/>
          </a:p>
          <a:p>
            <a:pPr marL="0" indent="0" algn="ctr">
              <a:buFont typeface="Arial" panose="020B0604020202020204" pitchFamily="34" charset="0"/>
              <a:buNone/>
            </a:pPr>
            <a:endParaRPr lang="en-US" dirty="0"/>
          </a:p>
          <a:p>
            <a:pPr marL="0" indent="0" algn="ctr">
              <a:buFont typeface="Arial" panose="020B0604020202020204" pitchFamily="34" charset="0"/>
              <a:buNone/>
            </a:pPr>
            <a:endParaRPr lang="en-US" dirty="0"/>
          </a:p>
          <a:p>
            <a:pPr marL="0" indent="0" algn="ctr">
              <a:buFont typeface="Arial" panose="020B0604020202020204" pitchFamily="34" charset="0"/>
              <a:buNone/>
            </a:pPr>
            <a:r>
              <a:rPr lang="en-US" dirty="0"/>
              <a:t>Simulation</a:t>
            </a:r>
          </a:p>
        </p:txBody>
      </p:sp>
      <p:sp>
        <p:nvSpPr>
          <p:cNvPr id="5" name="Content Placeholder 2">
            <a:extLst>
              <a:ext uri="{FF2B5EF4-FFF2-40B4-BE49-F238E27FC236}">
                <a16:creationId xmlns:a16="http://schemas.microsoft.com/office/drawing/2014/main" xmlns="" id="{62E32AA4-C3C2-D806-B580-50937AA48674}"/>
              </a:ext>
            </a:extLst>
          </p:cNvPr>
          <p:cNvSpPr txBox="1">
            <a:spLocks/>
          </p:cNvSpPr>
          <p:nvPr/>
        </p:nvSpPr>
        <p:spPr>
          <a:xfrm>
            <a:off x="8974666" y="1825625"/>
            <a:ext cx="2819400" cy="4351338"/>
          </a:xfrm>
          <a:prstGeom prst="rect">
            <a:avLst/>
          </a:prstGeom>
        </p:spPr>
        <p:txBody>
          <a:bodyPr vert="horz" lIns="91440" tIns="45720" rIns="91440" bIns="45720" rtlCol="0">
            <a:normAutofit lnSpcReduction="10000"/>
          </a:bodyPr>
          <a:lst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rgbClr val="1B263B"/>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rgbClr val="1B263B"/>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rgbClr val="1B263B"/>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rgbClr val="1B263B"/>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rgbClr val="1B263B"/>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t>AGX</a:t>
            </a:r>
          </a:p>
          <a:p>
            <a:pPr marL="0" indent="0" algn="ctr">
              <a:buFont typeface="Arial" panose="020B0604020202020204" pitchFamily="34" charset="0"/>
              <a:buNone/>
            </a:pPr>
            <a:endParaRPr lang="en-US" dirty="0"/>
          </a:p>
          <a:p>
            <a:pPr marL="0" indent="0" algn="ctr">
              <a:buFont typeface="Arial" panose="020B0604020202020204" pitchFamily="34" charset="0"/>
              <a:buNone/>
            </a:pPr>
            <a:endParaRPr lang="en-US" dirty="0"/>
          </a:p>
          <a:p>
            <a:pPr marL="0" indent="0" algn="ctr">
              <a:buFont typeface="Arial" panose="020B0604020202020204" pitchFamily="34" charset="0"/>
              <a:buNone/>
            </a:pPr>
            <a:endParaRPr lang="en-US" dirty="0"/>
          </a:p>
          <a:p>
            <a:pPr marL="0" indent="0" algn="ctr">
              <a:buFont typeface="Arial" panose="020B0604020202020204" pitchFamily="34" charset="0"/>
              <a:buNone/>
            </a:pPr>
            <a:endParaRPr lang="en-US" dirty="0"/>
          </a:p>
          <a:p>
            <a:pPr marL="0" indent="0" algn="ctr">
              <a:buFont typeface="Arial" panose="020B0604020202020204" pitchFamily="34" charset="0"/>
              <a:buNone/>
            </a:pPr>
            <a:endParaRPr lang="en-US" dirty="0"/>
          </a:p>
          <a:p>
            <a:pPr marL="0" indent="0" algn="ctr">
              <a:buFont typeface="Arial" panose="020B0604020202020204" pitchFamily="34" charset="0"/>
              <a:buNone/>
            </a:pPr>
            <a:endParaRPr lang="en-US" dirty="0"/>
          </a:p>
          <a:p>
            <a:pPr marL="0" indent="0" algn="ctr">
              <a:buFont typeface="Arial" panose="020B0604020202020204" pitchFamily="34" charset="0"/>
              <a:buNone/>
            </a:pPr>
            <a:endParaRPr lang="en-US" dirty="0"/>
          </a:p>
          <a:p>
            <a:pPr marL="0" indent="0" algn="ctr">
              <a:buFont typeface="Arial" panose="020B0604020202020204" pitchFamily="34" charset="0"/>
              <a:buNone/>
            </a:pPr>
            <a:r>
              <a:rPr lang="en-US" dirty="0"/>
              <a:t>Autonomy</a:t>
            </a:r>
          </a:p>
        </p:txBody>
      </p:sp>
      <p:pic>
        <p:nvPicPr>
          <p:cNvPr id="7" name="Picture 6">
            <a:extLst>
              <a:ext uri="{FF2B5EF4-FFF2-40B4-BE49-F238E27FC236}">
                <a16:creationId xmlns:a16="http://schemas.microsoft.com/office/drawing/2014/main" xmlns="" id="{DEF6D7D3-D49A-5D2B-4C14-1F185FF6C3CF}"/>
              </a:ext>
            </a:extLst>
          </p:cNvPr>
          <p:cNvPicPr>
            <a:picLocks noChangeAspect="1"/>
          </p:cNvPicPr>
          <p:nvPr/>
        </p:nvPicPr>
        <p:blipFill>
          <a:blip r:embed="rId3"/>
          <a:stretch>
            <a:fillRect/>
          </a:stretch>
        </p:blipFill>
        <p:spPr>
          <a:xfrm>
            <a:off x="838200" y="2810934"/>
            <a:ext cx="2198158" cy="2198158"/>
          </a:xfrm>
          <a:prstGeom prst="rect">
            <a:avLst/>
          </a:prstGeom>
        </p:spPr>
      </p:pic>
      <p:pic>
        <p:nvPicPr>
          <p:cNvPr id="2052" name="Picture 4" descr="Unreal Engine Logo icon - Free Download ...">
            <a:extLst>
              <a:ext uri="{FF2B5EF4-FFF2-40B4-BE49-F238E27FC236}">
                <a16:creationId xmlns:a16="http://schemas.microsoft.com/office/drawing/2014/main" xmlns="" id="{35ABA8E5-CA2D-4613-3C37-64BA7FD89B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67085" y="2739496"/>
            <a:ext cx="1257830" cy="125783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Unity Game Engine Icon SVG Vector &amp; PNG ...">
            <a:extLst>
              <a:ext uri="{FF2B5EF4-FFF2-40B4-BE49-F238E27FC236}">
                <a16:creationId xmlns:a16="http://schemas.microsoft.com/office/drawing/2014/main" xmlns="" id="{EE5F1EDF-0E30-F814-A73C-BB9BE24FD89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67085" y="3997326"/>
            <a:ext cx="1257830" cy="125783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Spot® Robot | Boston Dynamics">
            <a:extLst>
              <a:ext uri="{FF2B5EF4-FFF2-40B4-BE49-F238E27FC236}">
                <a16:creationId xmlns:a16="http://schemas.microsoft.com/office/drawing/2014/main" xmlns="" id="{C3BECDB6-6297-07A5-80A2-8DED7A3B361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36566" y="3026041"/>
            <a:ext cx="2857500" cy="160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66222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01F3677-6D68-341D-4A6A-CB51DF3D590C}"/>
              </a:ext>
            </a:extLst>
          </p:cNvPr>
          <p:cNvSpPr>
            <a:spLocks noGrp="1"/>
          </p:cNvSpPr>
          <p:nvPr>
            <p:ph type="title"/>
          </p:nvPr>
        </p:nvSpPr>
        <p:spPr/>
        <p:txBody>
          <a:bodyPr/>
          <a:lstStyle/>
          <a:p>
            <a:r>
              <a:rPr lang="en-US" dirty="0"/>
              <a:t>Simulation for Measuring Decision Reliability</a:t>
            </a:r>
          </a:p>
        </p:txBody>
      </p:sp>
      <p:sp>
        <p:nvSpPr>
          <p:cNvPr id="3" name="Content Placeholder 2">
            <a:extLst>
              <a:ext uri="{FF2B5EF4-FFF2-40B4-BE49-F238E27FC236}">
                <a16:creationId xmlns:a16="http://schemas.microsoft.com/office/drawing/2014/main" xmlns="" id="{B226DC7B-F4DF-1292-FD31-3534F9D49B7A}"/>
              </a:ext>
            </a:extLst>
          </p:cNvPr>
          <p:cNvSpPr>
            <a:spLocks noGrp="1"/>
          </p:cNvSpPr>
          <p:nvPr>
            <p:ph idx="1"/>
          </p:nvPr>
        </p:nvSpPr>
        <p:spPr>
          <a:xfrm>
            <a:off x="482600" y="1964267"/>
            <a:ext cx="6392333" cy="4212696"/>
          </a:xfrm>
        </p:spPr>
        <p:txBody>
          <a:bodyPr/>
          <a:lstStyle/>
          <a:p>
            <a:pPr marL="0" indent="0" algn="ctr">
              <a:buNone/>
            </a:pPr>
            <a:r>
              <a:rPr lang="en-US" dirty="0"/>
              <a:t>To understand the performance of an agentic system we need to be able to simulate its actions in scenarios millions of times.</a:t>
            </a:r>
          </a:p>
          <a:p>
            <a:pPr marL="0" indent="0" algn="ctr">
              <a:buNone/>
            </a:pPr>
            <a:endParaRPr lang="en-US" dirty="0"/>
          </a:p>
          <a:p>
            <a:pPr marL="0" indent="0" algn="ctr">
              <a:buNone/>
            </a:pPr>
            <a:r>
              <a:rPr lang="en-US" dirty="0"/>
              <a:t>This process can be combined with reinforcement learning to improve its performance. </a:t>
            </a:r>
          </a:p>
        </p:txBody>
      </p:sp>
      <p:pic>
        <p:nvPicPr>
          <p:cNvPr id="4" name="Picture 4" descr="Unreal Engine Logo icon - Free Download ...">
            <a:extLst>
              <a:ext uri="{FF2B5EF4-FFF2-40B4-BE49-F238E27FC236}">
                <a16:creationId xmlns:a16="http://schemas.microsoft.com/office/drawing/2014/main" xmlns="" id="{547A1334-EEA0-3FC7-726F-1EF13A86C7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57304" y="3508899"/>
            <a:ext cx="1257830" cy="1257830"/>
          </a:xfrm>
          <a:prstGeom prst="rect">
            <a:avLst/>
          </a:prstGeom>
          <a:noFill/>
          <a:extLst>
            <a:ext uri="{909E8E84-426E-40DD-AFC4-6F175D3DCCD1}">
              <a14:hiddenFill xmlns:a14="http://schemas.microsoft.com/office/drawing/2010/main">
                <a:solidFill>
                  <a:srgbClr val="FFFFFF"/>
                </a:solidFill>
              </a14:hiddenFill>
            </a:ext>
          </a:extLst>
        </p:spPr>
      </p:pic>
      <p:pic>
        <p:nvPicPr>
          <p:cNvPr id="6" name="Graphic 5" descr="Artificial Intelligence outline">
            <a:extLst>
              <a:ext uri="{FF2B5EF4-FFF2-40B4-BE49-F238E27FC236}">
                <a16:creationId xmlns:a16="http://schemas.microsoft.com/office/drawing/2014/main" xmlns="" id="{A085F91E-94E7-78CA-B7A5-0F1DA28F9ABD}"/>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7606770" y="3429000"/>
            <a:ext cx="1371597" cy="1371597"/>
          </a:xfrm>
          <a:prstGeom prst="rect">
            <a:avLst/>
          </a:prstGeom>
        </p:spPr>
      </p:pic>
      <p:sp>
        <p:nvSpPr>
          <p:cNvPr id="7" name="Arrow: Curved Left 6">
            <a:extLst>
              <a:ext uri="{FF2B5EF4-FFF2-40B4-BE49-F238E27FC236}">
                <a16:creationId xmlns:a16="http://schemas.microsoft.com/office/drawing/2014/main" xmlns="" id="{AA61971D-B6F9-A03C-3AD6-18A9B20F08F0}"/>
              </a:ext>
            </a:extLst>
          </p:cNvPr>
          <p:cNvSpPr/>
          <p:nvPr/>
        </p:nvSpPr>
        <p:spPr>
          <a:xfrm rot="16200000">
            <a:off x="8906937" y="1955799"/>
            <a:ext cx="821266" cy="2125133"/>
          </a:xfrm>
          <a:prstGeom prst="curvedLeftArrow">
            <a:avLst/>
          </a:prstGeom>
          <a:solidFill>
            <a:srgbClr val="1B263B"/>
          </a:solidFill>
          <a:ln>
            <a:solidFill>
              <a:srgbClr val="734F9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Arrow: Curved Left 7">
            <a:extLst>
              <a:ext uri="{FF2B5EF4-FFF2-40B4-BE49-F238E27FC236}">
                <a16:creationId xmlns:a16="http://schemas.microsoft.com/office/drawing/2014/main" xmlns="" id="{30C47416-4ECE-2156-C761-8279F288D06D}"/>
              </a:ext>
            </a:extLst>
          </p:cNvPr>
          <p:cNvSpPr/>
          <p:nvPr/>
        </p:nvSpPr>
        <p:spPr>
          <a:xfrm rot="5400000">
            <a:off x="8822270" y="4148664"/>
            <a:ext cx="821266" cy="2125133"/>
          </a:xfrm>
          <a:prstGeom prst="curvedLeftArrow">
            <a:avLst/>
          </a:prstGeom>
          <a:solidFill>
            <a:srgbClr val="1B263B"/>
          </a:solidFill>
          <a:ln>
            <a:solidFill>
              <a:srgbClr val="734F9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965309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FAE97B-385F-068B-1BCA-8D4B96C6FEEE}"/>
              </a:ext>
            </a:extLst>
          </p:cNvPr>
          <p:cNvSpPr>
            <a:spLocks noGrp="1"/>
          </p:cNvSpPr>
          <p:nvPr>
            <p:ph type="title"/>
          </p:nvPr>
        </p:nvSpPr>
        <p:spPr/>
        <p:txBody>
          <a:bodyPr/>
          <a:lstStyle/>
          <a:p>
            <a:r>
              <a:rPr lang="en-US" dirty="0"/>
              <a:t>Faster than Real Time</a:t>
            </a:r>
          </a:p>
        </p:txBody>
      </p:sp>
      <p:sp>
        <p:nvSpPr>
          <p:cNvPr id="3" name="Content Placeholder 2">
            <a:extLst>
              <a:ext uri="{FF2B5EF4-FFF2-40B4-BE49-F238E27FC236}">
                <a16:creationId xmlns:a16="http://schemas.microsoft.com/office/drawing/2014/main" xmlns="" id="{4DA1B8E2-F7C0-0EB0-3BFA-032A8361ADD3}"/>
              </a:ext>
            </a:extLst>
          </p:cNvPr>
          <p:cNvSpPr>
            <a:spLocks noGrp="1"/>
          </p:cNvSpPr>
          <p:nvPr>
            <p:ph idx="1"/>
          </p:nvPr>
        </p:nvSpPr>
        <p:spPr>
          <a:xfrm>
            <a:off x="838200" y="1825625"/>
            <a:ext cx="4588933" cy="4351338"/>
          </a:xfrm>
        </p:spPr>
        <p:txBody>
          <a:bodyPr>
            <a:normAutofit fontScale="92500" lnSpcReduction="10000"/>
          </a:bodyPr>
          <a:lstStyle/>
          <a:p>
            <a:pPr marL="0" indent="0" algn="ctr">
              <a:buNone/>
            </a:pPr>
            <a:r>
              <a:rPr lang="en-US" dirty="0"/>
              <a:t>Genesis is a physics simulation that is 430000 times faster than reality</a:t>
            </a:r>
          </a:p>
          <a:p>
            <a:pPr marL="0" indent="0" algn="ctr">
              <a:buNone/>
            </a:pPr>
            <a:endParaRPr lang="en-US" dirty="0"/>
          </a:p>
          <a:p>
            <a:pPr marL="0" indent="0" algn="ctr">
              <a:buNone/>
            </a:pPr>
            <a:r>
              <a:rPr lang="en-US" dirty="0"/>
              <a:t>In this simulation an agent can learn faster than reality and it can plan and play out hundreds of thousands of scenarios</a:t>
            </a:r>
          </a:p>
          <a:p>
            <a:pPr marL="0" indent="0" algn="ctr">
              <a:buNone/>
            </a:pPr>
            <a:endParaRPr lang="en-US" dirty="0"/>
          </a:p>
          <a:p>
            <a:pPr marL="0" indent="0" algn="ctr">
              <a:buNone/>
            </a:pPr>
            <a:r>
              <a:rPr lang="en-US" dirty="0"/>
              <a:t>This is the new HALT for AI</a:t>
            </a:r>
          </a:p>
        </p:txBody>
      </p:sp>
      <p:pic>
        <p:nvPicPr>
          <p:cNvPr id="4" name="physical">
            <a:hlinkClick r:id="" action="ppaction://media"/>
            <a:extLst>
              <a:ext uri="{FF2B5EF4-FFF2-40B4-BE49-F238E27FC236}">
                <a16:creationId xmlns:a16="http://schemas.microsoft.com/office/drawing/2014/main" xmlns="" id="{CB4A2105-5FFD-384A-0368-791E824AF35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427133" y="2157254"/>
            <a:ext cx="6556585" cy="3688079"/>
          </a:xfrm>
          <a:prstGeom prst="rect">
            <a:avLst/>
          </a:prstGeom>
        </p:spPr>
      </p:pic>
      <p:sp>
        <p:nvSpPr>
          <p:cNvPr id="6" name="TextBox 5">
            <a:extLst>
              <a:ext uri="{FF2B5EF4-FFF2-40B4-BE49-F238E27FC236}">
                <a16:creationId xmlns:a16="http://schemas.microsoft.com/office/drawing/2014/main" xmlns="" id="{62FAC433-B00D-4DBE-EF6E-728D914F27FE}"/>
              </a:ext>
            </a:extLst>
          </p:cNvPr>
          <p:cNvSpPr txBox="1"/>
          <p:nvPr/>
        </p:nvSpPr>
        <p:spPr>
          <a:xfrm>
            <a:off x="5887718" y="5992296"/>
            <a:ext cx="6096000" cy="369332"/>
          </a:xfrm>
          <a:prstGeom prst="rect">
            <a:avLst/>
          </a:prstGeom>
          <a:noFill/>
        </p:spPr>
        <p:txBody>
          <a:bodyPr wrap="square">
            <a:spAutoFit/>
          </a:bodyPr>
          <a:lstStyle/>
          <a:p>
            <a:r>
              <a:rPr lang="en-US" dirty="0"/>
              <a:t>https://genesis-embodied-ai.github.io/</a:t>
            </a:r>
          </a:p>
        </p:txBody>
      </p:sp>
    </p:spTree>
    <p:extLst>
      <p:ext uri="{BB962C8B-B14F-4D97-AF65-F5344CB8AC3E}">
        <p14:creationId xmlns:p14="http://schemas.microsoft.com/office/powerpoint/2010/main" val="4203288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21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AFB007D-5ED9-0EAF-8534-60763A7C0186}"/>
              </a:ext>
            </a:extLst>
          </p:cNvPr>
          <p:cNvSpPr>
            <a:spLocks noGrp="1"/>
          </p:cNvSpPr>
          <p:nvPr>
            <p:ph type="title"/>
          </p:nvPr>
        </p:nvSpPr>
        <p:spPr/>
        <p:txBody>
          <a:bodyPr/>
          <a:lstStyle/>
          <a:p>
            <a:r>
              <a:rPr lang="en-US" dirty="0" err="1"/>
              <a:t>Agentics</a:t>
            </a:r>
            <a:r>
              <a:rPr lang="en-US" dirty="0"/>
              <a:t> and Autonomy</a:t>
            </a:r>
          </a:p>
        </p:txBody>
      </p:sp>
      <p:sp>
        <p:nvSpPr>
          <p:cNvPr id="3" name="Content Placeholder 2">
            <a:extLst>
              <a:ext uri="{FF2B5EF4-FFF2-40B4-BE49-F238E27FC236}">
                <a16:creationId xmlns:a16="http://schemas.microsoft.com/office/drawing/2014/main" xmlns="" id="{0EDE2F05-F57C-5669-DB09-01765C81FB59}"/>
              </a:ext>
            </a:extLst>
          </p:cNvPr>
          <p:cNvSpPr>
            <a:spLocks noGrp="1"/>
          </p:cNvSpPr>
          <p:nvPr>
            <p:ph idx="1"/>
          </p:nvPr>
        </p:nvSpPr>
        <p:spPr>
          <a:xfrm>
            <a:off x="838200" y="1825625"/>
            <a:ext cx="4343400" cy="4351338"/>
          </a:xfrm>
        </p:spPr>
        <p:txBody>
          <a:bodyPr/>
          <a:lstStyle/>
          <a:p>
            <a:pPr marL="0" indent="0" algn="ctr">
              <a:buNone/>
            </a:pPr>
            <a:r>
              <a:rPr lang="en-US" dirty="0"/>
              <a:t>Large autonomous systems will carry the heavy compute for forward deployed networks</a:t>
            </a:r>
          </a:p>
          <a:p>
            <a:pPr marL="0" indent="0" algn="ctr">
              <a:buNone/>
            </a:pPr>
            <a:endParaRPr lang="en-US" dirty="0"/>
          </a:p>
          <a:p>
            <a:pPr marL="0" indent="0" algn="ctr">
              <a:buNone/>
            </a:pPr>
            <a:r>
              <a:rPr lang="en-US" dirty="0"/>
              <a:t>Smaller autonomous systems will gather data and perform independent and swarmed behaviors in the field</a:t>
            </a:r>
          </a:p>
        </p:txBody>
      </p:sp>
      <p:pic>
        <p:nvPicPr>
          <p:cNvPr id="3074" name="Picture 2" descr="U-Hawk™ | Lockheed Martin">
            <a:extLst>
              <a:ext uri="{FF2B5EF4-FFF2-40B4-BE49-F238E27FC236}">
                <a16:creationId xmlns:a16="http://schemas.microsoft.com/office/drawing/2014/main" xmlns="" id="{2807A18D-01DD-76C5-902F-9CA08EFD665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69784" y="1825625"/>
            <a:ext cx="3745673" cy="249904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AUSA 2025: Sikorsky Converts BLACK HAWK® into U-Hawk™, A Battle-Ready  Autonomous UAS">
            <a:extLst>
              <a:ext uri="{FF2B5EF4-FFF2-40B4-BE49-F238E27FC236}">
                <a16:creationId xmlns:a16="http://schemas.microsoft.com/office/drawing/2014/main" xmlns="" id="{70A4B146-5030-3EC3-377A-0E309BE0BC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71066" y="3767667"/>
            <a:ext cx="3474155" cy="26056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56192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7DA07DB-C68F-664E-A78C-D97CBC94F806}"/>
              </a:ext>
            </a:extLst>
          </p:cNvPr>
          <p:cNvSpPr>
            <a:spLocks noGrp="1"/>
          </p:cNvSpPr>
          <p:nvPr>
            <p:ph type="title"/>
          </p:nvPr>
        </p:nvSpPr>
        <p:spPr/>
        <p:txBody>
          <a:bodyPr/>
          <a:lstStyle/>
          <a:p>
            <a:r>
              <a:rPr lang="en-US" dirty="0"/>
              <a:t>Reinforcement Learning and Reliability Growth</a:t>
            </a:r>
          </a:p>
        </p:txBody>
      </p:sp>
      <p:sp>
        <p:nvSpPr>
          <p:cNvPr id="3" name="Content Placeholder 2">
            <a:extLst>
              <a:ext uri="{FF2B5EF4-FFF2-40B4-BE49-F238E27FC236}">
                <a16:creationId xmlns:a16="http://schemas.microsoft.com/office/drawing/2014/main" xmlns="" id="{DBBB17FF-A84B-3B76-1732-B8347DA34973}"/>
              </a:ext>
            </a:extLst>
          </p:cNvPr>
          <p:cNvSpPr>
            <a:spLocks noGrp="1"/>
          </p:cNvSpPr>
          <p:nvPr>
            <p:ph idx="1"/>
          </p:nvPr>
        </p:nvSpPr>
        <p:spPr>
          <a:xfrm>
            <a:off x="838200" y="1825625"/>
            <a:ext cx="4470400" cy="4351338"/>
          </a:xfrm>
        </p:spPr>
        <p:txBody>
          <a:bodyPr>
            <a:normAutofit lnSpcReduction="10000"/>
          </a:bodyPr>
          <a:lstStyle/>
          <a:p>
            <a:pPr marL="0" indent="0" algn="ctr">
              <a:buNone/>
            </a:pPr>
            <a:r>
              <a:rPr lang="en-US" dirty="0"/>
              <a:t>How will we ensure mission success?</a:t>
            </a:r>
          </a:p>
          <a:p>
            <a:pPr marL="0" indent="0" algn="ctr">
              <a:buNone/>
            </a:pPr>
            <a:endParaRPr lang="en-US" dirty="0"/>
          </a:p>
          <a:p>
            <a:pPr marL="0" indent="0" algn="ctr">
              <a:buNone/>
            </a:pPr>
            <a:r>
              <a:rPr lang="en-US" dirty="0"/>
              <a:t>Through classical reliability availability and maintainability practices</a:t>
            </a:r>
          </a:p>
          <a:p>
            <a:pPr marL="0" indent="0" algn="ctr">
              <a:buNone/>
            </a:pPr>
            <a:endParaRPr lang="en-US" dirty="0"/>
          </a:p>
          <a:p>
            <a:pPr marL="0" indent="0" algn="ctr">
              <a:buNone/>
            </a:pPr>
            <a:r>
              <a:rPr lang="en-US" dirty="0"/>
              <a:t>The reinforcement learning reward curve will be our new reliability growth curve</a:t>
            </a:r>
          </a:p>
          <a:p>
            <a:pPr marL="0" indent="0" algn="ctr">
              <a:buNone/>
            </a:pPr>
            <a:endParaRPr lang="en-US" dirty="0"/>
          </a:p>
          <a:p>
            <a:pPr marL="0" indent="0" algn="ctr">
              <a:buNone/>
            </a:pPr>
            <a:endParaRPr lang="en-US" dirty="0"/>
          </a:p>
        </p:txBody>
      </p:sp>
      <p:pic>
        <p:nvPicPr>
          <p:cNvPr id="5122" name="Picture 2" descr="Reliability growth — reliability 0.9.0 documentation">
            <a:extLst>
              <a:ext uri="{FF2B5EF4-FFF2-40B4-BE49-F238E27FC236}">
                <a16:creationId xmlns:a16="http://schemas.microsoft.com/office/drawing/2014/main" xmlns="" id="{56BE1BA2-7E42-9A7F-D210-A0D023D4A3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1920871"/>
            <a:ext cx="5674789" cy="42560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70454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hronesis Analytics" id="{0BA8C647-DFFF-4658-83F9-BF93977FD982}" vid="{201A1EB6-510A-4B90-81E0-C80DBE1FE9B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311</TotalTime>
  <Words>569</Words>
  <Application>Microsoft Office PowerPoint</Application>
  <PresentationFormat>Widescreen</PresentationFormat>
  <Paragraphs>92</Paragraphs>
  <Slides>11</Slides>
  <Notes>9</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vt:i4>
      </vt:variant>
    </vt:vector>
  </HeadingPairs>
  <TitlesOfParts>
    <vt:vector size="15" baseType="lpstr">
      <vt:lpstr>Aptos</vt:lpstr>
      <vt:lpstr>Arial</vt:lpstr>
      <vt:lpstr>Arial Black</vt:lpstr>
      <vt:lpstr>Office Theme</vt:lpstr>
      <vt:lpstr>AI and the Future of Reliability Engineering in Sustainment</vt:lpstr>
      <vt:lpstr>The Changing Landscape</vt:lpstr>
      <vt:lpstr>The Changing Landscape</vt:lpstr>
      <vt:lpstr>The Rise of Agentics</vt:lpstr>
      <vt:lpstr>The Three Computer Solution</vt:lpstr>
      <vt:lpstr>Simulation for Measuring Decision Reliability</vt:lpstr>
      <vt:lpstr>Faster than Real Time</vt:lpstr>
      <vt:lpstr>Agentics and Autonomy</vt:lpstr>
      <vt:lpstr>Reinforcement Learning and Reliability Growth</vt:lpstr>
      <vt:lpstr>Benchmarks</vt:lpstr>
      <vt:lpstr>Questions?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AI and the Future of Reliability Engineering in Sustainment</dc:title>
  <dc:creator>Nathan Rigoni</dc:creator>
  <cp:lastModifiedBy>sarahc@farmerstel.com</cp:lastModifiedBy>
  <cp:revision>7</cp:revision>
  <dcterms:created xsi:type="dcterms:W3CDTF">2025-10-16T22:37:05Z</dcterms:created>
  <dcterms:modified xsi:type="dcterms:W3CDTF">2025-10-27T19:55:55Z</dcterms:modified>
</cp:coreProperties>
</file>