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g5HZFycvChgPWdLq8XhAQ8uJnD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2"/>
  </p:normalViewPr>
  <p:slideViewPr>
    <p:cSldViewPr snapToGrid="0">
      <p:cViewPr varScale="1">
        <p:scale>
          <a:sx n="107" d="100"/>
          <a:sy n="107" d="100"/>
        </p:scale>
        <p:origin x="68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9799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04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f4066dc1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f4066dc1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06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f4066dc1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7f4066dc1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729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f4066dc1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7f4066dc1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892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f4066dc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7f4066dc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955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f4066dc1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7f4066dc1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263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7f4066dc1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7f4066dc1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23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f4066dc1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7f4066dc1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456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ef6ab494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36ef6ab494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39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ef6ab494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36ef6ab494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21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f4066dc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f4066dc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35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62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f4066dc1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7f4066dc1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33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f4066dc1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f4066dc1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689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f4066dc1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7f4066dc1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629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60a20abc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860a20abc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f4066dc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f4066dc1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98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8"/>
          <p:cNvSpPr txBox="1">
            <a:spLocks noGrp="1"/>
          </p:cNvSpPr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13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147"/>
          <p:cNvSpPr txBox="1">
            <a:spLocks noGrp="1"/>
          </p:cNvSpPr>
          <p:nvPr>
            <p:ph type="title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48"/>
          <p:cNvSpPr txBox="1">
            <a:spLocks noGrp="1"/>
          </p:cNvSpPr>
          <p:nvPr>
            <p:ph type="title" idx="2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9"/>
          <p:cNvSpPr txBox="1">
            <a:spLocks noGrp="1"/>
          </p:cNvSpPr>
          <p:nvPr>
            <p:ph type="title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9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9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8520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139"/>
          <p:cNvSpPr txBox="1">
            <a:spLocks noGrp="1"/>
          </p:cNvSpPr>
          <p:nvPr>
            <p:ph type="title" idx="2"/>
          </p:nvPr>
        </p:nvSpPr>
        <p:spPr>
          <a:xfrm>
            <a:off x="0" y="4669750"/>
            <a:ext cx="18384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140"/>
          <p:cNvSpPr txBox="1">
            <a:spLocks noGrp="1"/>
          </p:cNvSpPr>
          <p:nvPr>
            <p:ph type="title" idx="2"/>
          </p:nvPr>
        </p:nvSpPr>
        <p:spPr>
          <a:xfrm>
            <a:off x="0" y="4669750"/>
            <a:ext cx="18384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14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141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1"/>
          <p:cNvSpPr txBox="1">
            <a:spLocks noGrp="1"/>
          </p:cNvSpPr>
          <p:nvPr>
            <p:ph type="title" idx="3"/>
          </p:nvPr>
        </p:nvSpPr>
        <p:spPr>
          <a:xfrm>
            <a:off x="0" y="4676525"/>
            <a:ext cx="1838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2"/>
          <p:cNvSpPr txBox="1">
            <a:spLocks noGrp="1"/>
          </p:cNvSpPr>
          <p:nvPr>
            <p:ph type="title"/>
          </p:nvPr>
        </p:nvSpPr>
        <p:spPr>
          <a:xfrm>
            <a:off x="311700" y="7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2"/>
          <p:cNvSpPr txBox="1">
            <a:spLocks noGrp="1"/>
          </p:cNvSpPr>
          <p:nvPr>
            <p:ph type="title" idx="2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3"/>
          <p:cNvSpPr txBox="1">
            <a:spLocks noGrp="1"/>
          </p:cNvSpPr>
          <p:nvPr>
            <p:ph type="body" idx="1"/>
          </p:nvPr>
        </p:nvSpPr>
        <p:spPr>
          <a:xfrm>
            <a:off x="318575" y="98205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143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3"/>
          <p:cNvSpPr txBox="1">
            <a:spLocks noGrp="1"/>
          </p:cNvSpPr>
          <p:nvPr>
            <p:ph type="title" idx="2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4"/>
          <p:cNvSpPr txBox="1">
            <a:spLocks noGrp="1"/>
          </p:cNvSpPr>
          <p:nvPr>
            <p:ph type="body" idx="1"/>
          </p:nvPr>
        </p:nvSpPr>
        <p:spPr>
          <a:xfrm>
            <a:off x="318575" y="98205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44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4"/>
          <p:cNvSpPr txBox="1">
            <a:spLocks noGrp="1"/>
          </p:cNvSpPr>
          <p:nvPr>
            <p:ph type="title" idx="2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145"/>
          <p:cNvSpPr txBox="1">
            <a:spLocks noGrp="1"/>
          </p:cNvSpPr>
          <p:nvPr>
            <p:ph type="title" idx="2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1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46"/>
          <p:cNvSpPr txBox="1">
            <a:spLocks noGrp="1"/>
          </p:cNvSpPr>
          <p:nvPr>
            <p:ph type="title" idx="3"/>
          </p:nvPr>
        </p:nvSpPr>
        <p:spPr>
          <a:xfrm>
            <a:off x="0" y="4910400"/>
            <a:ext cx="18384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7"/>
          <p:cNvSpPr txBox="1">
            <a:spLocks noGrp="1"/>
          </p:cNvSpPr>
          <p:nvPr>
            <p:ph type="title"/>
          </p:nvPr>
        </p:nvSpPr>
        <p:spPr>
          <a:xfrm>
            <a:off x="311700" y="78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7"/>
          <p:cNvSpPr txBox="1">
            <a:spLocks noGrp="1"/>
          </p:cNvSpPr>
          <p:nvPr>
            <p:ph type="body" idx="1"/>
          </p:nvPr>
        </p:nvSpPr>
        <p:spPr>
          <a:xfrm>
            <a:off x="311700" y="13527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37"/>
          <p:cNvSpPr/>
          <p:nvPr/>
        </p:nvSpPr>
        <p:spPr>
          <a:xfrm>
            <a:off x="0" y="0"/>
            <a:ext cx="9144000" cy="780000"/>
          </a:xfrm>
          <a:prstGeom prst="rect">
            <a:avLst/>
          </a:prstGeom>
          <a:solidFill>
            <a:srgbClr val="EEEEEE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3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59075" y="0"/>
            <a:ext cx="1484924" cy="7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37"/>
          <p:cNvSpPr/>
          <p:nvPr/>
        </p:nvSpPr>
        <p:spPr>
          <a:xfrm>
            <a:off x="-25" y="4663225"/>
            <a:ext cx="9144000" cy="4803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SAPIENCE Team USA Competition </a:t>
            </a:r>
            <a:r>
              <a:rPr lang="en" sz="1500" b="1">
                <a:solidFill>
                  <a:srgbClr val="FFFFFF"/>
                </a:solidFill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37"/>
          <p:cNvSpPr txBox="1"/>
          <p:nvPr/>
        </p:nvSpPr>
        <p:spPr>
          <a:xfrm>
            <a:off x="8491033" y="47340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3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6600" y="0"/>
            <a:ext cx="787950" cy="7879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ctrTitle"/>
          </p:nvPr>
        </p:nvSpPr>
        <p:spPr>
          <a:xfrm>
            <a:off x="311708" y="11491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Improving UAV Autonomy for Search &amp; Rescue</a:t>
            </a:r>
            <a:endParaRPr/>
          </a:p>
        </p:txBody>
      </p:sp>
      <p:sp>
        <p:nvSpPr>
          <p:cNvPr id="62" name="Google Shape;62;p1"/>
          <p:cNvSpPr txBox="1">
            <a:spLocks noGrp="1"/>
          </p:cNvSpPr>
          <p:nvPr>
            <p:ph type="subTitle" idx="1"/>
          </p:nvPr>
        </p:nvSpPr>
        <p:spPr>
          <a:xfrm>
            <a:off x="311700" y="32017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Presented by Jamie Roberson</a:t>
            </a:r>
            <a:endParaRPr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311700" y="37588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500"/>
              <a:t>On behalf of the SAPIENCE team: Jamie Roberson, Hailey Hicks, Jackson Neese, Brandon Rostenbach, David Sharpe, Joey Schwalb, Dr. Howard Chen, Dr. Bryan Mesmer</a:t>
            </a: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f4066dc1d_0_44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Deploying Software</a:t>
            </a:r>
            <a:endParaRPr/>
          </a:p>
        </p:txBody>
      </p:sp>
      <p:sp>
        <p:nvSpPr>
          <p:cNvPr id="127" name="Google Shape;127;g37f4066dc1d_0_44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59373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Components run in ROS 2 middleware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component runs in Docker containers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Code should work the same as when it was in Gazebo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Deployed to each drone via Kubernetes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Provides monitoring tools, self-healing, resource management, etc.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Discrete control of what runs on each drone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Command line tool called skynet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Abstracts away Kubernetes and Docker details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us to run the swarm with a single command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Monitor everything via a single command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28" name="Google Shape;128;g37f4066dc1d_0_44"/>
          <p:cNvPicPr preferRelativeResize="0"/>
          <p:nvPr/>
        </p:nvPicPr>
        <p:blipFill rotWithShape="1">
          <a:blip r:embed="rId3">
            <a:alphaModFix/>
          </a:blip>
          <a:srcRect l="8243" t="27636" r="8235" b="29615"/>
          <a:stretch/>
        </p:blipFill>
        <p:spPr>
          <a:xfrm>
            <a:off x="6239900" y="972749"/>
            <a:ext cx="2163449" cy="7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7f4066dc1d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350" y="1878719"/>
            <a:ext cx="3452550" cy="8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7f4066dc1d_0_44"/>
          <p:cNvPicPr preferRelativeResize="0"/>
          <p:nvPr/>
        </p:nvPicPr>
        <p:blipFill rotWithShape="1">
          <a:blip r:embed="rId5">
            <a:alphaModFix/>
          </a:blip>
          <a:srcRect t="15154" b="10269"/>
          <a:stretch/>
        </p:blipFill>
        <p:spPr>
          <a:xfrm>
            <a:off x="5652850" y="2848275"/>
            <a:ext cx="3183100" cy="15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f4066dc1d_0_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a Team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f4066dc1d_0_26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for Time</a:t>
            </a:r>
            <a:endParaRPr/>
          </a:p>
        </p:txBody>
      </p:sp>
      <p:sp>
        <p:nvSpPr>
          <p:cNvPr id="141" name="Google Shape;141;g37f4066dc1d_0_26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3794100" cy="3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Big goal off in the distant future: how do we get there? Biweekly testing events</a:t>
            </a:r>
            <a:endParaRPr>
              <a:highlight>
                <a:srgbClr val="FFFF00"/>
              </a:highlight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events take at least a day of preparation and a day of completion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 and effort to schedule and execute flights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meeting short; approx. 1 hour a week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Monthly progress update meeting at the end of month; high level overview of progress</a:t>
            </a:r>
            <a:endParaRPr/>
          </a:p>
        </p:txBody>
      </p:sp>
      <p:pic>
        <p:nvPicPr>
          <p:cNvPr id="142" name="Google Shape;142;g37f4066dc1d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300" y="1350750"/>
            <a:ext cx="4750874" cy="26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f4066dc1d_0_20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People</a:t>
            </a:r>
            <a:endParaRPr/>
          </a:p>
        </p:txBody>
      </p:sp>
      <p:sp>
        <p:nvSpPr>
          <p:cNvPr id="148" name="Google Shape;148;g37f4066dc1d_0_20"/>
          <p:cNvSpPr txBox="1">
            <a:spLocks noGrp="1"/>
          </p:cNvSpPr>
          <p:nvPr>
            <p:ph type="body" idx="1"/>
          </p:nvPr>
        </p:nvSpPr>
        <p:spPr>
          <a:xfrm>
            <a:off x="161275" y="924300"/>
            <a:ext cx="5019000" cy="3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Team meetings provide consistent line of communication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Constant testing events allow for people to know what to do imminently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With how complex the project is, someone needs to be able to organise all the work – Systems Engineering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Make sure deadlines are met &amp; systems integrate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Handles administrative tasks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Develops testing plan and handles logistics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Keeps everyone in order </a:t>
            </a:r>
            <a:endParaRPr/>
          </a:p>
        </p:txBody>
      </p:sp>
      <p:pic>
        <p:nvPicPr>
          <p:cNvPr id="149" name="Google Shape;149;g37f4066dc1d_0_20" title="0F907678-B7D4-473A-9C58-CEDD85115465_1_105_c.jpeg"/>
          <p:cNvPicPr preferRelativeResize="0"/>
          <p:nvPr/>
        </p:nvPicPr>
        <p:blipFill rotWithShape="1">
          <a:blip r:embed="rId3">
            <a:alphaModFix/>
          </a:blip>
          <a:srcRect t="11844" b="11344"/>
          <a:stretch/>
        </p:blipFill>
        <p:spPr>
          <a:xfrm>
            <a:off x="5180275" y="1476538"/>
            <a:ext cx="3802450" cy="219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f4066dc1d_0_6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7f4066dc1d_0_70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 from Competition 2</a:t>
            </a:r>
            <a:endParaRPr/>
          </a:p>
        </p:txBody>
      </p:sp>
      <p:sp>
        <p:nvSpPr>
          <p:cNvPr id="161" name="Google Shape;161;g37f4066dc1d_0_70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50736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Consistent test flights with proper planning was incredibly useful</a:t>
            </a:r>
            <a:endParaRPr>
              <a:solidFill>
                <a:schemeClr val="dk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Every two weeks at minimum for the rate of our development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Setting clear short-term and long-term goals combined with systems engineering helped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Creating a modular autonomous navigation framework helps when mission objectives change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As a result, we went from not finishing Competition 1 to getting 2nd in Competition 2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37f4066dc1d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675" y="1388675"/>
            <a:ext cx="3440102" cy="2580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f4066dc1d_0_77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</a:t>
            </a:r>
            <a:endParaRPr/>
          </a:p>
        </p:txBody>
      </p:sp>
      <p:sp>
        <p:nvSpPr>
          <p:cNvPr id="168" name="Google Shape;168;g37f4066dc1d_0_77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48246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UAH CRABLAB (Dr. Chen)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Development space, technical knowledge on robotics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UAH RSESC/A2R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Technical knowledge, outdoor testing space, Part 107 pilots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Huntsville Test Range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Outdoor testing space</a:t>
            </a:r>
            <a:endParaRPr/>
          </a:p>
        </p:txBody>
      </p:sp>
      <p:pic>
        <p:nvPicPr>
          <p:cNvPr id="169" name="Google Shape;169;g37f4066dc1d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627" y="1319125"/>
            <a:ext cx="3633674" cy="250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7f4066dc1d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000" y="3409160"/>
            <a:ext cx="1648200" cy="100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7f4066dc1d_0_77" title="color_icon_A2R.png"/>
          <p:cNvPicPr preferRelativeResize="0"/>
          <p:nvPr/>
        </p:nvPicPr>
        <p:blipFill rotWithShape="1">
          <a:blip r:embed="rId5">
            <a:alphaModFix/>
          </a:blip>
          <a:srcRect t="19063" b="19953"/>
          <a:stretch/>
        </p:blipFill>
        <p:spPr>
          <a:xfrm>
            <a:off x="2694675" y="3066149"/>
            <a:ext cx="2345001" cy="143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ef6ab494c_0_10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ef6ab494c_0_12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SAPIENCE Overview</a:t>
            </a:r>
            <a:endParaRPr/>
          </a:p>
        </p:txBody>
      </p:sp>
      <p:sp>
        <p:nvSpPr>
          <p:cNvPr id="69" name="Google Shape;69;g36ef6ab494c_0_12"/>
          <p:cNvSpPr txBox="1"/>
          <p:nvPr/>
        </p:nvSpPr>
        <p:spPr>
          <a:xfrm>
            <a:off x="321475" y="957400"/>
            <a:ext cx="45426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SAPIENCE is a program sponsored by the NATO SPS (Science for Peace and Security) Program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focuses: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 &amp; Rescue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Perception Autonomy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Cooperative Drone Swarms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3 competitions including 4 universities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Previous competition was held here in Huntsville recently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g36ef6ab494c_0_12"/>
          <p:cNvPicPr preferRelativeResize="0"/>
          <p:nvPr/>
        </p:nvPicPr>
        <p:blipFill rotWithShape="1">
          <a:blip r:embed="rId3">
            <a:alphaModFix/>
          </a:blip>
          <a:srcRect l="15680" t="20399" r="16641" b="22428"/>
          <a:stretch/>
        </p:blipFill>
        <p:spPr>
          <a:xfrm>
            <a:off x="4946325" y="1495575"/>
            <a:ext cx="3890550" cy="246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f4066dc1d_0_0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Need For Reliability</a:t>
            </a:r>
            <a:endParaRPr/>
          </a:p>
        </p:txBody>
      </p:sp>
      <p:sp>
        <p:nvSpPr>
          <p:cNvPr id="76" name="Google Shape;76;g37f4066dc1d_0_0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6085200" cy="3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competition is in the Netherlands in March 2026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Little time for development and high transport cost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Autonomous systems are highly complex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One small error can cascade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 person team comprised of only students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errors can be costly for both time and money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Drone crash can set us back weeks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Money is a limited resource; we can’t buy the best sensors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main approaches to get reliability: design and management</a:t>
            </a:r>
            <a:endParaRPr/>
          </a:p>
        </p:txBody>
      </p:sp>
      <p:pic>
        <p:nvPicPr>
          <p:cNvPr id="77" name="Google Shape;77;g37f4066dc1d_0_0" title="IMG_6138.jpeg"/>
          <p:cNvPicPr preferRelativeResize="0"/>
          <p:nvPr/>
        </p:nvPicPr>
        <p:blipFill rotWithShape="1">
          <a:blip r:embed="rId3">
            <a:alphaModFix/>
          </a:blip>
          <a:srcRect t="23307" b="14055"/>
          <a:stretch/>
        </p:blipFill>
        <p:spPr>
          <a:xfrm>
            <a:off x="6474600" y="956450"/>
            <a:ext cx="2056301" cy="171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7f4066dc1d_0_0"/>
          <p:cNvPicPr preferRelativeResize="0"/>
          <p:nvPr/>
        </p:nvPicPr>
        <p:blipFill rotWithShape="1">
          <a:blip r:embed="rId4">
            <a:alphaModFix/>
          </a:blip>
          <a:srcRect t="22301" b="23356"/>
          <a:stretch/>
        </p:blipFill>
        <p:spPr>
          <a:xfrm>
            <a:off x="6277175" y="2750025"/>
            <a:ext cx="2451151" cy="17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7f4066dc1d_0_0"/>
          <p:cNvSpPr/>
          <p:nvPr/>
        </p:nvSpPr>
        <p:spPr>
          <a:xfrm>
            <a:off x="6517125" y="2976200"/>
            <a:ext cx="1854300" cy="1465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Designing for Reliability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f4066dc1d_0_9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Know About Competition 3</a:t>
            </a:r>
            <a:endParaRPr/>
          </a:p>
        </p:txBody>
      </p:sp>
      <p:sp>
        <p:nvSpPr>
          <p:cNvPr id="90" name="Google Shape;90;g37f4066dc1d_0_9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59535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GPS-denied arena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GPS only to be used as a backup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Hybrid indoor-outdoor scenario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fly in and out of buildings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Collaborative swarming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Delft, Netherlands in March – weather is pretty cold (30-50℉)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plan to bring everything and spares to competition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Likely need to be able to map and detect people (based on previous competitions)</a:t>
            </a:r>
            <a:endParaRPr/>
          </a:p>
        </p:txBody>
      </p:sp>
      <p:pic>
        <p:nvPicPr>
          <p:cNvPr id="91" name="Google Shape;91;g37f4066dc1d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175" y="1046225"/>
            <a:ext cx="2219450" cy="9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7f4066dc1d_0_9"/>
          <p:cNvPicPr preferRelativeResize="0"/>
          <p:nvPr/>
        </p:nvPicPr>
        <p:blipFill rotWithShape="1">
          <a:blip r:embed="rId4">
            <a:alphaModFix/>
          </a:blip>
          <a:srcRect l="10767" t="25666" r="30519" b="19583"/>
          <a:stretch/>
        </p:blipFill>
        <p:spPr>
          <a:xfrm>
            <a:off x="6311075" y="1046221"/>
            <a:ext cx="2719150" cy="336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f4066dc1d_0_50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&amp; Sensors</a:t>
            </a:r>
            <a:endParaRPr/>
          </a:p>
        </p:txBody>
      </p:sp>
      <p:sp>
        <p:nvSpPr>
          <p:cNvPr id="98" name="Google Shape;98;g37f4066dc1d_0_50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43785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Plug &amp; play parts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be able to support multiple configurations (LiDAR and Visual)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Wire harnesses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Flight testing every two weeks to ensure hardware issues are noticed and improved quickly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Herelink Controller with visual display to understand what is happening and display errors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99" name="Google Shape;99;g37f4066dc1d_0_50"/>
          <p:cNvPicPr preferRelativeResize="0"/>
          <p:nvPr/>
        </p:nvPicPr>
        <p:blipFill rotWithShape="1">
          <a:blip r:embed="rId3">
            <a:alphaModFix/>
          </a:blip>
          <a:srcRect l="7397" t="5567" r="15465" b="12438"/>
          <a:stretch/>
        </p:blipFill>
        <p:spPr>
          <a:xfrm>
            <a:off x="4856050" y="1058375"/>
            <a:ext cx="3906191" cy="311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f4066dc1d_0_32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 (1/2)</a:t>
            </a:r>
            <a:endParaRPr/>
          </a:p>
        </p:txBody>
      </p:sp>
      <p:sp>
        <p:nvSpPr>
          <p:cNvPr id="105" name="Google Shape;105;g37f4066dc1d_0_32"/>
          <p:cNvSpPr txBox="1">
            <a:spLocks noGrp="1"/>
          </p:cNvSpPr>
          <p:nvPr>
            <p:ph type="body" idx="1"/>
          </p:nvPr>
        </p:nvSpPr>
        <p:spPr>
          <a:xfrm>
            <a:off x="229400" y="839475"/>
            <a:ext cx="4447800" cy="37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Division of responsibilities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Core - standardises interfaces with our Pixhawk FMU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Navigation - handles path planning and avoidance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Autonomy - handles decision making toward mission objectives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Swarm Manager - handles swarming and position transforms</a:t>
            </a:r>
            <a:endParaRPr/>
          </a:p>
        </p:txBody>
      </p:sp>
      <p:pic>
        <p:nvPicPr>
          <p:cNvPr id="106" name="Google Shape;106;g37f4066dc1d_0_32" title="SAPIENCE Architecture Diagram v4.drawio.png"/>
          <p:cNvPicPr preferRelativeResize="0"/>
          <p:nvPr/>
        </p:nvPicPr>
        <p:blipFill rotWithShape="1">
          <a:blip r:embed="rId3">
            <a:alphaModFix/>
          </a:blip>
          <a:srcRect l="6928" t="6440" r="7535" b="7575"/>
          <a:stretch/>
        </p:blipFill>
        <p:spPr>
          <a:xfrm>
            <a:off x="4887175" y="799275"/>
            <a:ext cx="3603125" cy="38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60a20abc4_0_2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 (2/2)</a:t>
            </a:r>
            <a:endParaRPr/>
          </a:p>
        </p:txBody>
      </p:sp>
      <p:sp>
        <p:nvSpPr>
          <p:cNvPr id="112" name="Google Shape;112;g3860a20abc4_0_2"/>
          <p:cNvSpPr txBox="1">
            <a:spLocks noGrp="1"/>
          </p:cNvSpPr>
          <p:nvPr>
            <p:ph type="body" idx="1"/>
          </p:nvPr>
        </p:nvSpPr>
        <p:spPr>
          <a:xfrm>
            <a:off x="229400" y="839475"/>
            <a:ext cx="4424400" cy="37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allows for unit testing of components and integration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Microservice-like architecture comes with the benefits of scalability and resilience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Safety mechanisms (like taking manual control or falling back on GPS position) built into autonomy system</a:t>
            </a:r>
            <a:endParaRPr/>
          </a:p>
        </p:txBody>
      </p:sp>
      <p:pic>
        <p:nvPicPr>
          <p:cNvPr id="113" name="Google Shape;113;g3860a20abc4_0_2" title="SAPIENCE Architecture Diagram v4.drawio.png"/>
          <p:cNvPicPr preferRelativeResize="0"/>
          <p:nvPr/>
        </p:nvPicPr>
        <p:blipFill rotWithShape="1">
          <a:blip r:embed="rId3">
            <a:alphaModFix/>
          </a:blip>
          <a:srcRect l="6928" t="6440" r="7535" b="7575"/>
          <a:stretch/>
        </p:blipFill>
        <p:spPr>
          <a:xfrm>
            <a:off x="4887175" y="799275"/>
            <a:ext cx="3603125" cy="38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7f4066dc1d_0_38"/>
          <p:cNvSpPr txBox="1">
            <a:spLocks noGrp="1"/>
          </p:cNvSpPr>
          <p:nvPr>
            <p:ph type="title"/>
          </p:nvPr>
        </p:nvSpPr>
        <p:spPr>
          <a:xfrm>
            <a:off x="1377000" y="112125"/>
            <a:ext cx="63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Software Before Deployment</a:t>
            </a:r>
            <a:endParaRPr/>
          </a:p>
        </p:txBody>
      </p:sp>
      <p:sp>
        <p:nvSpPr>
          <p:cNvPr id="119" name="Google Shape;119;g37f4066dc1d_0_38"/>
          <p:cNvSpPr txBox="1">
            <a:spLocks noGrp="1"/>
          </p:cNvSpPr>
          <p:nvPr>
            <p:ph type="body" idx="1"/>
          </p:nvPr>
        </p:nvSpPr>
        <p:spPr>
          <a:xfrm>
            <a:off x="311700" y="916500"/>
            <a:ext cx="45444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Gazebo: simulation environment for ROS 2 that allows us to test code before deployment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100% accurate, but good enough for testing logic and debugging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Gazebo has plugins that emulate Pixhawk flight hardware for our testing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code is deemed stable via Gazebo testing, time to put it on a drone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20" name="Google Shape;120;g37f4066dc1d_0_38"/>
          <p:cNvPicPr preferRelativeResize="0"/>
          <p:nvPr/>
        </p:nvPicPr>
        <p:blipFill rotWithShape="1">
          <a:blip r:embed="rId3">
            <a:alphaModFix/>
          </a:blip>
          <a:srcRect l="12430" t="24410" r="9881" b="25310"/>
          <a:stretch/>
        </p:blipFill>
        <p:spPr>
          <a:xfrm>
            <a:off x="5766550" y="916500"/>
            <a:ext cx="2693638" cy="8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7f4066dc1d_0_38"/>
          <p:cNvPicPr preferRelativeResize="0"/>
          <p:nvPr/>
        </p:nvPicPr>
        <p:blipFill rotWithShape="1">
          <a:blip r:embed="rId4">
            <a:alphaModFix/>
          </a:blip>
          <a:srcRect l="60392" t="31950" r="16427" b="19808"/>
          <a:stretch/>
        </p:blipFill>
        <p:spPr>
          <a:xfrm>
            <a:off x="5642050" y="1768625"/>
            <a:ext cx="2319073" cy="27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Microsoft Office PowerPoint</Application>
  <PresentationFormat>On-screen Show (16:9)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Improving UAV Autonomy for Search &amp; Rescue</vt:lpstr>
      <vt:lpstr>SAPIENCE Overview</vt:lpstr>
      <vt:lpstr>The Need For Reliability</vt:lpstr>
      <vt:lpstr>Designing for Reliability</vt:lpstr>
      <vt:lpstr>What We Know About Competition 3</vt:lpstr>
      <vt:lpstr>Hardware &amp; Sensors</vt:lpstr>
      <vt:lpstr>Software Design (1/2)</vt:lpstr>
      <vt:lpstr>Software Design (2/2)</vt:lpstr>
      <vt:lpstr>Testing Software Before Deployment</vt:lpstr>
      <vt:lpstr>Deploying Software</vt:lpstr>
      <vt:lpstr>Managing a Team</vt:lpstr>
      <vt:lpstr>Planning for Time</vt:lpstr>
      <vt:lpstr>Managing People</vt:lpstr>
      <vt:lpstr>Conclusion</vt:lpstr>
      <vt:lpstr>Lessons Learned from Competition 2</vt:lpstr>
      <vt:lpstr>Partnerships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UAV Autonomy for Search &amp; Rescue</dc:title>
  <dc:creator>Sarah Calvert</dc:creator>
  <cp:lastModifiedBy>sarahc@farmerstel.com</cp:lastModifiedBy>
  <cp:revision>2</cp:revision>
  <dcterms:modified xsi:type="dcterms:W3CDTF">2025-10-22T00:08:15Z</dcterms:modified>
</cp:coreProperties>
</file>