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83"/>
  </p:notesMasterIdLst>
  <p:handoutMasterIdLst>
    <p:handoutMasterId r:id="rId84"/>
  </p:handoutMasterIdLst>
  <p:sldIdLst>
    <p:sldId id="847" r:id="rId2"/>
    <p:sldId id="1713" r:id="rId3"/>
    <p:sldId id="1715" r:id="rId4"/>
    <p:sldId id="2040" r:id="rId5"/>
    <p:sldId id="406" r:id="rId6"/>
    <p:sldId id="3254" r:id="rId7"/>
    <p:sldId id="419" r:id="rId8"/>
    <p:sldId id="408" r:id="rId9"/>
    <p:sldId id="388" r:id="rId10"/>
    <p:sldId id="411" r:id="rId11"/>
    <p:sldId id="413" r:id="rId12"/>
    <p:sldId id="389" r:id="rId13"/>
    <p:sldId id="390" r:id="rId14"/>
    <p:sldId id="1611" r:id="rId15"/>
    <p:sldId id="1244" r:id="rId16"/>
    <p:sldId id="3261" r:id="rId17"/>
    <p:sldId id="621" r:id="rId18"/>
    <p:sldId id="622" r:id="rId19"/>
    <p:sldId id="618" r:id="rId20"/>
    <p:sldId id="3260" r:id="rId21"/>
    <p:sldId id="768" r:id="rId22"/>
    <p:sldId id="917" r:id="rId23"/>
    <p:sldId id="1257" r:id="rId24"/>
    <p:sldId id="1256" r:id="rId25"/>
    <p:sldId id="905" r:id="rId26"/>
    <p:sldId id="1495" r:id="rId27"/>
    <p:sldId id="906" r:id="rId28"/>
    <p:sldId id="1499" r:id="rId29"/>
    <p:sldId id="915" r:id="rId30"/>
    <p:sldId id="916" r:id="rId31"/>
    <p:sldId id="725" r:id="rId32"/>
    <p:sldId id="726" r:id="rId33"/>
    <p:sldId id="430" r:id="rId34"/>
    <p:sldId id="2036" r:id="rId35"/>
    <p:sldId id="737" r:id="rId36"/>
    <p:sldId id="922" r:id="rId37"/>
    <p:sldId id="739" r:id="rId38"/>
    <p:sldId id="740" r:id="rId39"/>
    <p:sldId id="742" r:id="rId40"/>
    <p:sldId id="744" r:id="rId41"/>
    <p:sldId id="924" r:id="rId42"/>
    <p:sldId id="2037" r:id="rId43"/>
    <p:sldId id="728" r:id="rId44"/>
    <p:sldId id="1441" r:id="rId45"/>
    <p:sldId id="729" r:id="rId46"/>
    <p:sldId id="731" r:id="rId47"/>
    <p:sldId id="732" r:id="rId48"/>
    <p:sldId id="939" r:id="rId49"/>
    <p:sldId id="734" r:id="rId50"/>
    <p:sldId id="2038" r:id="rId51"/>
    <p:sldId id="748" r:id="rId52"/>
    <p:sldId id="749" r:id="rId53"/>
    <p:sldId id="750" r:id="rId54"/>
    <p:sldId id="751" r:id="rId55"/>
    <p:sldId id="766" r:id="rId56"/>
    <p:sldId id="767" r:id="rId57"/>
    <p:sldId id="774" r:id="rId58"/>
    <p:sldId id="775" r:id="rId59"/>
    <p:sldId id="779" r:id="rId60"/>
    <p:sldId id="785" r:id="rId61"/>
    <p:sldId id="786" r:id="rId62"/>
    <p:sldId id="1593" r:id="rId63"/>
    <p:sldId id="791" r:id="rId64"/>
    <p:sldId id="943" r:id="rId65"/>
    <p:sldId id="1752" r:id="rId66"/>
    <p:sldId id="3258" r:id="rId67"/>
    <p:sldId id="1724" r:id="rId68"/>
    <p:sldId id="1583" r:id="rId69"/>
    <p:sldId id="3255" r:id="rId70"/>
    <p:sldId id="904" r:id="rId71"/>
    <p:sldId id="1497" r:id="rId72"/>
    <p:sldId id="1496" r:id="rId73"/>
    <p:sldId id="1498" r:id="rId74"/>
    <p:sldId id="913" r:id="rId75"/>
    <p:sldId id="914" r:id="rId76"/>
    <p:sldId id="910" r:id="rId77"/>
    <p:sldId id="909" r:id="rId78"/>
    <p:sldId id="3257" r:id="rId79"/>
    <p:sldId id="781" r:id="rId80"/>
    <p:sldId id="782" r:id="rId81"/>
    <p:sldId id="783" r:id="rId82"/>
  </p:sldIdLst>
  <p:sldSz cx="9144000" cy="6858000" type="screen4x3"/>
  <p:notesSz cx="6858000"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8678B3-1305-455B-A6BB-BC82B912C9B6}">
          <p14:sldIdLst>
            <p14:sldId id="847"/>
            <p14:sldId id="1713"/>
            <p14:sldId id="1715"/>
            <p14:sldId id="2040"/>
          </p14:sldIdLst>
        </p14:section>
        <p14:section name="Reliability Engineering Overview" id="{09E196ED-87C0-42A1-B27D-8FD3F1255578}">
          <p14:sldIdLst>
            <p14:sldId id="406"/>
            <p14:sldId id="3254"/>
            <p14:sldId id="419"/>
            <p14:sldId id="408"/>
            <p14:sldId id="388"/>
            <p14:sldId id="411"/>
            <p14:sldId id="413"/>
            <p14:sldId id="389"/>
            <p14:sldId id="390"/>
            <p14:sldId id="1611"/>
            <p14:sldId id="1244"/>
            <p14:sldId id="3261"/>
            <p14:sldId id="621"/>
            <p14:sldId id="622"/>
            <p14:sldId id="618"/>
            <p14:sldId id="3260"/>
            <p14:sldId id="768"/>
            <p14:sldId id="917"/>
            <p14:sldId id="1257"/>
            <p14:sldId id="1256"/>
            <p14:sldId id="905"/>
            <p14:sldId id="1495"/>
            <p14:sldId id="906"/>
            <p14:sldId id="1499"/>
            <p14:sldId id="915"/>
            <p14:sldId id="916"/>
          </p14:sldIdLst>
        </p14:section>
        <p14:section name="Reliability Prediction" id="{3EF10BBC-74AD-4CEE-8104-2B75FBFD1CD8}">
          <p14:sldIdLst>
            <p14:sldId id="725"/>
            <p14:sldId id="726"/>
            <p14:sldId id="430"/>
          </p14:sldIdLst>
        </p14:section>
        <p14:section name="RBDs" id="{E0E8EEDB-CB0D-4F82-9A4A-BA07138F020D}">
          <p14:sldIdLst>
            <p14:sldId id="2036"/>
            <p14:sldId id="737"/>
            <p14:sldId id="922"/>
            <p14:sldId id="739"/>
            <p14:sldId id="740"/>
            <p14:sldId id="742"/>
            <p14:sldId id="744"/>
            <p14:sldId id="924"/>
          </p14:sldIdLst>
        </p14:section>
        <p14:section name="Physics Based Reliability Prediction" id="{29EC3DBF-6902-4224-84FE-C77FA80F224E}">
          <p14:sldIdLst>
            <p14:sldId id="2037"/>
            <p14:sldId id="728"/>
            <p14:sldId id="1441"/>
            <p14:sldId id="729"/>
            <p14:sldId id="731"/>
            <p14:sldId id="732"/>
            <p14:sldId id="939"/>
            <p14:sldId id="734"/>
          </p14:sldIdLst>
        </p14:section>
        <p14:section name="Reliability Prediction Based on Operational Data" id="{E16AE107-5684-4E16-BF81-C12E2A9106DF}">
          <p14:sldIdLst>
            <p14:sldId id="2038"/>
            <p14:sldId id="748"/>
            <p14:sldId id="749"/>
            <p14:sldId id="750"/>
            <p14:sldId id="751"/>
            <p14:sldId id="766"/>
            <p14:sldId id="767"/>
            <p14:sldId id="774"/>
            <p14:sldId id="775"/>
            <p14:sldId id="779"/>
            <p14:sldId id="785"/>
            <p14:sldId id="786"/>
            <p14:sldId id="1593"/>
            <p14:sldId id="791"/>
            <p14:sldId id="943"/>
            <p14:sldId id="1752"/>
            <p14:sldId id="3258"/>
            <p14:sldId id="1724"/>
            <p14:sldId id="1583"/>
            <p14:sldId id="3255"/>
            <p14:sldId id="904"/>
            <p14:sldId id="1497"/>
            <p14:sldId id="1496"/>
            <p14:sldId id="1498"/>
            <p14:sldId id="913"/>
            <p14:sldId id="914"/>
            <p14:sldId id="910"/>
            <p14:sldId id="909"/>
            <p14:sldId id="3257"/>
            <p14:sldId id="781"/>
            <p14:sldId id="782"/>
            <p14:sldId id="78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50" autoAdjust="0"/>
    <p:restoredTop sz="99899" autoAdjust="0"/>
  </p:normalViewPr>
  <p:slideViewPr>
    <p:cSldViewPr snapToGrid="0">
      <p:cViewPr varScale="1">
        <p:scale>
          <a:sx n="85" d="100"/>
          <a:sy n="85" d="100"/>
        </p:scale>
        <p:origin x="1253"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2971121" cy="46378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5317" y="0"/>
            <a:ext cx="2971121" cy="463789"/>
          </a:xfrm>
          <a:prstGeom prst="rect">
            <a:avLst/>
          </a:prstGeom>
        </p:spPr>
        <p:txBody>
          <a:bodyPr vert="horz" lIns="91440" tIns="45720" rIns="91440" bIns="45720" rtlCol="0"/>
          <a:lstStyle>
            <a:lvl1pPr algn="r">
              <a:defRPr sz="1200"/>
            </a:lvl1pPr>
          </a:lstStyle>
          <a:p>
            <a:fld id="{403157E7-5A98-4B65-B203-F36B71853756}" type="datetimeFigureOut">
              <a:rPr lang="en-US" smtClean="0"/>
              <a:t>10/21/2025</a:t>
            </a:fld>
            <a:endParaRPr lang="en-US" dirty="0"/>
          </a:p>
        </p:txBody>
      </p:sp>
      <p:sp>
        <p:nvSpPr>
          <p:cNvPr id="4" name="Footer Placeholder 3"/>
          <p:cNvSpPr>
            <a:spLocks noGrp="1"/>
          </p:cNvSpPr>
          <p:nvPr>
            <p:ph type="ftr" sz="quarter" idx="2"/>
          </p:nvPr>
        </p:nvSpPr>
        <p:spPr>
          <a:xfrm>
            <a:off x="5" y="8777053"/>
            <a:ext cx="2971121" cy="46378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5317" y="8777053"/>
            <a:ext cx="2971121" cy="463789"/>
          </a:xfrm>
          <a:prstGeom prst="rect">
            <a:avLst/>
          </a:prstGeom>
        </p:spPr>
        <p:txBody>
          <a:bodyPr vert="horz" lIns="91440" tIns="45720" rIns="91440" bIns="45720" rtlCol="0" anchor="b"/>
          <a:lstStyle>
            <a:lvl1pPr algn="r">
              <a:defRPr sz="1200"/>
            </a:lvl1pPr>
          </a:lstStyle>
          <a:p>
            <a:fld id="{F1892F43-3CE2-4D4C-960D-E88A1896B645}" type="slidenum">
              <a:rPr lang="en-US" smtClean="0"/>
              <a:t>‹#›</a:t>
            </a:fld>
            <a:endParaRPr lang="en-US" dirty="0"/>
          </a:p>
        </p:txBody>
      </p:sp>
    </p:spTree>
    <p:extLst>
      <p:ext uri="{BB962C8B-B14F-4D97-AF65-F5344CB8AC3E}">
        <p14:creationId xmlns:p14="http://schemas.microsoft.com/office/powerpoint/2010/main" val="1899992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2519" tIns="46259" rIns="92519" bIns="46259" rtlCol="0"/>
          <a:lstStyle>
            <a:lvl1pPr algn="l">
              <a:defRPr sz="1200"/>
            </a:lvl1pPr>
          </a:lstStyle>
          <a:p>
            <a:endParaRPr lang="en-US" dirty="0"/>
          </a:p>
        </p:txBody>
      </p:sp>
      <p:sp>
        <p:nvSpPr>
          <p:cNvPr id="3" name="Date Placeholder 2"/>
          <p:cNvSpPr>
            <a:spLocks noGrp="1"/>
          </p:cNvSpPr>
          <p:nvPr>
            <p:ph type="dt" idx="1"/>
          </p:nvPr>
        </p:nvSpPr>
        <p:spPr>
          <a:xfrm>
            <a:off x="3884618" y="0"/>
            <a:ext cx="2971800" cy="462042"/>
          </a:xfrm>
          <a:prstGeom prst="rect">
            <a:avLst/>
          </a:prstGeom>
        </p:spPr>
        <p:txBody>
          <a:bodyPr vert="horz" lIns="92519" tIns="46259" rIns="92519" bIns="46259" rtlCol="0"/>
          <a:lstStyle>
            <a:lvl1pPr algn="r">
              <a:defRPr sz="1200"/>
            </a:lvl1pPr>
          </a:lstStyle>
          <a:p>
            <a:fld id="{57DD8467-2329-437B-B62B-30F936D0D27C}" type="datetimeFigureOut">
              <a:rPr lang="en-US" smtClean="0"/>
              <a:t>10/21/2025</a:t>
            </a:fld>
            <a:endParaRPr lang="en-US" dirty="0"/>
          </a:p>
        </p:txBody>
      </p:sp>
      <p:sp>
        <p:nvSpPr>
          <p:cNvPr id="4" name="Slide Image Placeholder 3"/>
          <p:cNvSpPr>
            <a:spLocks noGrp="1" noRot="1" noChangeAspect="1"/>
          </p:cNvSpPr>
          <p:nvPr>
            <p:ph type="sldImg" idx="2"/>
          </p:nvPr>
        </p:nvSpPr>
        <p:spPr>
          <a:xfrm>
            <a:off x="1119188" y="692150"/>
            <a:ext cx="4619625" cy="3465513"/>
          </a:xfrm>
          <a:prstGeom prst="rect">
            <a:avLst/>
          </a:prstGeom>
          <a:noFill/>
          <a:ln w="12700">
            <a:solidFill>
              <a:prstClr val="black"/>
            </a:solidFill>
          </a:ln>
        </p:spPr>
        <p:txBody>
          <a:bodyPr vert="horz" lIns="92519" tIns="46259" rIns="92519" bIns="46259" rtlCol="0" anchor="ctr"/>
          <a:lstStyle/>
          <a:p>
            <a:endParaRPr lang="en-US" dirty="0"/>
          </a:p>
        </p:txBody>
      </p:sp>
      <p:sp>
        <p:nvSpPr>
          <p:cNvPr id="5" name="Notes Placeholder 4"/>
          <p:cNvSpPr>
            <a:spLocks noGrp="1"/>
          </p:cNvSpPr>
          <p:nvPr>
            <p:ph type="body" sz="quarter" idx="3"/>
          </p:nvPr>
        </p:nvSpPr>
        <p:spPr>
          <a:xfrm>
            <a:off x="685800" y="4389403"/>
            <a:ext cx="5486400" cy="4158377"/>
          </a:xfrm>
          <a:prstGeom prst="rect">
            <a:avLst/>
          </a:prstGeom>
        </p:spPr>
        <p:txBody>
          <a:bodyPr vert="horz" lIns="92519" tIns="46259" rIns="92519" bIns="462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7192"/>
            <a:ext cx="2971800" cy="462042"/>
          </a:xfrm>
          <a:prstGeom prst="rect">
            <a:avLst/>
          </a:prstGeom>
        </p:spPr>
        <p:txBody>
          <a:bodyPr vert="horz" lIns="92519" tIns="46259" rIns="92519" bIns="462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8" y="8777192"/>
            <a:ext cx="2971800" cy="462042"/>
          </a:xfrm>
          <a:prstGeom prst="rect">
            <a:avLst/>
          </a:prstGeom>
        </p:spPr>
        <p:txBody>
          <a:bodyPr vert="horz" lIns="92519" tIns="46259" rIns="92519" bIns="46259" rtlCol="0" anchor="b"/>
          <a:lstStyle>
            <a:lvl1pPr algn="r">
              <a:defRPr sz="1200"/>
            </a:lvl1pPr>
          </a:lstStyle>
          <a:p>
            <a:fld id="{B3D48B60-C4B0-4138-9711-91EC3815B7C3}" type="slidenum">
              <a:rPr lang="en-US" smtClean="0"/>
              <a:t>‹#›</a:t>
            </a:fld>
            <a:endParaRPr lang="en-US" dirty="0"/>
          </a:p>
        </p:txBody>
      </p:sp>
    </p:spTree>
    <p:extLst>
      <p:ext uri="{BB962C8B-B14F-4D97-AF65-F5344CB8AC3E}">
        <p14:creationId xmlns:p14="http://schemas.microsoft.com/office/powerpoint/2010/main" val="1762051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3292">
              <a:defRPr sz="1200">
                <a:solidFill>
                  <a:schemeClr val="tx1"/>
                </a:solidFill>
                <a:latin typeface="Times New Roman" pitchFamily="18" charset="0"/>
              </a:defRPr>
            </a:lvl1pPr>
            <a:lvl2pPr marL="741167" indent="-285064" defTabSz="923292">
              <a:defRPr sz="1200">
                <a:solidFill>
                  <a:schemeClr val="tx1"/>
                </a:solidFill>
                <a:latin typeface="Times New Roman" pitchFamily="18" charset="0"/>
              </a:defRPr>
            </a:lvl2pPr>
            <a:lvl3pPr marL="1140257" indent="-228051" defTabSz="923292">
              <a:defRPr sz="1200">
                <a:solidFill>
                  <a:schemeClr val="tx1"/>
                </a:solidFill>
                <a:latin typeface="Times New Roman" pitchFamily="18" charset="0"/>
              </a:defRPr>
            </a:lvl3pPr>
            <a:lvl4pPr marL="1596360" indent="-228051" defTabSz="923292">
              <a:defRPr sz="1200">
                <a:solidFill>
                  <a:schemeClr val="tx1"/>
                </a:solidFill>
                <a:latin typeface="Times New Roman" pitchFamily="18" charset="0"/>
              </a:defRPr>
            </a:lvl4pPr>
            <a:lvl5pPr marL="2052462" indent="-228051" defTabSz="923292">
              <a:defRPr sz="1200">
                <a:solidFill>
                  <a:schemeClr val="tx1"/>
                </a:solidFill>
                <a:latin typeface="Times New Roman" pitchFamily="18" charset="0"/>
              </a:defRPr>
            </a:lvl5pPr>
            <a:lvl6pPr marL="2508565" indent="-228051" defTabSz="923292" eaLnBrk="0" fontAlgn="base" hangingPunct="0">
              <a:spcBef>
                <a:spcPct val="0"/>
              </a:spcBef>
              <a:spcAft>
                <a:spcPct val="0"/>
              </a:spcAft>
              <a:defRPr sz="1200">
                <a:solidFill>
                  <a:schemeClr val="tx1"/>
                </a:solidFill>
                <a:latin typeface="Times New Roman" pitchFamily="18" charset="0"/>
              </a:defRPr>
            </a:lvl6pPr>
            <a:lvl7pPr marL="2964668" indent="-228051" defTabSz="923292" eaLnBrk="0" fontAlgn="base" hangingPunct="0">
              <a:spcBef>
                <a:spcPct val="0"/>
              </a:spcBef>
              <a:spcAft>
                <a:spcPct val="0"/>
              </a:spcAft>
              <a:defRPr sz="1200">
                <a:solidFill>
                  <a:schemeClr val="tx1"/>
                </a:solidFill>
                <a:latin typeface="Times New Roman" pitchFamily="18" charset="0"/>
              </a:defRPr>
            </a:lvl7pPr>
            <a:lvl8pPr marL="3420770" indent="-228051" defTabSz="923292" eaLnBrk="0" fontAlgn="base" hangingPunct="0">
              <a:spcBef>
                <a:spcPct val="0"/>
              </a:spcBef>
              <a:spcAft>
                <a:spcPct val="0"/>
              </a:spcAft>
              <a:defRPr sz="1200">
                <a:solidFill>
                  <a:schemeClr val="tx1"/>
                </a:solidFill>
                <a:latin typeface="Times New Roman" pitchFamily="18" charset="0"/>
              </a:defRPr>
            </a:lvl8pPr>
            <a:lvl9pPr marL="3876873" indent="-228051" defTabSz="923292" eaLnBrk="0" fontAlgn="base" hangingPunct="0">
              <a:spcBef>
                <a:spcPct val="0"/>
              </a:spcBef>
              <a:spcAft>
                <a:spcPct val="0"/>
              </a:spcAft>
              <a:defRPr sz="1200">
                <a:solidFill>
                  <a:schemeClr val="tx1"/>
                </a:solidFill>
                <a:latin typeface="Times New Roman" pitchFamily="18" charset="0"/>
              </a:defRPr>
            </a:lvl9pPr>
          </a:lstStyle>
          <a:p>
            <a:fld id="{FC78350F-7BC3-4C51-AE54-9ECE6E86EF2B}" type="slidenum">
              <a:rPr lang="en-US" altLang="en-US"/>
              <a:pPr/>
              <a:t>1</a:t>
            </a:fld>
            <a:endParaRPr lang="en-US" alt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t> </a:t>
            </a:r>
          </a:p>
        </p:txBody>
      </p:sp>
    </p:spTree>
    <p:extLst>
      <p:ext uri="{BB962C8B-B14F-4D97-AF65-F5344CB8AC3E}">
        <p14:creationId xmlns:p14="http://schemas.microsoft.com/office/powerpoint/2010/main" val="1142230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a partial list of the major elements of a reliability check list </a:t>
            </a:r>
          </a:p>
        </p:txBody>
      </p:sp>
      <p:sp>
        <p:nvSpPr>
          <p:cNvPr id="4" name="Slide Number Placeholder 3"/>
          <p:cNvSpPr>
            <a:spLocks noGrp="1"/>
          </p:cNvSpPr>
          <p:nvPr>
            <p:ph type="sldNum" sz="quarter" idx="10"/>
          </p:nvPr>
        </p:nvSpPr>
        <p:spPr/>
        <p:txBody>
          <a:bodyPr/>
          <a:lstStyle/>
          <a:p>
            <a:fld id="{4469B664-5E6E-4ED5-B787-8A9B58793C34}" type="slidenum">
              <a:rPr lang="en-US" altLang="en-US" smtClean="0"/>
              <a:pPr/>
              <a:t>12</a:t>
            </a:fld>
            <a:endParaRPr lang="en-US" altLang="en-US" dirty="0"/>
          </a:p>
        </p:txBody>
      </p:sp>
    </p:spTree>
    <p:extLst>
      <p:ext uri="{BB962C8B-B14F-4D97-AF65-F5344CB8AC3E}">
        <p14:creationId xmlns:p14="http://schemas.microsoft.com/office/powerpoint/2010/main" val="2689228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a:t>
            </a:r>
          </a:p>
        </p:txBody>
      </p:sp>
      <p:sp>
        <p:nvSpPr>
          <p:cNvPr id="4" name="Slide Number Placeholder 3"/>
          <p:cNvSpPr>
            <a:spLocks noGrp="1"/>
          </p:cNvSpPr>
          <p:nvPr>
            <p:ph type="sldNum" sz="quarter" idx="10"/>
          </p:nvPr>
        </p:nvSpPr>
        <p:spPr/>
        <p:txBody>
          <a:bodyPr/>
          <a:lstStyle/>
          <a:p>
            <a:fld id="{4469B664-5E6E-4ED5-B787-8A9B58793C34}" type="slidenum">
              <a:rPr lang="en-US" altLang="en-US" smtClean="0"/>
              <a:pPr/>
              <a:t>13</a:t>
            </a:fld>
            <a:endParaRPr lang="en-US" altLang="en-US" dirty="0"/>
          </a:p>
        </p:txBody>
      </p:sp>
    </p:spTree>
    <p:extLst>
      <p:ext uri="{BB962C8B-B14F-4D97-AF65-F5344CB8AC3E}">
        <p14:creationId xmlns:p14="http://schemas.microsoft.com/office/powerpoint/2010/main" val="3468173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a:t>
            </a:r>
          </a:p>
        </p:txBody>
      </p:sp>
      <p:sp>
        <p:nvSpPr>
          <p:cNvPr id="4" name="Slide Number Placeholder 3"/>
          <p:cNvSpPr>
            <a:spLocks noGrp="1"/>
          </p:cNvSpPr>
          <p:nvPr>
            <p:ph type="sldNum" sz="quarter" idx="10"/>
          </p:nvPr>
        </p:nvSpPr>
        <p:spPr/>
        <p:txBody>
          <a:bodyPr/>
          <a:lstStyle/>
          <a:p>
            <a:fld id="{4469B664-5E6E-4ED5-B787-8A9B58793C34}" type="slidenum">
              <a:rPr lang="en-US" altLang="en-US" smtClean="0"/>
              <a:pPr/>
              <a:t>14</a:t>
            </a:fld>
            <a:endParaRPr lang="en-US" altLang="en-US" dirty="0"/>
          </a:p>
        </p:txBody>
      </p:sp>
    </p:spTree>
    <p:extLst>
      <p:ext uri="{BB962C8B-B14F-4D97-AF65-F5344CB8AC3E}">
        <p14:creationId xmlns:p14="http://schemas.microsoft.com/office/powerpoint/2010/main" val="4233796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a:t>
            </a:r>
          </a:p>
        </p:txBody>
      </p:sp>
      <p:sp>
        <p:nvSpPr>
          <p:cNvPr id="4" name="Slide Number Placeholder 3"/>
          <p:cNvSpPr>
            <a:spLocks noGrp="1"/>
          </p:cNvSpPr>
          <p:nvPr>
            <p:ph type="sldNum" sz="quarter" idx="10"/>
          </p:nvPr>
        </p:nvSpPr>
        <p:spPr/>
        <p:txBody>
          <a:bodyPr/>
          <a:lstStyle/>
          <a:p>
            <a:fld id="{4469B664-5E6E-4ED5-B787-8A9B58793C34}" type="slidenum">
              <a:rPr lang="en-US" altLang="en-US" smtClean="0"/>
              <a:pPr/>
              <a:t>15</a:t>
            </a:fld>
            <a:endParaRPr lang="en-US" altLang="en-US" dirty="0"/>
          </a:p>
        </p:txBody>
      </p:sp>
    </p:spTree>
    <p:extLst>
      <p:ext uri="{BB962C8B-B14F-4D97-AF65-F5344CB8AC3E}">
        <p14:creationId xmlns:p14="http://schemas.microsoft.com/office/powerpoint/2010/main" val="1099932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CDFDCD06-BAB5-83AB-BB4A-AA14C56D2F50}"/>
            </a:ext>
          </a:extLst>
        </p:cNvPr>
        <p:cNvGrpSpPr/>
        <p:nvPr/>
      </p:nvGrpSpPr>
      <p:grpSpPr>
        <a:xfrm>
          <a:off x="0" y="0"/>
          <a:ext cx="0" cy="0"/>
          <a:chOff x="0" y="0"/>
          <a:chExt cx="0" cy="0"/>
        </a:xfrm>
      </p:grpSpPr>
      <p:sp>
        <p:nvSpPr>
          <p:cNvPr id="237570" name="Rectangle 7">
            <a:extLst>
              <a:ext uri="{FF2B5EF4-FFF2-40B4-BE49-F238E27FC236}">
                <a16:creationId xmlns="" xmlns:a16="http://schemas.microsoft.com/office/drawing/2014/main" id="{B40177C9-BF71-42DD-D00F-9BFFCECE2E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514" eaLnBrk="0" hangingPunct="0">
              <a:defRPr sz="1500" b="1">
                <a:solidFill>
                  <a:schemeClr val="tx1"/>
                </a:solidFill>
                <a:latin typeface="Comic Sans MS" pitchFamily="66" charset="0"/>
              </a:defRPr>
            </a:lvl1pPr>
            <a:lvl2pPr marL="714307" indent="-274733" defTabSz="929514" eaLnBrk="0" hangingPunct="0">
              <a:defRPr sz="1500" b="1">
                <a:solidFill>
                  <a:schemeClr val="tx1"/>
                </a:solidFill>
                <a:latin typeface="Comic Sans MS" pitchFamily="66" charset="0"/>
              </a:defRPr>
            </a:lvl2pPr>
            <a:lvl3pPr marL="1098933" indent="-219787" defTabSz="929514" eaLnBrk="0" hangingPunct="0">
              <a:defRPr sz="1500" b="1">
                <a:solidFill>
                  <a:schemeClr val="tx1"/>
                </a:solidFill>
                <a:latin typeface="Comic Sans MS" pitchFamily="66" charset="0"/>
              </a:defRPr>
            </a:lvl3pPr>
            <a:lvl4pPr marL="1538506" indent="-219787" defTabSz="929514" eaLnBrk="0" hangingPunct="0">
              <a:defRPr sz="1500" b="1">
                <a:solidFill>
                  <a:schemeClr val="tx1"/>
                </a:solidFill>
                <a:latin typeface="Comic Sans MS" pitchFamily="66" charset="0"/>
              </a:defRPr>
            </a:lvl4pPr>
            <a:lvl5pPr marL="1978079" indent="-219787" defTabSz="929514" eaLnBrk="0" hangingPunct="0">
              <a:defRPr sz="1500" b="1">
                <a:solidFill>
                  <a:schemeClr val="tx1"/>
                </a:solidFill>
                <a:latin typeface="Comic Sans MS" pitchFamily="66" charset="0"/>
              </a:defRPr>
            </a:lvl5pPr>
            <a:lvl6pPr marL="2417652" indent="-219787" defTabSz="929514" eaLnBrk="0" fontAlgn="base" hangingPunct="0">
              <a:spcBef>
                <a:spcPct val="0"/>
              </a:spcBef>
              <a:spcAft>
                <a:spcPct val="0"/>
              </a:spcAft>
              <a:defRPr sz="1500" b="1">
                <a:solidFill>
                  <a:schemeClr val="tx1"/>
                </a:solidFill>
                <a:latin typeface="Comic Sans MS" pitchFamily="66" charset="0"/>
              </a:defRPr>
            </a:lvl6pPr>
            <a:lvl7pPr marL="2857225" indent="-219787" defTabSz="929514" eaLnBrk="0" fontAlgn="base" hangingPunct="0">
              <a:spcBef>
                <a:spcPct val="0"/>
              </a:spcBef>
              <a:spcAft>
                <a:spcPct val="0"/>
              </a:spcAft>
              <a:defRPr sz="1500" b="1">
                <a:solidFill>
                  <a:schemeClr val="tx1"/>
                </a:solidFill>
                <a:latin typeface="Comic Sans MS" pitchFamily="66" charset="0"/>
              </a:defRPr>
            </a:lvl7pPr>
            <a:lvl8pPr marL="3296797" indent="-219787" defTabSz="929514" eaLnBrk="0" fontAlgn="base" hangingPunct="0">
              <a:spcBef>
                <a:spcPct val="0"/>
              </a:spcBef>
              <a:spcAft>
                <a:spcPct val="0"/>
              </a:spcAft>
              <a:defRPr sz="1500" b="1">
                <a:solidFill>
                  <a:schemeClr val="tx1"/>
                </a:solidFill>
                <a:latin typeface="Comic Sans MS" pitchFamily="66" charset="0"/>
              </a:defRPr>
            </a:lvl8pPr>
            <a:lvl9pPr marL="3736370" indent="-219787" defTabSz="929514" eaLnBrk="0" fontAlgn="base" hangingPunct="0">
              <a:spcBef>
                <a:spcPct val="0"/>
              </a:spcBef>
              <a:spcAft>
                <a:spcPct val="0"/>
              </a:spcAft>
              <a:defRPr sz="1500" b="1">
                <a:solidFill>
                  <a:schemeClr val="tx1"/>
                </a:solidFill>
                <a:latin typeface="Comic Sans MS" pitchFamily="66" charset="0"/>
              </a:defRPr>
            </a:lvl9pPr>
          </a:lstStyle>
          <a:p>
            <a:pPr eaLnBrk="1" hangingPunct="1"/>
            <a:fld id="{10DB6228-DABD-4233-8990-0CC2B0BDF583}" type="slidenum">
              <a:rPr lang="en-US" sz="1300" b="0"/>
              <a:pPr eaLnBrk="1" hangingPunct="1"/>
              <a:t>16</a:t>
            </a:fld>
            <a:endParaRPr lang="en-US" sz="1300" b="0" dirty="0"/>
          </a:p>
        </p:txBody>
      </p:sp>
      <p:sp>
        <p:nvSpPr>
          <p:cNvPr id="237571" name="Rectangle 2">
            <a:extLst>
              <a:ext uri="{FF2B5EF4-FFF2-40B4-BE49-F238E27FC236}">
                <a16:creationId xmlns="" xmlns:a16="http://schemas.microsoft.com/office/drawing/2014/main" id="{1D004A35-CB20-96E4-F74B-7121548FC0C1}"/>
              </a:ext>
            </a:extLst>
          </p:cNvPr>
          <p:cNvSpPr>
            <a:spLocks noGrp="1" noRot="1" noChangeAspect="1" noChangeArrowheads="1" noTextEdit="1"/>
          </p:cNvSpPr>
          <p:nvPr>
            <p:ph type="sldImg"/>
          </p:nvPr>
        </p:nvSpPr>
        <p:spPr>
          <a:solidFill>
            <a:srgbClr val="FFFFFF"/>
          </a:solidFill>
          <a:ln/>
        </p:spPr>
      </p:sp>
      <p:sp>
        <p:nvSpPr>
          <p:cNvPr id="237572" name="Rectangle 3">
            <a:extLst>
              <a:ext uri="{FF2B5EF4-FFF2-40B4-BE49-F238E27FC236}">
                <a16:creationId xmlns="" xmlns:a16="http://schemas.microsoft.com/office/drawing/2014/main" id="{4CFB51BA-CB27-E256-EA08-331CE84A90E3}"/>
              </a:ext>
            </a:extLst>
          </p:cNvPr>
          <p:cNvSpPr>
            <a:spLocks noGrp="1" noChangeArrowheads="1"/>
          </p:cNvSpPr>
          <p:nvPr>
            <p:ph type="body" idx="1"/>
          </p:nvPr>
        </p:nvSpPr>
        <p:spPr>
          <a:solidFill>
            <a:srgbClr val="FFFFFF"/>
          </a:solidFill>
          <a:ln>
            <a:solidFill>
              <a:srgbClr val="000000"/>
            </a:solidFill>
          </a:ln>
        </p:spPr>
        <p:txBody>
          <a:bodyPr lIns="87892" tIns="43945" rIns="87892" bIns="43945"/>
          <a:lstStyle/>
          <a:p>
            <a:pPr eaLnBrk="1" hangingPunct="1"/>
            <a:endParaRPr lang="en-US" dirty="0"/>
          </a:p>
        </p:txBody>
      </p:sp>
    </p:spTree>
    <p:extLst>
      <p:ext uri="{BB962C8B-B14F-4D97-AF65-F5344CB8AC3E}">
        <p14:creationId xmlns:p14="http://schemas.microsoft.com/office/powerpoint/2010/main" val="2362231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2363" y="695325"/>
            <a:ext cx="4643437" cy="3482975"/>
          </a:xfrm>
        </p:spPr>
      </p:sp>
      <p:sp>
        <p:nvSpPr>
          <p:cNvPr id="3" name="Notes Placeholder 2"/>
          <p:cNvSpPr>
            <a:spLocks noGrp="1"/>
          </p:cNvSpPr>
          <p:nvPr>
            <p:ph type="body" idx="1"/>
          </p:nvPr>
        </p:nvSpPr>
        <p:spPr/>
        <p:txBody>
          <a:bodyPr>
            <a:normAutofit/>
          </a:bodyPr>
          <a:lstStyle/>
          <a:p>
            <a:pPr marL="0" lvl="2"/>
            <a:r>
              <a:rPr lang="en-US" dirty="0">
                <a:latin typeface="Arial" pitchFamily="34" charset="0"/>
                <a:cs typeface="Arial" pitchFamily="34" charset="0"/>
              </a:rPr>
              <a:t>Reliability is a critical input for Availability and Affordability. Reliability analysis is critical for understanding component failure mechanisms and integrated system failures; and identifying reliability critical design and process drivers.</a:t>
            </a:r>
          </a:p>
          <a:p>
            <a:r>
              <a:rPr lang="en-US" dirty="0">
                <a:latin typeface="Arial" pitchFamily="34" charset="0"/>
                <a:cs typeface="Arial" pitchFamily="34" charset="0"/>
              </a:rPr>
              <a:t>Reliability analysis and data feeds maintainability and engineering and improves design by identifying critical failures, reducing maintenance manpower needs, reducing lifecycle cost, and provides data essential for project management</a:t>
            </a:r>
          </a:p>
        </p:txBody>
      </p:sp>
      <p:sp>
        <p:nvSpPr>
          <p:cNvPr id="4" name="Slide Number Placeholder 3"/>
          <p:cNvSpPr>
            <a:spLocks noGrp="1"/>
          </p:cNvSpPr>
          <p:nvPr>
            <p:ph type="sldNum" sz="quarter" idx="10"/>
          </p:nvPr>
        </p:nvSpPr>
        <p:spPr/>
        <p:txBody>
          <a:bodyPr/>
          <a:lstStyle/>
          <a:p>
            <a:pPr>
              <a:defRPr/>
            </a:pPr>
            <a:fld id="{E4A9CBB6-4F4E-4555-8CBC-11CFBF3486D1}"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165389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t>Note: an error in the program was discovered which draws these graphs. While a work around was available, it was thought that the student would benefit from reconstructing the graph.</a:t>
            </a:r>
          </a:p>
          <a:p>
            <a:endParaRPr lang="en-US" altLang="en-US" dirty="0"/>
          </a:p>
          <a:p>
            <a:r>
              <a:rPr lang="en-US" altLang="en-US" dirty="0"/>
              <a:t>How can cost be documented and how can improvement be shown?</a:t>
            </a:r>
          </a:p>
        </p:txBody>
      </p:sp>
      <p:sp>
        <p:nvSpPr>
          <p:cNvPr id="49155" name="Rectangle 3"/>
          <p:cNvSpPr>
            <a:spLocks noGrp="1" noRot="1" noChangeAspect="1" noChangeArrowheads="1" noTextEdit="1"/>
          </p:cNvSpPr>
          <p:nvPr>
            <p:ph type="sldImg"/>
          </p:nvPr>
        </p:nvSpPr>
        <p:spPr>
          <a:xfrm>
            <a:off x="1093788" y="690563"/>
            <a:ext cx="4549775" cy="3413125"/>
          </a:xfrm>
          <a:ln cap="flat"/>
        </p:spPr>
      </p:sp>
    </p:spTree>
    <p:extLst>
      <p:ext uri="{BB962C8B-B14F-4D97-AF65-F5344CB8AC3E}">
        <p14:creationId xmlns:p14="http://schemas.microsoft.com/office/powerpoint/2010/main" val="1523536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269875" y="228600"/>
            <a:ext cx="6310313" cy="4733925"/>
          </a:xfrm>
          <a:ln/>
        </p:spPr>
      </p:sp>
      <p:sp>
        <p:nvSpPr>
          <p:cNvPr id="34819" name="Notes Placeholder 2"/>
          <p:cNvSpPr>
            <a:spLocks noGrp="1"/>
          </p:cNvSpPr>
          <p:nvPr>
            <p:ph type="body" idx="1"/>
          </p:nvPr>
        </p:nvSpPr>
        <p:spPr>
          <a:noFill/>
          <a:ln/>
        </p:spPr>
        <p:txBody>
          <a:bodyPr lIns="92995" tIns="46496" rIns="92995" bIns="46496"/>
          <a:lstStyle/>
          <a:p>
            <a:pPr defTabSz="914643" eaLnBrk="0" fontAlgn="base" hangingPunct="0">
              <a:spcBef>
                <a:spcPct val="30000"/>
              </a:spcBef>
              <a:spcAft>
                <a:spcPct val="0"/>
              </a:spcAft>
              <a:defRPr/>
            </a:pPr>
            <a:r>
              <a:rPr lang="en-US" dirty="0"/>
              <a:t>This chart shows the difference and the relationship between reliability and safety. </a:t>
            </a:r>
            <a:r>
              <a:rPr lang="en-US" kern="0" dirty="0">
                <a:latin typeface="Times" pitchFamily="18" charset="0"/>
                <a:cs typeface="Calibri"/>
              </a:rPr>
              <a:t>Safety and Reliability </a:t>
            </a:r>
            <a:r>
              <a:rPr lang="en-US" dirty="0">
                <a:latin typeface="Times" pitchFamily="18" charset="0"/>
                <a:cs typeface="Calibri"/>
              </a:rPr>
              <a:t>are unique but closely related — they complement each other and need to be integrated.</a:t>
            </a:r>
            <a:endParaRPr lang="en-US" dirty="0">
              <a:solidFill>
                <a:srgbClr val="FF0000"/>
              </a:solidFill>
              <a:latin typeface="Times" pitchFamily="18" charset="0"/>
              <a:cs typeface="Calibri"/>
            </a:endParaRPr>
          </a:p>
          <a:p>
            <a:endParaRPr lang="en-US" dirty="0"/>
          </a:p>
        </p:txBody>
      </p:sp>
      <p:sp>
        <p:nvSpPr>
          <p:cNvPr id="34820" name="Slide Number Placeholder 3"/>
          <p:cNvSpPr txBox="1">
            <a:spLocks noGrp="1"/>
          </p:cNvSpPr>
          <p:nvPr/>
        </p:nvSpPr>
        <p:spPr bwMode="auto">
          <a:xfrm>
            <a:off x="3953656" y="8879011"/>
            <a:ext cx="3021703" cy="467652"/>
          </a:xfrm>
          <a:prstGeom prst="rect">
            <a:avLst/>
          </a:prstGeom>
          <a:noFill/>
          <a:ln w="9525">
            <a:noFill/>
            <a:miter lim="800000"/>
            <a:headEnd/>
            <a:tailEnd/>
          </a:ln>
        </p:spPr>
        <p:txBody>
          <a:bodyPr lIns="92995" tIns="46496" rIns="92995" bIns="46496" anchor="b"/>
          <a:lstStyle/>
          <a:p>
            <a:pPr algn="r" defTabSz="927992"/>
            <a:fld id="{467425D9-868A-4F06-9A2C-B7399980206B}" type="slidenum">
              <a:rPr lang="en-US">
                <a:cs typeface="Arial" pitchFamily="34" charset="0"/>
              </a:rPr>
              <a:pPr algn="r" defTabSz="927992"/>
              <a:t>19</a:t>
            </a:fld>
            <a:endParaRPr lang="en-US" dirty="0">
              <a:cs typeface="Arial" pitchFamily="34" charset="0"/>
            </a:endParaRPr>
          </a:p>
        </p:txBody>
      </p:sp>
    </p:spTree>
    <p:extLst>
      <p:ext uri="{BB962C8B-B14F-4D97-AF65-F5344CB8AC3E}">
        <p14:creationId xmlns:p14="http://schemas.microsoft.com/office/powerpoint/2010/main" val="2777897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20</a:t>
            </a:fld>
            <a:endParaRPr lang="en-US" dirty="0"/>
          </a:p>
        </p:txBody>
      </p:sp>
    </p:spTree>
    <p:extLst>
      <p:ext uri="{BB962C8B-B14F-4D97-AF65-F5344CB8AC3E}">
        <p14:creationId xmlns:p14="http://schemas.microsoft.com/office/powerpoint/2010/main" val="3686682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514" eaLnBrk="0" hangingPunct="0">
              <a:defRPr sz="1500" b="1">
                <a:solidFill>
                  <a:schemeClr val="tx1"/>
                </a:solidFill>
                <a:latin typeface="Comic Sans MS" pitchFamily="66" charset="0"/>
              </a:defRPr>
            </a:lvl1pPr>
            <a:lvl2pPr marL="714307" indent="-274733" defTabSz="929514" eaLnBrk="0" hangingPunct="0">
              <a:defRPr sz="1500" b="1">
                <a:solidFill>
                  <a:schemeClr val="tx1"/>
                </a:solidFill>
                <a:latin typeface="Comic Sans MS" pitchFamily="66" charset="0"/>
              </a:defRPr>
            </a:lvl2pPr>
            <a:lvl3pPr marL="1098933" indent="-219787" defTabSz="929514" eaLnBrk="0" hangingPunct="0">
              <a:defRPr sz="1500" b="1">
                <a:solidFill>
                  <a:schemeClr val="tx1"/>
                </a:solidFill>
                <a:latin typeface="Comic Sans MS" pitchFamily="66" charset="0"/>
              </a:defRPr>
            </a:lvl3pPr>
            <a:lvl4pPr marL="1538506" indent="-219787" defTabSz="929514" eaLnBrk="0" hangingPunct="0">
              <a:defRPr sz="1500" b="1">
                <a:solidFill>
                  <a:schemeClr val="tx1"/>
                </a:solidFill>
                <a:latin typeface="Comic Sans MS" pitchFamily="66" charset="0"/>
              </a:defRPr>
            </a:lvl4pPr>
            <a:lvl5pPr marL="1978079" indent="-219787" defTabSz="929514" eaLnBrk="0" hangingPunct="0">
              <a:defRPr sz="1500" b="1">
                <a:solidFill>
                  <a:schemeClr val="tx1"/>
                </a:solidFill>
                <a:latin typeface="Comic Sans MS" pitchFamily="66" charset="0"/>
              </a:defRPr>
            </a:lvl5pPr>
            <a:lvl6pPr marL="2417652" indent="-219787" defTabSz="929514" eaLnBrk="0" fontAlgn="base" hangingPunct="0">
              <a:spcBef>
                <a:spcPct val="0"/>
              </a:spcBef>
              <a:spcAft>
                <a:spcPct val="0"/>
              </a:spcAft>
              <a:defRPr sz="1500" b="1">
                <a:solidFill>
                  <a:schemeClr val="tx1"/>
                </a:solidFill>
                <a:latin typeface="Comic Sans MS" pitchFamily="66" charset="0"/>
              </a:defRPr>
            </a:lvl6pPr>
            <a:lvl7pPr marL="2857225" indent="-219787" defTabSz="929514" eaLnBrk="0" fontAlgn="base" hangingPunct="0">
              <a:spcBef>
                <a:spcPct val="0"/>
              </a:spcBef>
              <a:spcAft>
                <a:spcPct val="0"/>
              </a:spcAft>
              <a:defRPr sz="1500" b="1">
                <a:solidFill>
                  <a:schemeClr val="tx1"/>
                </a:solidFill>
                <a:latin typeface="Comic Sans MS" pitchFamily="66" charset="0"/>
              </a:defRPr>
            </a:lvl7pPr>
            <a:lvl8pPr marL="3296797" indent="-219787" defTabSz="929514" eaLnBrk="0" fontAlgn="base" hangingPunct="0">
              <a:spcBef>
                <a:spcPct val="0"/>
              </a:spcBef>
              <a:spcAft>
                <a:spcPct val="0"/>
              </a:spcAft>
              <a:defRPr sz="1500" b="1">
                <a:solidFill>
                  <a:schemeClr val="tx1"/>
                </a:solidFill>
                <a:latin typeface="Comic Sans MS" pitchFamily="66" charset="0"/>
              </a:defRPr>
            </a:lvl8pPr>
            <a:lvl9pPr marL="3736370" indent="-219787" defTabSz="929514" eaLnBrk="0" fontAlgn="base" hangingPunct="0">
              <a:spcBef>
                <a:spcPct val="0"/>
              </a:spcBef>
              <a:spcAft>
                <a:spcPct val="0"/>
              </a:spcAft>
              <a:defRPr sz="1500" b="1">
                <a:solidFill>
                  <a:schemeClr val="tx1"/>
                </a:solidFill>
                <a:latin typeface="Comic Sans MS" pitchFamily="66" charset="0"/>
              </a:defRPr>
            </a:lvl9pPr>
          </a:lstStyle>
          <a:p>
            <a:pPr eaLnBrk="1" hangingPunct="1"/>
            <a:fld id="{10DB6228-DABD-4233-8990-0CC2B0BDF583}" type="slidenum">
              <a:rPr lang="en-US" sz="1300" b="0"/>
              <a:pPr eaLnBrk="1" hangingPunct="1"/>
              <a:t>21</a:t>
            </a:fld>
            <a:endParaRPr lang="en-US" sz="1300" b="0" dirty="0"/>
          </a:p>
        </p:txBody>
      </p:sp>
      <p:sp>
        <p:nvSpPr>
          <p:cNvPr id="237571" name="Rectangle 2"/>
          <p:cNvSpPr>
            <a:spLocks noGrp="1" noRot="1" noChangeAspect="1" noChangeArrowheads="1" noTextEdit="1"/>
          </p:cNvSpPr>
          <p:nvPr>
            <p:ph type="sldImg"/>
          </p:nvPr>
        </p:nvSpPr>
        <p:spPr>
          <a:solidFill>
            <a:srgbClr val="FFFFFF"/>
          </a:solidFill>
          <a:ln/>
        </p:spPr>
      </p:sp>
      <p:sp>
        <p:nvSpPr>
          <p:cNvPr id="237572" name="Rectangle 3"/>
          <p:cNvSpPr>
            <a:spLocks noGrp="1" noChangeArrowheads="1"/>
          </p:cNvSpPr>
          <p:nvPr>
            <p:ph type="body" idx="1"/>
          </p:nvPr>
        </p:nvSpPr>
        <p:spPr>
          <a:solidFill>
            <a:srgbClr val="FFFFFF"/>
          </a:solidFill>
          <a:ln>
            <a:solidFill>
              <a:srgbClr val="000000"/>
            </a:solidFill>
          </a:ln>
        </p:spPr>
        <p:txBody>
          <a:bodyPr lIns="87892" tIns="43945" rIns="87892" bIns="43945"/>
          <a:lstStyle/>
          <a:p>
            <a:pPr eaLnBrk="1" hangingPunct="1"/>
            <a:endParaRPr lang="en-US" dirty="0"/>
          </a:p>
        </p:txBody>
      </p:sp>
    </p:spTree>
    <p:extLst>
      <p:ext uri="{BB962C8B-B14F-4D97-AF65-F5344CB8AC3E}">
        <p14:creationId xmlns:p14="http://schemas.microsoft.com/office/powerpoint/2010/main" val="2256765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US" altLang="en-US" dirty="0"/>
          </a:p>
        </p:txBody>
      </p:sp>
      <p:sp>
        <p:nvSpPr>
          <p:cNvPr id="15364" name="Slide Number Placeholder 3"/>
          <p:cNvSpPr>
            <a:spLocks noGrp="1"/>
          </p:cNvSpPr>
          <p:nvPr>
            <p:ph type="sldNum" sz="quarter" idx="5"/>
          </p:nvPr>
        </p:nvSpPr>
        <p:spPr>
          <a:noFill/>
        </p:spPr>
        <p:txBody>
          <a:bodyPr/>
          <a:lstStyle>
            <a:lvl1pPr defTabSz="944563">
              <a:defRPr sz="1400" b="1">
                <a:solidFill>
                  <a:schemeClr val="tx1"/>
                </a:solidFill>
                <a:latin typeface="Arial" panose="020B0604020202020204" pitchFamily="34" charset="0"/>
              </a:defRPr>
            </a:lvl1pPr>
            <a:lvl2pPr marL="742950" indent="-285750" defTabSz="944563">
              <a:defRPr sz="1400" b="1">
                <a:solidFill>
                  <a:schemeClr val="tx1"/>
                </a:solidFill>
                <a:latin typeface="Arial" panose="020B0604020202020204" pitchFamily="34" charset="0"/>
              </a:defRPr>
            </a:lvl2pPr>
            <a:lvl3pPr marL="1143000" indent="-228600" defTabSz="944563">
              <a:defRPr sz="1400" b="1">
                <a:solidFill>
                  <a:schemeClr val="tx1"/>
                </a:solidFill>
                <a:latin typeface="Arial" panose="020B0604020202020204" pitchFamily="34" charset="0"/>
              </a:defRPr>
            </a:lvl3pPr>
            <a:lvl4pPr marL="1600200" indent="-228600" defTabSz="944563">
              <a:defRPr sz="1400" b="1">
                <a:solidFill>
                  <a:schemeClr val="tx1"/>
                </a:solidFill>
                <a:latin typeface="Arial" panose="020B0604020202020204" pitchFamily="34" charset="0"/>
              </a:defRPr>
            </a:lvl4pPr>
            <a:lvl5pPr marL="2057400" indent="-228600" defTabSz="944563">
              <a:defRPr sz="1400" b="1">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sz="1400" b="1">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sz="1400" b="1">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sz="1400" b="1">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sz="1400" b="1">
                <a:solidFill>
                  <a:schemeClr val="tx1"/>
                </a:solidFill>
                <a:latin typeface="Arial" panose="020B0604020202020204" pitchFamily="34" charset="0"/>
              </a:defRPr>
            </a:lvl9pPr>
          </a:lstStyle>
          <a:p>
            <a:fld id="{EFFB5719-4D31-4FE5-9281-06FE25A4F94A}" type="slidenum">
              <a:rPr lang="en-US" altLang="en-US" b="0">
                <a:latin typeface="Times" panose="02020603050405020304" pitchFamily="18" charset="0"/>
              </a:rPr>
              <a:pPr/>
              <a:t>3</a:t>
            </a:fld>
            <a:endParaRPr lang="en-US" altLang="en-US" b="0" dirty="0">
              <a:latin typeface="Times" panose="02020603050405020304" pitchFamily="18" charset="0"/>
            </a:endParaRPr>
          </a:p>
        </p:txBody>
      </p:sp>
    </p:spTree>
    <p:extLst>
      <p:ext uri="{BB962C8B-B14F-4D97-AF65-F5344CB8AC3E}">
        <p14:creationId xmlns:p14="http://schemas.microsoft.com/office/powerpoint/2010/main" val="2687842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Go over the content of the chart.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We all need to understand that reliability allocation is not a number game. Reliability allocation is intended to drive a process to improve the product reliability during the design development process through prediction down to the subsystem or component levels. </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22</a:t>
            </a:fld>
            <a:endParaRPr lang="en-US" dirty="0"/>
          </a:p>
        </p:txBody>
      </p:sp>
    </p:spTree>
    <p:extLst>
      <p:ext uri="{BB962C8B-B14F-4D97-AF65-F5344CB8AC3E}">
        <p14:creationId xmlns:p14="http://schemas.microsoft.com/office/powerpoint/2010/main" val="2066627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general reliability allocation inequality.</a:t>
            </a:r>
          </a:p>
          <a:p>
            <a:r>
              <a:rPr lang="en-US" dirty="0"/>
              <a:t>It is basically allocating the system reliability R</a:t>
            </a:r>
            <a:r>
              <a:rPr lang="en-US" baseline="-25000" dirty="0"/>
              <a:t>s</a:t>
            </a:r>
            <a:r>
              <a:rPr lang="en-US" dirty="0"/>
              <a:t> to the subsystems 1, 2, …, n in such a way that the subsystem reliabilities combined will be equal or exceeds the stated reliability requirement or goal.</a:t>
            </a:r>
          </a:p>
        </p:txBody>
      </p:sp>
      <p:sp>
        <p:nvSpPr>
          <p:cNvPr id="4" name="Slide Number Placeholder 3"/>
          <p:cNvSpPr>
            <a:spLocks noGrp="1"/>
          </p:cNvSpPr>
          <p:nvPr>
            <p:ph type="sldNum" sz="quarter" idx="10"/>
          </p:nvPr>
        </p:nvSpPr>
        <p:spPr/>
        <p:txBody>
          <a:bodyPr/>
          <a:lstStyle/>
          <a:p>
            <a:fld id="{B3D48B60-C4B0-4138-9711-91EC3815B7C3}" type="slidenum">
              <a:rPr lang="en-US" smtClean="0"/>
              <a:t>23</a:t>
            </a:fld>
            <a:endParaRPr lang="en-US" dirty="0"/>
          </a:p>
        </p:txBody>
      </p:sp>
    </p:spTree>
    <p:extLst>
      <p:ext uri="{BB962C8B-B14F-4D97-AF65-F5344CB8AC3E}">
        <p14:creationId xmlns:p14="http://schemas.microsoft.com/office/powerpoint/2010/main" val="1077613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Several techniques have been used over the years for reliability allocation. In this module, we will address only three of these techniques.</a:t>
            </a:r>
          </a:p>
          <a:p>
            <a:pPr marL="171450" indent="-171450">
              <a:buFontTx/>
              <a:buChar char="-"/>
            </a:pPr>
            <a:r>
              <a:rPr lang="en-US" dirty="0"/>
              <a:t>How many of you have done reliability allocation?</a:t>
            </a:r>
          </a:p>
          <a:p>
            <a:pPr marL="171450" indent="-171450">
              <a:buFontTx/>
              <a:buChar char="-"/>
            </a:pPr>
            <a:r>
              <a:rPr lang="en-US" dirty="0"/>
              <a:t>Which method you used for that?</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24</a:t>
            </a:fld>
            <a:endParaRPr lang="en-US" dirty="0"/>
          </a:p>
        </p:txBody>
      </p:sp>
    </p:spTree>
    <p:extLst>
      <p:ext uri="{BB962C8B-B14F-4D97-AF65-F5344CB8AC3E}">
        <p14:creationId xmlns:p14="http://schemas.microsoft.com/office/powerpoint/2010/main" val="638036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The simplest apportionment technique is to distribute the reliability uniformly among all components. This method is called equal apportionment.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Explain the rest of the chart</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25</a:t>
            </a:fld>
            <a:endParaRPr lang="en-US" dirty="0"/>
          </a:p>
        </p:txBody>
      </p:sp>
    </p:spTree>
    <p:extLst>
      <p:ext uri="{BB962C8B-B14F-4D97-AF65-F5344CB8AC3E}">
        <p14:creationId xmlns:p14="http://schemas.microsoft.com/office/powerpoint/2010/main" val="2325999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is a very simple and practical example. </a:t>
            </a:r>
          </a:p>
          <a:p>
            <a:pPr marL="171450" indent="-171450">
              <a:buFontTx/>
              <a:buChar char="-"/>
            </a:pPr>
            <a:r>
              <a:rPr lang="en-US" dirty="0"/>
              <a:t>Easy to solve! Just take the nth root of the requirement if you have n components with similar failure rates.</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26</a:t>
            </a:fld>
            <a:endParaRPr lang="en-US" dirty="0"/>
          </a:p>
        </p:txBody>
      </p:sp>
    </p:spTree>
    <p:extLst>
      <p:ext uri="{BB962C8B-B14F-4D97-AF65-F5344CB8AC3E}">
        <p14:creationId xmlns:p14="http://schemas.microsoft.com/office/powerpoint/2010/main" val="3345941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The third reliability allocation method we are going to cover is the </a:t>
            </a:r>
            <a:r>
              <a:rPr lang="en-US" b="0" dirty="0">
                <a:solidFill>
                  <a:schemeClr val="accent2"/>
                </a:solidFill>
              </a:rPr>
              <a:t>ARINC apportionment method.</a:t>
            </a:r>
          </a:p>
          <a:p>
            <a:pPr marL="171450" indent="-171450">
              <a:buFontTx/>
              <a:buChar char="-"/>
            </a:pPr>
            <a:r>
              <a:rPr lang="en-US" b="0" dirty="0">
                <a:solidFill>
                  <a:schemeClr val="accent2"/>
                </a:solidFill>
              </a:rPr>
              <a:t>The method uses current or historical failure rates to derive weighting factor for the new system.</a:t>
            </a:r>
          </a:p>
          <a:p>
            <a:pPr marL="171450" indent="-171450">
              <a:buFontTx/>
              <a:buChar char="-"/>
            </a:pPr>
            <a:r>
              <a:rPr lang="en-US" b="0" dirty="0">
                <a:solidFill>
                  <a:schemeClr val="accent2"/>
                </a:solidFill>
              </a:rPr>
              <a:t>The weighting factor for each subsystem is then multiplied by the system failure rate to get the failure rate for each subsystem. </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27</a:t>
            </a:fld>
            <a:endParaRPr lang="en-US" dirty="0"/>
          </a:p>
        </p:txBody>
      </p:sp>
    </p:spTree>
    <p:extLst>
      <p:ext uri="{BB962C8B-B14F-4D97-AF65-F5344CB8AC3E}">
        <p14:creationId xmlns:p14="http://schemas.microsoft.com/office/powerpoint/2010/main" val="1715974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this example. we have 4 subsystems with current or historical failure rates. The reliability goal is 0.9 and the operating time is 8790 hours</a:t>
            </a:r>
          </a:p>
          <a:p>
            <a:pPr marL="171450" indent="-171450">
              <a:buFontTx/>
              <a:buChar char="-"/>
            </a:pPr>
            <a:r>
              <a:rPr lang="en-US" dirty="0"/>
              <a:t>Use the reliability formula for the Exponential distribution to get the required failure rate for the system</a:t>
            </a:r>
          </a:p>
          <a:p>
            <a:pPr marL="171450" indent="-171450">
              <a:buFontTx/>
              <a:buChar char="-"/>
            </a:pPr>
            <a:r>
              <a:rPr lang="en-US" dirty="0"/>
              <a:t>Derive the weighting factors for the subsystems. The weighting factors for each subsystem is derived by the dividing the current failure rate of the subsystem by the overall failure rate of the current system.</a:t>
            </a:r>
          </a:p>
          <a:p>
            <a:pPr marL="171450" indent="-171450">
              <a:buFontTx/>
              <a:buChar char="-"/>
            </a:pPr>
            <a:r>
              <a:rPr lang="en-US" dirty="0"/>
              <a:t>The subsystems weights are then multiplied by the new system required failure rate to get the allocated failure rates of the subsystems.  </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28</a:t>
            </a:fld>
            <a:endParaRPr lang="en-US" dirty="0"/>
          </a:p>
        </p:txBody>
      </p:sp>
    </p:spTree>
    <p:extLst>
      <p:ext uri="{BB962C8B-B14F-4D97-AF65-F5344CB8AC3E}">
        <p14:creationId xmlns:p14="http://schemas.microsoft.com/office/powerpoint/2010/main" val="2537390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chart content.</a:t>
            </a:r>
          </a:p>
        </p:txBody>
      </p:sp>
      <p:sp>
        <p:nvSpPr>
          <p:cNvPr id="4" name="Slide Number Placeholder 3"/>
          <p:cNvSpPr>
            <a:spLocks noGrp="1"/>
          </p:cNvSpPr>
          <p:nvPr>
            <p:ph type="sldNum" sz="quarter" idx="10"/>
          </p:nvPr>
        </p:nvSpPr>
        <p:spPr/>
        <p:txBody>
          <a:bodyPr/>
          <a:lstStyle/>
          <a:p>
            <a:fld id="{B3D48B60-C4B0-4138-9711-91EC3815B7C3}" type="slidenum">
              <a:rPr lang="en-US" smtClean="0"/>
              <a:t>29</a:t>
            </a:fld>
            <a:endParaRPr lang="en-US" dirty="0"/>
          </a:p>
        </p:txBody>
      </p:sp>
    </p:spTree>
    <p:extLst>
      <p:ext uri="{BB962C8B-B14F-4D97-AF65-F5344CB8AC3E}">
        <p14:creationId xmlns:p14="http://schemas.microsoft.com/office/powerpoint/2010/main" val="1437874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chart content.</a:t>
            </a:r>
          </a:p>
        </p:txBody>
      </p:sp>
      <p:sp>
        <p:nvSpPr>
          <p:cNvPr id="4" name="Slide Number Placeholder 3"/>
          <p:cNvSpPr>
            <a:spLocks noGrp="1"/>
          </p:cNvSpPr>
          <p:nvPr>
            <p:ph type="sldNum" sz="quarter" idx="10"/>
          </p:nvPr>
        </p:nvSpPr>
        <p:spPr/>
        <p:txBody>
          <a:bodyPr/>
          <a:lstStyle/>
          <a:p>
            <a:fld id="{B3D48B60-C4B0-4138-9711-91EC3815B7C3}" type="slidenum">
              <a:rPr lang="en-US" smtClean="0"/>
              <a:t>30</a:t>
            </a:fld>
            <a:endParaRPr lang="en-US" dirty="0"/>
          </a:p>
        </p:txBody>
      </p:sp>
    </p:spTree>
    <p:extLst>
      <p:ext uri="{BB962C8B-B14F-4D97-AF65-F5344CB8AC3E}">
        <p14:creationId xmlns:p14="http://schemas.microsoft.com/office/powerpoint/2010/main" val="35187936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9514" eaLnBrk="0" hangingPunct="0">
              <a:defRPr sz="1500" b="1">
                <a:solidFill>
                  <a:schemeClr val="tx1"/>
                </a:solidFill>
                <a:latin typeface="Comic Sans MS" pitchFamily="66" charset="0"/>
              </a:defRPr>
            </a:lvl1pPr>
            <a:lvl2pPr marL="714307" indent="-274733" defTabSz="929514" eaLnBrk="0" hangingPunct="0">
              <a:defRPr sz="1500" b="1">
                <a:solidFill>
                  <a:schemeClr val="tx1"/>
                </a:solidFill>
                <a:latin typeface="Comic Sans MS" pitchFamily="66" charset="0"/>
              </a:defRPr>
            </a:lvl2pPr>
            <a:lvl3pPr marL="1098933" indent="-219787" defTabSz="929514" eaLnBrk="0" hangingPunct="0">
              <a:defRPr sz="1500" b="1">
                <a:solidFill>
                  <a:schemeClr val="tx1"/>
                </a:solidFill>
                <a:latin typeface="Comic Sans MS" pitchFamily="66" charset="0"/>
              </a:defRPr>
            </a:lvl3pPr>
            <a:lvl4pPr marL="1538506" indent="-219787" defTabSz="929514" eaLnBrk="0" hangingPunct="0">
              <a:defRPr sz="1500" b="1">
                <a:solidFill>
                  <a:schemeClr val="tx1"/>
                </a:solidFill>
                <a:latin typeface="Comic Sans MS" pitchFamily="66" charset="0"/>
              </a:defRPr>
            </a:lvl4pPr>
            <a:lvl5pPr marL="1978079" indent="-219787" defTabSz="929514" eaLnBrk="0" hangingPunct="0">
              <a:defRPr sz="1500" b="1">
                <a:solidFill>
                  <a:schemeClr val="tx1"/>
                </a:solidFill>
                <a:latin typeface="Comic Sans MS" pitchFamily="66" charset="0"/>
              </a:defRPr>
            </a:lvl5pPr>
            <a:lvl6pPr marL="2417652" indent="-219787" defTabSz="929514" eaLnBrk="0" fontAlgn="base" hangingPunct="0">
              <a:spcBef>
                <a:spcPct val="0"/>
              </a:spcBef>
              <a:spcAft>
                <a:spcPct val="0"/>
              </a:spcAft>
              <a:defRPr sz="1500" b="1">
                <a:solidFill>
                  <a:schemeClr val="tx1"/>
                </a:solidFill>
                <a:latin typeface="Comic Sans MS" pitchFamily="66" charset="0"/>
              </a:defRPr>
            </a:lvl6pPr>
            <a:lvl7pPr marL="2857225" indent="-219787" defTabSz="929514" eaLnBrk="0" fontAlgn="base" hangingPunct="0">
              <a:spcBef>
                <a:spcPct val="0"/>
              </a:spcBef>
              <a:spcAft>
                <a:spcPct val="0"/>
              </a:spcAft>
              <a:defRPr sz="1500" b="1">
                <a:solidFill>
                  <a:schemeClr val="tx1"/>
                </a:solidFill>
                <a:latin typeface="Comic Sans MS" pitchFamily="66" charset="0"/>
              </a:defRPr>
            </a:lvl7pPr>
            <a:lvl8pPr marL="3296797" indent="-219787" defTabSz="929514" eaLnBrk="0" fontAlgn="base" hangingPunct="0">
              <a:spcBef>
                <a:spcPct val="0"/>
              </a:spcBef>
              <a:spcAft>
                <a:spcPct val="0"/>
              </a:spcAft>
              <a:defRPr sz="1500" b="1">
                <a:solidFill>
                  <a:schemeClr val="tx1"/>
                </a:solidFill>
                <a:latin typeface="Comic Sans MS" pitchFamily="66" charset="0"/>
              </a:defRPr>
            </a:lvl8pPr>
            <a:lvl9pPr marL="3736370" indent="-219787" defTabSz="929514" eaLnBrk="0" fontAlgn="base" hangingPunct="0">
              <a:spcBef>
                <a:spcPct val="0"/>
              </a:spcBef>
              <a:spcAft>
                <a:spcPct val="0"/>
              </a:spcAft>
              <a:defRPr sz="1500" b="1">
                <a:solidFill>
                  <a:schemeClr val="tx1"/>
                </a:solidFill>
                <a:latin typeface="Comic Sans MS" pitchFamily="66" charset="0"/>
              </a:defRPr>
            </a:lvl9pPr>
          </a:lstStyle>
          <a:p>
            <a:pPr eaLnBrk="1" hangingPunct="1"/>
            <a:fld id="{10DB6228-DABD-4233-8990-0CC2B0BDF583}" type="slidenum">
              <a:rPr lang="en-US" sz="1300" b="0"/>
              <a:pPr eaLnBrk="1" hangingPunct="1"/>
              <a:t>31</a:t>
            </a:fld>
            <a:endParaRPr lang="en-US" sz="1300" b="0" dirty="0"/>
          </a:p>
        </p:txBody>
      </p:sp>
      <p:sp>
        <p:nvSpPr>
          <p:cNvPr id="237571" name="Rectangle 2"/>
          <p:cNvSpPr>
            <a:spLocks noGrp="1" noRot="1" noChangeAspect="1" noChangeArrowheads="1" noTextEdit="1"/>
          </p:cNvSpPr>
          <p:nvPr>
            <p:ph type="sldImg"/>
          </p:nvPr>
        </p:nvSpPr>
        <p:spPr>
          <a:solidFill>
            <a:srgbClr val="FFFFFF"/>
          </a:solidFill>
          <a:ln/>
        </p:spPr>
      </p:sp>
      <p:sp>
        <p:nvSpPr>
          <p:cNvPr id="237572" name="Rectangle 3"/>
          <p:cNvSpPr>
            <a:spLocks noGrp="1" noChangeArrowheads="1"/>
          </p:cNvSpPr>
          <p:nvPr>
            <p:ph type="body" idx="1"/>
          </p:nvPr>
        </p:nvSpPr>
        <p:spPr>
          <a:solidFill>
            <a:srgbClr val="FFFFFF"/>
          </a:solidFill>
          <a:ln>
            <a:solidFill>
              <a:srgbClr val="000000"/>
            </a:solidFill>
          </a:ln>
        </p:spPr>
        <p:txBody>
          <a:bodyPr lIns="87892" tIns="43945" rIns="87892" bIns="43945"/>
          <a:lstStyle/>
          <a:p>
            <a:pPr eaLnBrk="1" hangingPunct="1"/>
            <a:endParaRPr lang="en-US" dirty="0"/>
          </a:p>
        </p:txBody>
      </p:sp>
    </p:spTree>
    <p:extLst>
      <p:ext uri="{BB962C8B-B14F-4D97-AF65-F5344CB8AC3E}">
        <p14:creationId xmlns:p14="http://schemas.microsoft.com/office/powerpoint/2010/main" val="350214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469B664-5E6E-4ED5-B787-8A9B58793C34}" type="slidenum">
              <a:rPr lang="en-US" altLang="en-US" smtClean="0"/>
              <a:pPr/>
              <a:t>4</a:t>
            </a:fld>
            <a:endParaRPr lang="en-US" altLang="en-US" dirty="0"/>
          </a:p>
        </p:txBody>
      </p:sp>
    </p:spTree>
    <p:extLst>
      <p:ext uri="{BB962C8B-B14F-4D97-AF65-F5344CB8AC3E}">
        <p14:creationId xmlns:p14="http://schemas.microsoft.com/office/powerpoint/2010/main" val="36566036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altLang="en-US" dirty="0"/>
              <a:t>Discuss areas of curve, how do failures differ?</a:t>
            </a:r>
          </a:p>
        </p:txBody>
      </p:sp>
      <p:sp>
        <p:nvSpPr>
          <p:cNvPr id="72707" name="Rectangle 3"/>
          <p:cNvSpPr>
            <a:spLocks noGrp="1" noRot="1" noChangeAspect="1" noChangeArrowheads="1" noTextEdit="1"/>
          </p:cNvSpPr>
          <p:nvPr>
            <p:ph type="sldImg"/>
          </p:nvPr>
        </p:nvSpPr>
        <p:spPr>
          <a:xfrm>
            <a:off x="1093788" y="690563"/>
            <a:ext cx="4549775" cy="3413125"/>
          </a:xfrm>
          <a:ln cap="flat"/>
        </p:spPr>
      </p:sp>
    </p:spTree>
    <p:extLst>
      <p:ext uri="{BB962C8B-B14F-4D97-AF65-F5344CB8AC3E}">
        <p14:creationId xmlns:p14="http://schemas.microsoft.com/office/powerpoint/2010/main" val="1853058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altLang="en-US" dirty="0"/>
              <a:t>These are the first application of tools of reliability analysis. Other tools will be discussed in subsequent sections.</a:t>
            </a:r>
          </a:p>
        </p:txBody>
      </p:sp>
      <p:sp>
        <p:nvSpPr>
          <p:cNvPr id="40963" name="Rectangle 3"/>
          <p:cNvSpPr>
            <a:spLocks noGrp="1" noRot="1" noChangeAspect="1" noChangeArrowheads="1" noTextEdit="1"/>
          </p:cNvSpPr>
          <p:nvPr>
            <p:ph type="sldImg"/>
          </p:nvPr>
        </p:nvSpPr>
        <p:spPr>
          <a:xfrm>
            <a:off x="1093788" y="690563"/>
            <a:ext cx="4549775" cy="3413125"/>
          </a:xfrm>
          <a:ln cap="flat"/>
        </p:spPr>
      </p:sp>
    </p:spTree>
    <p:extLst>
      <p:ext uri="{BB962C8B-B14F-4D97-AF65-F5344CB8AC3E}">
        <p14:creationId xmlns:p14="http://schemas.microsoft.com/office/powerpoint/2010/main" val="2126430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altLang="en-US" dirty="0"/>
              <a:t>Read</a:t>
            </a:r>
          </a:p>
        </p:txBody>
      </p:sp>
      <p:sp>
        <p:nvSpPr>
          <p:cNvPr id="45059" name="Rectangle 3"/>
          <p:cNvSpPr>
            <a:spLocks noGrp="1" noRot="1" noChangeAspect="1" noChangeArrowheads="1" noTextEdit="1"/>
          </p:cNvSpPr>
          <p:nvPr>
            <p:ph type="sldImg"/>
          </p:nvPr>
        </p:nvSpPr>
        <p:spPr>
          <a:xfrm>
            <a:off x="1093788" y="690563"/>
            <a:ext cx="4549775" cy="3413125"/>
          </a:xfrm>
          <a:ln cap="flat"/>
        </p:spPr>
      </p:sp>
    </p:spTree>
    <p:extLst>
      <p:ext uri="{BB962C8B-B14F-4D97-AF65-F5344CB8AC3E}">
        <p14:creationId xmlns:p14="http://schemas.microsoft.com/office/powerpoint/2010/main" val="4236213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altLang="en-US" dirty="0"/>
              <a:t>Work with overhead projector.</a:t>
            </a:r>
          </a:p>
          <a:p>
            <a:r>
              <a:rPr lang="en-US" altLang="en-US" dirty="0"/>
              <a:t>Discuss</a:t>
            </a:r>
          </a:p>
          <a:p>
            <a:r>
              <a:rPr lang="en-US" altLang="en-US" dirty="0"/>
              <a:t>Fill in problem</a:t>
            </a:r>
          </a:p>
          <a:p>
            <a:pPr>
              <a:spcBef>
                <a:spcPct val="30000"/>
              </a:spcBef>
            </a:pPr>
            <a:r>
              <a:rPr lang="en-US" altLang="en-US" sz="1400" dirty="0"/>
              <a:t>Calculate the reliability for a 200 hour mission.</a:t>
            </a:r>
          </a:p>
          <a:p>
            <a:pPr>
              <a:spcBef>
                <a:spcPct val="30000"/>
              </a:spcBef>
            </a:pPr>
            <a:endParaRPr lang="en-US" altLang="en-US" sz="1400" dirty="0"/>
          </a:p>
          <a:p>
            <a:pPr>
              <a:spcBef>
                <a:spcPct val="30000"/>
              </a:spcBef>
            </a:pPr>
            <a:r>
              <a:rPr lang="en-US" altLang="en-US" sz="1400" dirty="0"/>
              <a:t>R </a:t>
            </a:r>
            <a:r>
              <a:rPr lang="en-US" altLang="en-US" sz="1400" baseline="-25000" dirty="0"/>
              <a:t>200</a:t>
            </a:r>
            <a:r>
              <a:rPr lang="en-US" altLang="en-US" sz="1400" dirty="0"/>
              <a:t> = e </a:t>
            </a:r>
            <a:r>
              <a:rPr lang="en-US" altLang="en-US" sz="1600" baseline="30000" dirty="0"/>
              <a:t>-</a:t>
            </a:r>
            <a:r>
              <a:rPr lang="en-US" altLang="en-US" sz="1600" baseline="30000" dirty="0">
                <a:latin typeface="Symbol" panose="05050102010706020507" pitchFamily="18" charset="2"/>
              </a:rPr>
              <a:t>l</a:t>
            </a:r>
            <a:r>
              <a:rPr lang="en-US" altLang="en-US" sz="1600" baseline="30000" dirty="0"/>
              <a:t>1t1</a:t>
            </a:r>
            <a:r>
              <a:rPr lang="en-US" altLang="en-US" sz="1600" dirty="0"/>
              <a:t> </a:t>
            </a:r>
            <a:r>
              <a:rPr lang="en-US" altLang="en-US" sz="1400" dirty="0"/>
              <a:t>= e</a:t>
            </a:r>
            <a:r>
              <a:rPr lang="en-US" altLang="en-US" sz="1600" baseline="30000" dirty="0"/>
              <a:t>-[( </a:t>
            </a:r>
            <a:r>
              <a:rPr lang="en-US" altLang="en-US" sz="2000" b="1" baseline="30000" dirty="0"/>
              <a:t>120 x 10^6</a:t>
            </a:r>
            <a:r>
              <a:rPr lang="en-US" altLang="en-US" sz="2400" baseline="30000" dirty="0"/>
              <a:t> </a:t>
            </a:r>
            <a:r>
              <a:rPr lang="en-US" altLang="en-US" sz="1600" baseline="30000" dirty="0"/>
              <a:t>)x </a:t>
            </a:r>
            <a:r>
              <a:rPr lang="en-US" altLang="en-US" sz="2000" b="1" baseline="30000" dirty="0"/>
              <a:t>200</a:t>
            </a:r>
            <a:r>
              <a:rPr lang="en-US" altLang="en-US" sz="1600" b="1" baseline="30000" dirty="0"/>
              <a:t> </a:t>
            </a:r>
            <a:r>
              <a:rPr lang="en-US" altLang="en-US" sz="1600" baseline="30000" dirty="0"/>
              <a:t>] </a:t>
            </a:r>
            <a:r>
              <a:rPr lang="en-US" altLang="en-US" sz="1400" dirty="0"/>
              <a:t>= e </a:t>
            </a:r>
            <a:r>
              <a:rPr lang="en-US" altLang="en-US" sz="2000" b="1" baseline="30000" dirty="0"/>
              <a:t>- 0.024</a:t>
            </a:r>
            <a:endParaRPr lang="en-US" altLang="en-US" sz="1600" b="1" baseline="30000" dirty="0"/>
          </a:p>
          <a:p>
            <a:pPr>
              <a:spcBef>
                <a:spcPct val="30000"/>
              </a:spcBef>
            </a:pPr>
            <a:r>
              <a:rPr lang="en-US" altLang="en-US" sz="1400" dirty="0"/>
              <a:t>R </a:t>
            </a:r>
            <a:r>
              <a:rPr lang="en-US" altLang="en-US" sz="1400" baseline="-25000" dirty="0"/>
              <a:t>200</a:t>
            </a:r>
            <a:r>
              <a:rPr lang="en-US" altLang="en-US" sz="1400" dirty="0"/>
              <a:t> =  </a:t>
            </a:r>
            <a:r>
              <a:rPr lang="en-US" altLang="en-US" sz="1400" b="1" dirty="0"/>
              <a:t>0.9763</a:t>
            </a:r>
            <a:endParaRPr lang="en-US" altLang="en-US" sz="1400" dirty="0"/>
          </a:p>
          <a:p>
            <a:pPr>
              <a:spcBef>
                <a:spcPct val="30000"/>
              </a:spcBef>
            </a:pPr>
            <a:r>
              <a:rPr lang="en-US" altLang="en-US" sz="1400" dirty="0"/>
              <a:t>R </a:t>
            </a:r>
            <a:r>
              <a:rPr lang="en-US" altLang="en-US" sz="1400" baseline="-25000" dirty="0"/>
              <a:t>total</a:t>
            </a:r>
            <a:r>
              <a:rPr lang="en-US" altLang="en-US" sz="1400" dirty="0"/>
              <a:t> = R </a:t>
            </a:r>
            <a:r>
              <a:rPr lang="en-US" altLang="en-US" sz="1400" baseline="-25000" dirty="0"/>
              <a:t>200  </a:t>
            </a:r>
            <a:r>
              <a:rPr lang="en-US" altLang="en-US" sz="1400" dirty="0"/>
              <a:t>x</a:t>
            </a:r>
            <a:r>
              <a:rPr lang="en-US" altLang="en-US" sz="1400" baseline="-25000" dirty="0"/>
              <a:t>  </a:t>
            </a:r>
            <a:r>
              <a:rPr lang="en-US" altLang="en-US" sz="1400" dirty="0"/>
              <a:t>R </a:t>
            </a:r>
            <a:r>
              <a:rPr lang="en-US" altLang="en-US" sz="1400" baseline="-25000" dirty="0"/>
              <a:t>200</a:t>
            </a:r>
            <a:r>
              <a:rPr lang="en-US" altLang="en-US" sz="1400" dirty="0"/>
              <a:t> = </a:t>
            </a:r>
            <a:r>
              <a:rPr lang="en-US" altLang="en-US" sz="1400" b="1" dirty="0"/>
              <a:t>0.9763</a:t>
            </a:r>
            <a:r>
              <a:rPr lang="en-US" altLang="en-US" sz="1400" dirty="0"/>
              <a:t> x </a:t>
            </a:r>
            <a:r>
              <a:rPr lang="en-US" altLang="en-US" sz="1400" b="1" dirty="0"/>
              <a:t>0.9763</a:t>
            </a:r>
            <a:r>
              <a:rPr lang="en-US" altLang="en-US" sz="1400" dirty="0"/>
              <a:t> =  </a:t>
            </a:r>
            <a:r>
              <a:rPr lang="en-US" altLang="en-US" sz="1400" b="1" dirty="0"/>
              <a:t>0.9531</a:t>
            </a:r>
          </a:p>
        </p:txBody>
      </p:sp>
      <p:sp>
        <p:nvSpPr>
          <p:cNvPr id="49155" name="Rectangle 3"/>
          <p:cNvSpPr>
            <a:spLocks noGrp="1" noRot="1" noChangeAspect="1" noChangeArrowheads="1" noTextEdit="1"/>
          </p:cNvSpPr>
          <p:nvPr>
            <p:ph type="sldImg"/>
          </p:nvPr>
        </p:nvSpPr>
        <p:spPr>
          <a:xfrm>
            <a:off x="1093788" y="690563"/>
            <a:ext cx="4549775" cy="3413125"/>
          </a:xfrm>
          <a:ln cap="flat"/>
        </p:spPr>
      </p:sp>
    </p:spTree>
    <p:extLst>
      <p:ext uri="{BB962C8B-B14F-4D97-AF65-F5344CB8AC3E}">
        <p14:creationId xmlns:p14="http://schemas.microsoft.com/office/powerpoint/2010/main" val="3594855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altLang="en-US" dirty="0"/>
              <a:t>Summarize</a:t>
            </a:r>
          </a:p>
        </p:txBody>
      </p:sp>
      <p:sp>
        <p:nvSpPr>
          <p:cNvPr id="50179" name="Rectangle 3"/>
          <p:cNvSpPr>
            <a:spLocks noGrp="1" noRot="1" noChangeAspect="1" noChangeArrowheads="1" noTextEdit="1"/>
          </p:cNvSpPr>
          <p:nvPr>
            <p:ph type="sldImg"/>
          </p:nvPr>
        </p:nvSpPr>
        <p:spPr>
          <a:xfrm>
            <a:off x="1093788" y="690563"/>
            <a:ext cx="4549775" cy="3413125"/>
          </a:xfrm>
          <a:ln cap="flat"/>
        </p:spPr>
      </p:sp>
    </p:spTree>
    <p:extLst>
      <p:ext uri="{BB962C8B-B14F-4D97-AF65-F5344CB8AC3E}">
        <p14:creationId xmlns:p14="http://schemas.microsoft.com/office/powerpoint/2010/main" val="8272605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altLang="en-US" dirty="0"/>
              <a:t>Summarize</a:t>
            </a:r>
          </a:p>
        </p:txBody>
      </p:sp>
      <p:sp>
        <p:nvSpPr>
          <p:cNvPr id="62467" name="Rectangle 3"/>
          <p:cNvSpPr>
            <a:spLocks noGrp="1" noRot="1" noChangeAspect="1" noChangeArrowheads="1" noTextEdit="1"/>
          </p:cNvSpPr>
          <p:nvPr>
            <p:ph type="sldImg"/>
          </p:nvPr>
        </p:nvSpPr>
        <p:spPr>
          <a:xfrm>
            <a:off x="1093788" y="690563"/>
            <a:ext cx="4549775" cy="3413125"/>
          </a:xfrm>
          <a:ln cap="flat"/>
        </p:spPr>
      </p:sp>
    </p:spTree>
    <p:extLst>
      <p:ext uri="{BB962C8B-B14F-4D97-AF65-F5344CB8AC3E}">
        <p14:creationId xmlns:p14="http://schemas.microsoft.com/office/powerpoint/2010/main" val="41468972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r>
              <a:rPr lang="en-US" altLang="en-US" dirty="0"/>
              <a:t>Show how the problem can be continually reduced to a collection of series and parallel groups of units and finally to a single series redundancy.</a:t>
            </a:r>
          </a:p>
          <a:p>
            <a:r>
              <a:rPr lang="en-US" altLang="en-US" dirty="0"/>
              <a:t>Some complex systems may not yield to this type of analysis, but then they probably should not have been designed that way. We need to help the designer to learn to “Design for Reliability”.</a:t>
            </a:r>
          </a:p>
        </p:txBody>
      </p:sp>
      <p:sp>
        <p:nvSpPr>
          <p:cNvPr id="58371" name="Rectangle 3"/>
          <p:cNvSpPr>
            <a:spLocks noGrp="1" noRot="1" noChangeAspect="1" noChangeArrowheads="1" noTextEdit="1"/>
          </p:cNvSpPr>
          <p:nvPr>
            <p:ph type="sldImg"/>
          </p:nvPr>
        </p:nvSpPr>
        <p:spPr>
          <a:xfrm>
            <a:off x="1093788" y="690563"/>
            <a:ext cx="4549775" cy="3413125"/>
          </a:xfrm>
          <a:ln cap="flat"/>
        </p:spPr>
      </p:sp>
    </p:spTree>
    <p:extLst>
      <p:ext uri="{BB962C8B-B14F-4D97-AF65-F5344CB8AC3E}">
        <p14:creationId xmlns:p14="http://schemas.microsoft.com/office/powerpoint/2010/main" val="21084176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altLang="en-US" dirty="0"/>
          </a:p>
        </p:txBody>
      </p:sp>
      <p:sp>
        <p:nvSpPr>
          <p:cNvPr id="54275" name="Rectangle 3"/>
          <p:cNvSpPr>
            <a:spLocks noGrp="1" noRot="1" noChangeAspect="1" noChangeArrowheads="1" noTextEdit="1"/>
          </p:cNvSpPr>
          <p:nvPr>
            <p:ph type="sldImg"/>
          </p:nvPr>
        </p:nvSpPr>
        <p:spPr>
          <a:xfrm>
            <a:off x="1131888" y="701675"/>
            <a:ext cx="4624387" cy="3470275"/>
          </a:xfrm>
          <a:ln cap="flat"/>
        </p:spPr>
      </p:sp>
    </p:spTree>
    <p:extLst>
      <p:ext uri="{BB962C8B-B14F-4D97-AF65-F5344CB8AC3E}">
        <p14:creationId xmlns:p14="http://schemas.microsoft.com/office/powerpoint/2010/main" val="12161816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514" eaLnBrk="0" hangingPunct="0">
              <a:defRPr sz="1500" b="1">
                <a:solidFill>
                  <a:schemeClr val="tx1"/>
                </a:solidFill>
                <a:latin typeface="Comic Sans MS" pitchFamily="66" charset="0"/>
              </a:defRPr>
            </a:lvl1pPr>
            <a:lvl2pPr marL="714307" indent="-274733" defTabSz="929514" eaLnBrk="0" hangingPunct="0">
              <a:defRPr sz="1500" b="1">
                <a:solidFill>
                  <a:schemeClr val="tx1"/>
                </a:solidFill>
                <a:latin typeface="Comic Sans MS" pitchFamily="66" charset="0"/>
              </a:defRPr>
            </a:lvl2pPr>
            <a:lvl3pPr marL="1098933" indent="-219787" defTabSz="929514" eaLnBrk="0" hangingPunct="0">
              <a:defRPr sz="1500" b="1">
                <a:solidFill>
                  <a:schemeClr val="tx1"/>
                </a:solidFill>
                <a:latin typeface="Comic Sans MS" pitchFamily="66" charset="0"/>
              </a:defRPr>
            </a:lvl3pPr>
            <a:lvl4pPr marL="1538506" indent="-219787" defTabSz="929514" eaLnBrk="0" hangingPunct="0">
              <a:defRPr sz="1500" b="1">
                <a:solidFill>
                  <a:schemeClr val="tx1"/>
                </a:solidFill>
                <a:latin typeface="Comic Sans MS" pitchFamily="66" charset="0"/>
              </a:defRPr>
            </a:lvl4pPr>
            <a:lvl5pPr marL="1978079" indent="-219787" defTabSz="929514" eaLnBrk="0" hangingPunct="0">
              <a:defRPr sz="1500" b="1">
                <a:solidFill>
                  <a:schemeClr val="tx1"/>
                </a:solidFill>
                <a:latin typeface="Comic Sans MS" pitchFamily="66" charset="0"/>
              </a:defRPr>
            </a:lvl5pPr>
            <a:lvl6pPr marL="2417652" indent="-219787" defTabSz="929514" eaLnBrk="0" fontAlgn="base" hangingPunct="0">
              <a:spcBef>
                <a:spcPct val="0"/>
              </a:spcBef>
              <a:spcAft>
                <a:spcPct val="0"/>
              </a:spcAft>
              <a:defRPr sz="1500" b="1">
                <a:solidFill>
                  <a:schemeClr val="tx1"/>
                </a:solidFill>
                <a:latin typeface="Comic Sans MS" pitchFamily="66" charset="0"/>
              </a:defRPr>
            </a:lvl6pPr>
            <a:lvl7pPr marL="2857225" indent="-219787" defTabSz="929514" eaLnBrk="0" fontAlgn="base" hangingPunct="0">
              <a:spcBef>
                <a:spcPct val="0"/>
              </a:spcBef>
              <a:spcAft>
                <a:spcPct val="0"/>
              </a:spcAft>
              <a:defRPr sz="1500" b="1">
                <a:solidFill>
                  <a:schemeClr val="tx1"/>
                </a:solidFill>
                <a:latin typeface="Comic Sans MS" pitchFamily="66" charset="0"/>
              </a:defRPr>
            </a:lvl7pPr>
            <a:lvl8pPr marL="3296797" indent="-219787" defTabSz="929514" eaLnBrk="0" fontAlgn="base" hangingPunct="0">
              <a:spcBef>
                <a:spcPct val="0"/>
              </a:spcBef>
              <a:spcAft>
                <a:spcPct val="0"/>
              </a:spcAft>
              <a:defRPr sz="1500" b="1">
                <a:solidFill>
                  <a:schemeClr val="tx1"/>
                </a:solidFill>
                <a:latin typeface="Comic Sans MS" pitchFamily="66" charset="0"/>
              </a:defRPr>
            </a:lvl8pPr>
            <a:lvl9pPr marL="3736370" indent="-219787" defTabSz="929514" eaLnBrk="0" fontAlgn="base" hangingPunct="0">
              <a:spcBef>
                <a:spcPct val="0"/>
              </a:spcBef>
              <a:spcAft>
                <a:spcPct val="0"/>
              </a:spcAft>
              <a:defRPr sz="1500" b="1">
                <a:solidFill>
                  <a:schemeClr val="tx1"/>
                </a:solidFill>
                <a:latin typeface="Comic Sans MS" pitchFamily="66" charset="0"/>
              </a:defRPr>
            </a:lvl9pPr>
          </a:lstStyle>
          <a:p>
            <a:pPr eaLnBrk="1" hangingPunct="1"/>
            <a:fld id="{10DB6228-DABD-4233-8990-0CC2B0BDF583}" type="slidenum">
              <a:rPr lang="en-US" sz="1300" b="0"/>
              <a:pPr eaLnBrk="1" hangingPunct="1"/>
              <a:t>57</a:t>
            </a:fld>
            <a:endParaRPr lang="en-US" sz="1300" b="0" dirty="0"/>
          </a:p>
        </p:txBody>
      </p:sp>
      <p:sp>
        <p:nvSpPr>
          <p:cNvPr id="237571" name="Rectangle 2"/>
          <p:cNvSpPr>
            <a:spLocks noGrp="1" noRot="1" noChangeAspect="1" noChangeArrowheads="1" noTextEdit="1"/>
          </p:cNvSpPr>
          <p:nvPr>
            <p:ph type="sldImg"/>
          </p:nvPr>
        </p:nvSpPr>
        <p:spPr>
          <a:solidFill>
            <a:srgbClr val="FFFFFF"/>
          </a:solidFill>
          <a:ln/>
        </p:spPr>
      </p:sp>
      <p:sp>
        <p:nvSpPr>
          <p:cNvPr id="237572" name="Rectangle 3"/>
          <p:cNvSpPr>
            <a:spLocks noGrp="1" noChangeArrowheads="1"/>
          </p:cNvSpPr>
          <p:nvPr>
            <p:ph type="body" idx="1"/>
          </p:nvPr>
        </p:nvSpPr>
        <p:spPr>
          <a:solidFill>
            <a:srgbClr val="FFFFFF"/>
          </a:solidFill>
          <a:ln>
            <a:solidFill>
              <a:srgbClr val="000000"/>
            </a:solidFill>
          </a:ln>
        </p:spPr>
        <p:txBody>
          <a:bodyPr lIns="87892" tIns="43945" rIns="87892" bIns="43945"/>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 charts addresses only one out of many techniques used for reliability demonstration.</a:t>
            </a:r>
          </a:p>
          <a:p>
            <a:pPr eaLnBrk="1" hangingPunct="1"/>
            <a:endParaRPr lang="en-US" dirty="0"/>
          </a:p>
        </p:txBody>
      </p:sp>
    </p:spTree>
    <p:extLst>
      <p:ext uri="{BB962C8B-B14F-4D97-AF65-F5344CB8AC3E}">
        <p14:creationId xmlns:p14="http://schemas.microsoft.com/office/powerpoint/2010/main" val="12047874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Unlike reliability prediction  which is defined as the process of quantitatively estimating the reliability using both </a:t>
            </a:r>
            <a:r>
              <a:rPr lang="en-US" b="1" i="1" u="none" dirty="0">
                <a:solidFill>
                  <a:srgbClr val="FF0000"/>
                </a:solidFill>
              </a:rPr>
              <a:t>objective and subjective data</a:t>
            </a:r>
            <a:r>
              <a:rPr lang="en-US" b="0" i="0" u="none" dirty="0">
                <a:solidFill>
                  <a:srgbClr val="FF0000"/>
                </a:solidFill>
              </a:rPr>
              <a:t>, reliability demonstration is defined as </a:t>
            </a:r>
            <a:r>
              <a:rPr lang="en-US" b="0" i="0" dirty="0"/>
              <a:t>the process of quantitatively estimating the reliability of a system using </a:t>
            </a:r>
            <a:r>
              <a:rPr lang="en-US" b="1" i="1" dirty="0"/>
              <a:t>objective data </a:t>
            </a:r>
            <a:r>
              <a:rPr lang="en-US" b="0" i="0" dirty="0"/>
              <a:t>at the level intended for demonstration.</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58</a:t>
            </a:fld>
            <a:endParaRPr lang="en-US" dirty="0"/>
          </a:p>
        </p:txBody>
      </p:sp>
    </p:spTree>
    <p:extLst>
      <p:ext uri="{BB962C8B-B14F-4D97-AF65-F5344CB8AC3E}">
        <p14:creationId xmlns:p14="http://schemas.microsoft.com/office/powerpoint/2010/main" val="2273672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5</a:t>
            </a:fld>
            <a:endParaRPr lang="en-US" dirty="0"/>
          </a:p>
        </p:txBody>
      </p:sp>
    </p:spTree>
    <p:extLst>
      <p:ext uri="{BB962C8B-B14F-4D97-AF65-F5344CB8AC3E}">
        <p14:creationId xmlns:p14="http://schemas.microsoft.com/office/powerpoint/2010/main" val="23641914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1"/>
          </p:nvPr>
        </p:nvSpPr>
        <p:spPr>
          <a:xfrm>
            <a:off x="227775" y="3652606"/>
            <a:ext cx="6453533" cy="4185275"/>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en-US" sz="1000" dirty="0"/>
              <a:t>The most commonly used distributions are: The Exponential distribution for continuous data and the Binomial distribution for discrete data.</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en-US" sz="1000" dirty="0">
                <a:solidFill>
                  <a:schemeClr val="accent2"/>
                </a:solidFill>
              </a:rPr>
              <a:t>In the following charts we will cover in details the Exponential distribution for continuous data and the Binomial distribution for discrete data.</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altLang="en-US" sz="1000" dirty="0"/>
          </a:p>
          <a:p>
            <a:endParaRPr lang="en-US" altLang="en-US" sz="1000" dirty="0"/>
          </a:p>
        </p:txBody>
      </p:sp>
      <p:sp>
        <p:nvSpPr>
          <p:cNvPr id="77827" name="Rectangle 3"/>
          <p:cNvSpPr>
            <a:spLocks noGrp="1" noRot="1" noChangeAspect="1" noChangeArrowheads="1" noTextEdit="1"/>
          </p:cNvSpPr>
          <p:nvPr>
            <p:ph type="sldImg"/>
          </p:nvPr>
        </p:nvSpPr>
        <p:spPr>
          <a:xfrm>
            <a:off x="1216025" y="158750"/>
            <a:ext cx="4548188" cy="3411538"/>
          </a:xfrm>
          <a:ln cap="flat"/>
        </p:spPr>
      </p:sp>
    </p:spTree>
    <p:extLst>
      <p:ext uri="{BB962C8B-B14F-4D97-AF65-F5344CB8AC3E}">
        <p14:creationId xmlns:p14="http://schemas.microsoft.com/office/powerpoint/2010/main" val="24700981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finished talking about how to establish confidence intervals for the continuous case using the exponential.</a:t>
            </a:r>
          </a:p>
          <a:p>
            <a:r>
              <a:rPr lang="en-US" dirty="0"/>
              <a:t>Now, we are going to talk about the discrete case using the Binomial.</a:t>
            </a:r>
          </a:p>
          <a:p>
            <a:r>
              <a:rPr lang="en-US" dirty="0"/>
              <a:t>Explain the two-sided case for the exact solution!</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60</a:t>
            </a:fld>
            <a:endParaRPr lang="en-US" dirty="0"/>
          </a:p>
        </p:txBody>
      </p:sp>
    </p:spTree>
    <p:extLst>
      <p:ext uri="{BB962C8B-B14F-4D97-AF65-F5344CB8AC3E}">
        <p14:creationId xmlns:p14="http://schemas.microsoft.com/office/powerpoint/2010/main" val="42029808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one-sided case for the exact solution!</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61</a:t>
            </a:fld>
            <a:endParaRPr lang="en-US" dirty="0"/>
          </a:p>
        </p:txBody>
      </p:sp>
    </p:spTree>
    <p:extLst>
      <p:ext uri="{BB962C8B-B14F-4D97-AF65-F5344CB8AC3E}">
        <p14:creationId xmlns:p14="http://schemas.microsoft.com/office/powerpoint/2010/main" val="5460454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643" eaLnBrk="0" fontAlgn="base" hangingPunct="0">
              <a:spcBef>
                <a:spcPct val="30000"/>
              </a:spcBef>
              <a:spcAft>
                <a:spcPct val="0"/>
              </a:spcAft>
              <a:defRPr/>
            </a:pPr>
            <a:r>
              <a:rPr lang="en-US" altLang="en-US" dirty="0">
                <a:latin typeface="Calibri" panose="020F0502020204030204" pitchFamily="34" charset="0"/>
                <a:ea typeface="Times New Roman" panose="02020603050405020304" pitchFamily="18" charset="0"/>
                <a:cs typeface="Times New Roman" panose="02020603050405020304" pitchFamily="18" charset="0"/>
              </a:rPr>
              <a:t>The message from this chart is that it takes only 13 tests with zero failures to get the reliability comfort level of 0.95 at 50% confidence.  Because of the cost involved, in general, reliability demonstration are not intended to show too many nines. It is intended to demonstrate a certain comfort level to support</a:t>
            </a:r>
            <a:r>
              <a:rPr lang="en-US" dirty="0"/>
              <a:t> a specific design</a:t>
            </a:r>
          </a:p>
        </p:txBody>
      </p:sp>
      <p:sp>
        <p:nvSpPr>
          <p:cNvPr id="4" name="Slide Number Placeholder 3"/>
          <p:cNvSpPr>
            <a:spLocks noGrp="1"/>
          </p:cNvSpPr>
          <p:nvPr>
            <p:ph type="sldNum" sz="quarter" idx="10"/>
          </p:nvPr>
        </p:nvSpPr>
        <p:spPr/>
        <p:txBody>
          <a:bodyPr/>
          <a:lstStyle/>
          <a:p>
            <a:fld id="{4469B664-5E6E-4ED5-B787-8A9B58793C34}" type="slidenum">
              <a:rPr lang="en-US" altLang="en-US" smtClean="0"/>
              <a:pPr/>
              <a:t>62</a:t>
            </a:fld>
            <a:endParaRPr lang="en-US" altLang="en-US" dirty="0"/>
          </a:p>
        </p:txBody>
      </p:sp>
    </p:spTree>
    <p:extLst>
      <p:ext uri="{BB962C8B-B14F-4D97-AF65-F5344CB8AC3E}">
        <p14:creationId xmlns:p14="http://schemas.microsoft.com/office/powerpoint/2010/main" val="416366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advantages of reliability demonstration.</a:t>
            </a:r>
          </a:p>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63</a:t>
            </a:fld>
            <a:endParaRPr lang="en-US" dirty="0"/>
          </a:p>
        </p:txBody>
      </p:sp>
    </p:spTree>
    <p:extLst>
      <p:ext uri="{BB962C8B-B14F-4D97-AF65-F5344CB8AC3E}">
        <p14:creationId xmlns:p14="http://schemas.microsoft.com/office/powerpoint/2010/main" val="1311458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limitations of reliability demonstration.</a:t>
            </a:r>
          </a:p>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64</a:t>
            </a:fld>
            <a:endParaRPr lang="en-US" dirty="0"/>
          </a:p>
        </p:txBody>
      </p:sp>
    </p:spTree>
    <p:extLst>
      <p:ext uri="{BB962C8B-B14F-4D97-AF65-F5344CB8AC3E}">
        <p14:creationId xmlns:p14="http://schemas.microsoft.com/office/powerpoint/2010/main" val="38617239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over the concluding remarks as listed.</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65</a:t>
            </a:fld>
            <a:endParaRPr lang="en-US" dirty="0"/>
          </a:p>
        </p:txBody>
      </p:sp>
    </p:spTree>
    <p:extLst>
      <p:ext uri="{BB962C8B-B14F-4D97-AF65-F5344CB8AC3E}">
        <p14:creationId xmlns:p14="http://schemas.microsoft.com/office/powerpoint/2010/main" val="13968648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US" altLang="en-US" dirty="0"/>
          </a:p>
        </p:txBody>
      </p:sp>
      <p:sp>
        <p:nvSpPr>
          <p:cNvPr id="15364" name="Slide Number Placeholder 3"/>
          <p:cNvSpPr>
            <a:spLocks noGrp="1"/>
          </p:cNvSpPr>
          <p:nvPr>
            <p:ph type="sldNum" sz="quarter" idx="5"/>
          </p:nvPr>
        </p:nvSpPr>
        <p:spPr>
          <a:noFill/>
        </p:spPr>
        <p:txBody>
          <a:bodyPr/>
          <a:lstStyle>
            <a:lvl1pPr defTabSz="944563">
              <a:defRPr sz="1400" b="1">
                <a:solidFill>
                  <a:schemeClr val="tx1"/>
                </a:solidFill>
                <a:latin typeface="Arial" panose="020B0604020202020204" pitchFamily="34" charset="0"/>
              </a:defRPr>
            </a:lvl1pPr>
            <a:lvl2pPr marL="742950" indent="-285750" defTabSz="944563">
              <a:defRPr sz="1400" b="1">
                <a:solidFill>
                  <a:schemeClr val="tx1"/>
                </a:solidFill>
                <a:latin typeface="Arial" panose="020B0604020202020204" pitchFamily="34" charset="0"/>
              </a:defRPr>
            </a:lvl2pPr>
            <a:lvl3pPr marL="1143000" indent="-228600" defTabSz="944563">
              <a:defRPr sz="1400" b="1">
                <a:solidFill>
                  <a:schemeClr val="tx1"/>
                </a:solidFill>
                <a:latin typeface="Arial" panose="020B0604020202020204" pitchFamily="34" charset="0"/>
              </a:defRPr>
            </a:lvl3pPr>
            <a:lvl4pPr marL="1600200" indent="-228600" defTabSz="944563">
              <a:defRPr sz="1400" b="1">
                <a:solidFill>
                  <a:schemeClr val="tx1"/>
                </a:solidFill>
                <a:latin typeface="Arial" panose="020B0604020202020204" pitchFamily="34" charset="0"/>
              </a:defRPr>
            </a:lvl4pPr>
            <a:lvl5pPr marL="2057400" indent="-228600" defTabSz="944563">
              <a:defRPr sz="1400" b="1">
                <a:solidFill>
                  <a:schemeClr val="tx1"/>
                </a:solidFill>
                <a:latin typeface="Arial" panose="020B0604020202020204" pitchFamily="34" charset="0"/>
              </a:defRPr>
            </a:lvl5pPr>
            <a:lvl6pPr marL="2514600" indent="-228600" defTabSz="944563" eaLnBrk="0" fontAlgn="base" hangingPunct="0">
              <a:spcBef>
                <a:spcPct val="0"/>
              </a:spcBef>
              <a:spcAft>
                <a:spcPct val="0"/>
              </a:spcAft>
              <a:defRPr sz="1400" b="1">
                <a:solidFill>
                  <a:schemeClr val="tx1"/>
                </a:solidFill>
                <a:latin typeface="Arial" panose="020B0604020202020204" pitchFamily="34" charset="0"/>
              </a:defRPr>
            </a:lvl6pPr>
            <a:lvl7pPr marL="2971800" indent="-228600" defTabSz="944563" eaLnBrk="0" fontAlgn="base" hangingPunct="0">
              <a:spcBef>
                <a:spcPct val="0"/>
              </a:spcBef>
              <a:spcAft>
                <a:spcPct val="0"/>
              </a:spcAft>
              <a:defRPr sz="1400" b="1">
                <a:solidFill>
                  <a:schemeClr val="tx1"/>
                </a:solidFill>
                <a:latin typeface="Arial" panose="020B0604020202020204" pitchFamily="34" charset="0"/>
              </a:defRPr>
            </a:lvl7pPr>
            <a:lvl8pPr marL="3429000" indent="-228600" defTabSz="944563" eaLnBrk="0" fontAlgn="base" hangingPunct="0">
              <a:spcBef>
                <a:spcPct val="0"/>
              </a:spcBef>
              <a:spcAft>
                <a:spcPct val="0"/>
              </a:spcAft>
              <a:defRPr sz="1400" b="1">
                <a:solidFill>
                  <a:schemeClr val="tx1"/>
                </a:solidFill>
                <a:latin typeface="Arial" panose="020B0604020202020204" pitchFamily="34" charset="0"/>
              </a:defRPr>
            </a:lvl8pPr>
            <a:lvl9pPr marL="3886200" indent="-228600" defTabSz="944563" eaLnBrk="0" fontAlgn="base" hangingPunct="0">
              <a:spcBef>
                <a:spcPct val="0"/>
              </a:spcBef>
              <a:spcAft>
                <a:spcPct val="0"/>
              </a:spcAft>
              <a:defRPr sz="1400" b="1">
                <a:solidFill>
                  <a:schemeClr val="tx1"/>
                </a:solidFill>
                <a:latin typeface="Arial" panose="020B0604020202020204" pitchFamily="34" charset="0"/>
              </a:defRPr>
            </a:lvl9pPr>
          </a:lstStyle>
          <a:p>
            <a:fld id="{EFFB5719-4D31-4FE5-9281-06FE25A4F94A}" type="slidenum">
              <a:rPr lang="en-US" altLang="en-US" b="0">
                <a:latin typeface="Times" panose="02020603050405020304" pitchFamily="18" charset="0"/>
              </a:rPr>
              <a:pPr/>
              <a:t>67</a:t>
            </a:fld>
            <a:endParaRPr lang="en-US" altLang="en-US" b="0" dirty="0">
              <a:latin typeface="Times" panose="02020603050405020304" pitchFamily="18" charset="0"/>
            </a:endParaRPr>
          </a:p>
        </p:txBody>
      </p:sp>
    </p:spTree>
    <p:extLst>
      <p:ext uri="{BB962C8B-B14F-4D97-AF65-F5344CB8AC3E}">
        <p14:creationId xmlns:p14="http://schemas.microsoft.com/office/powerpoint/2010/main" val="36956097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 over the references with the class.</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68</a:t>
            </a:fld>
            <a:endParaRPr lang="en-US" dirty="0"/>
          </a:p>
        </p:txBody>
      </p:sp>
    </p:spTree>
    <p:extLst>
      <p:ext uri="{BB962C8B-B14F-4D97-AF65-F5344CB8AC3E}">
        <p14:creationId xmlns:p14="http://schemas.microsoft.com/office/powerpoint/2010/main" val="5974141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another commonly used allocation method, the AGREE method. It is more complex than the equal apportionment method but not difficult to apply. This method takes into account both the complexity and the importance of each subsystem. </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70</a:t>
            </a:fld>
            <a:endParaRPr lang="en-US" dirty="0"/>
          </a:p>
        </p:txBody>
      </p:sp>
    </p:spTree>
    <p:extLst>
      <p:ext uri="{BB962C8B-B14F-4D97-AF65-F5344CB8AC3E}">
        <p14:creationId xmlns:p14="http://schemas.microsoft.com/office/powerpoint/2010/main" val="2036196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296863" y="227013"/>
            <a:ext cx="6237287" cy="4676775"/>
          </a:xfrm>
          <a:ln/>
        </p:spPr>
      </p:sp>
      <p:sp>
        <p:nvSpPr>
          <p:cNvPr id="34819" name="Notes Placeholder 2"/>
          <p:cNvSpPr>
            <a:spLocks noGrp="1"/>
          </p:cNvSpPr>
          <p:nvPr>
            <p:ph type="body" idx="1"/>
          </p:nvPr>
        </p:nvSpPr>
        <p:spPr>
          <a:noFill/>
          <a:ln/>
        </p:spPr>
        <p:txBody>
          <a:bodyPr lIns="91742" tIns="45871" rIns="91742" bIns="45871"/>
          <a:lstStyle/>
          <a:p>
            <a:endParaRPr lang="en-US" dirty="0"/>
          </a:p>
        </p:txBody>
      </p:sp>
      <p:sp>
        <p:nvSpPr>
          <p:cNvPr id="34820" name="Slide Number Placeholder 3"/>
          <p:cNvSpPr txBox="1">
            <a:spLocks noGrp="1"/>
          </p:cNvSpPr>
          <p:nvPr/>
        </p:nvSpPr>
        <p:spPr bwMode="auto">
          <a:xfrm>
            <a:off x="3942023" y="8773959"/>
            <a:ext cx="3012818" cy="462119"/>
          </a:xfrm>
          <a:prstGeom prst="rect">
            <a:avLst/>
          </a:prstGeom>
          <a:noFill/>
          <a:ln w="9525">
            <a:noFill/>
            <a:miter lim="800000"/>
            <a:headEnd/>
            <a:tailEnd/>
          </a:ln>
        </p:spPr>
        <p:txBody>
          <a:bodyPr lIns="91742" tIns="45871" rIns="91742" bIns="45871" anchor="b"/>
          <a:lstStyle/>
          <a:p>
            <a:pPr algn="r" defTabSz="915504"/>
            <a:fld id="{467425D9-868A-4F06-9A2C-B7399980206B}" type="slidenum">
              <a:rPr lang="en-US">
                <a:cs typeface="Arial" pitchFamily="34" charset="0"/>
              </a:rPr>
              <a:pPr algn="r" defTabSz="915504"/>
              <a:t>6</a:t>
            </a:fld>
            <a:endParaRPr lang="en-US" dirty="0">
              <a:cs typeface="Arial" pitchFamily="34" charset="0"/>
            </a:endParaRPr>
          </a:p>
        </p:txBody>
      </p:sp>
    </p:spTree>
    <p:extLst>
      <p:ext uri="{BB962C8B-B14F-4D97-AF65-F5344CB8AC3E}">
        <p14:creationId xmlns:p14="http://schemas.microsoft.com/office/powerpoint/2010/main" val="20659863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mathematical model and how it works, then go through the examples.</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71</a:t>
            </a:fld>
            <a:endParaRPr lang="en-US" dirty="0"/>
          </a:p>
        </p:txBody>
      </p:sp>
    </p:spTree>
    <p:extLst>
      <p:ext uri="{BB962C8B-B14F-4D97-AF65-F5344CB8AC3E}">
        <p14:creationId xmlns:p14="http://schemas.microsoft.com/office/powerpoint/2010/main" val="13524806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very simple example using the Agree method where we allocated reliability among 4 modules with module 2 is twice as complex (40 components) as the other modules (20 components). Just applying the formula in the top righthand corner of the table.</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72</a:t>
            </a:fld>
            <a:endParaRPr lang="en-US" dirty="0"/>
          </a:p>
        </p:txBody>
      </p:sp>
    </p:spTree>
    <p:extLst>
      <p:ext uri="{BB962C8B-B14F-4D97-AF65-F5344CB8AC3E}">
        <p14:creationId xmlns:p14="http://schemas.microsoft.com/office/powerpoint/2010/main" val="24932027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is the formulation where we want to allocate the failure rate rather than the reliability. </a:t>
            </a:r>
          </a:p>
          <a:p>
            <a:pPr marL="171450" indent="-171450">
              <a:buFontTx/>
              <a:buChar char="-"/>
            </a:pPr>
            <a:r>
              <a:rPr lang="en-US" dirty="0"/>
              <a:t>Explain briefly the formula for the failure rate allocation. </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73</a:t>
            </a:fld>
            <a:endParaRPr lang="en-US" dirty="0"/>
          </a:p>
        </p:txBody>
      </p:sp>
    </p:spTree>
    <p:extLst>
      <p:ext uri="{BB962C8B-B14F-4D97-AF65-F5344CB8AC3E}">
        <p14:creationId xmlns:p14="http://schemas.microsoft.com/office/powerpoint/2010/main" val="41607574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this example we look at the sensitivity of the allocated failure rate due to varying the  complexity and the importance factors.</a:t>
            </a:r>
          </a:p>
          <a:p>
            <a:pPr marL="628650" lvl="1" indent="-171450">
              <a:buFontTx/>
              <a:buChar char="-"/>
            </a:pPr>
            <a:r>
              <a:rPr lang="en-US" dirty="0"/>
              <a:t>What happens to the allocated failure rate if the complexity factor goes higher? The failure rate will be higher.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What happens to the allocated failure rate if the importance factor goes higher? The failure rate will be higher.</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74</a:t>
            </a:fld>
            <a:endParaRPr lang="en-US" dirty="0"/>
          </a:p>
        </p:txBody>
      </p:sp>
    </p:spTree>
    <p:extLst>
      <p:ext uri="{BB962C8B-B14F-4D97-AF65-F5344CB8AC3E}">
        <p14:creationId xmlns:p14="http://schemas.microsoft.com/office/powerpoint/2010/main" val="36191255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Explain the content of the chart.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For the stated inputs, each subsystem must have an MTBF of 152 hours.  The reliability of each subsystem must be 0.974, which when multiplied together results in an overall system reliability of 0.90.</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75</a:t>
            </a:fld>
            <a:endParaRPr lang="en-US" dirty="0"/>
          </a:p>
        </p:txBody>
      </p:sp>
    </p:spTree>
    <p:extLst>
      <p:ext uri="{BB962C8B-B14F-4D97-AF65-F5344CB8AC3E}">
        <p14:creationId xmlns:p14="http://schemas.microsoft.com/office/powerpoint/2010/main" val="14282317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Explain the content of the chart.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If module 3 has 40 components instead of 20, this module now has an allocated MTBF of 95 hours and the remaining three modules must have an MTBF of 190 hours to achieve the overall system reliability goal of 0.9 for a 4 hour mission.</a:t>
            </a:r>
            <a:endParaRPr lang="en-US" dirty="0"/>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76</a:t>
            </a:fld>
            <a:endParaRPr lang="en-US" dirty="0"/>
          </a:p>
        </p:txBody>
      </p:sp>
    </p:spTree>
    <p:extLst>
      <p:ext uri="{BB962C8B-B14F-4D97-AF65-F5344CB8AC3E}">
        <p14:creationId xmlns:p14="http://schemas.microsoft.com/office/powerpoint/2010/main" val="4389372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Explain the content of the chart.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t>If the quantity of components is put back to 20, but module 3 now has an importance of only 0.1, meaning that 90% of the failures will not cause the system to fail, the allocated MTBF for this module is only 13 hours instead of 152 hours. Note, the product of the module reliability values, 0.684, does not equal the requirement of 0.9 because not all failures of module 3 will cause a system failure.</a:t>
            </a:r>
            <a:endParaRPr lang="en-US" dirty="0"/>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77</a:t>
            </a:fld>
            <a:endParaRPr lang="en-US" dirty="0"/>
          </a:p>
        </p:txBody>
      </p:sp>
    </p:spTree>
    <p:extLst>
      <p:ext uri="{BB962C8B-B14F-4D97-AF65-F5344CB8AC3E}">
        <p14:creationId xmlns:p14="http://schemas.microsoft.com/office/powerpoint/2010/main" val="3899190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In the following charts, we will consider two cases to establish confidence on the MTBF of the Exponential</a:t>
            </a:r>
          </a:p>
          <a:p>
            <a:pPr marL="628650" lvl="1" indent="-171450">
              <a:buFontTx/>
              <a:buChar char="-"/>
            </a:pPr>
            <a:r>
              <a:rPr lang="en-US" dirty="0"/>
              <a:t>A test that is run until a pre-assigned number of failures have occurred.</a:t>
            </a:r>
          </a:p>
          <a:p>
            <a:pPr marL="628650" lvl="1" indent="-171450">
              <a:buFontTx/>
              <a:buChar char="-"/>
            </a:pPr>
            <a:r>
              <a:rPr lang="en-US" dirty="0"/>
              <a:t>A test that is stopped after a pre-assigned number of test hours have accumulated</a:t>
            </a:r>
          </a:p>
        </p:txBody>
      </p:sp>
      <p:sp>
        <p:nvSpPr>
          <p:cNvPr id="4" name="Slide Number Placeholder 3"/>
          <p:cNvSpPr>
            <a:spLocks noGrp="1"/>
          </p:cNvSpPr>
          <p:nvPr>
            <p:ph type="sldNum" sz="quarter" idx="10"/>
          </p:nvPr>
        </p:nvSpPr>
        <p:spPr/>
        <p:txBody>
          <a:bodyPr/>
          <a:lstStyle/>
          <a:p>
            <a:fld id="{B3D48B60-C4B0-4138-9711-91EC3815B7C3}" type="slidenum">
              <a:rPr lang="en-US" smtClean="0"/>
              <a:t>79</a:t>
            </a:fld>
            <a:endParaRPr lang="en-US" dirty="0"/>
          </a:p>
        </p:txBody>
      </p:sp>
    </p:spTree>
    <p:extLst>
      <p:ext uri="{BB962C8B-B14F-4D97-AF65-F5344CB8AC3E}">
        <p14:creationId xmlns:p14="http://schemas.microsoft.com/office/powerpoint/2010/main" val="17844029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the chart without getting too deep in the math.</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80</a:t>
            </a:fld>
            <a:endParaRPr lang="en-US" dirty="0"/>
          </a:p>
        </p:txBody>
      </p:sp>
    </p:spTree>
    <p:extLst>
      <p:ext uri="{BB962C8B-B14F-4D97-AF65-F5344CB8AC3E}">
        <p14:creationId xmlns:p14="http://schemas.microsoft.com/office/powerpoint/2010/main" val="266410377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example of establishing confidence limits for the time terminated testing case.</a:t>
            </a:r>
          </a:p>
          <a:p>
            <a:endParaRPr lang="en-US" dirty="0"/>
          </a:p>
        </p:txBody>
      </p:sp>
      <p:sp>
        <p:nvSpPr>
          <p:cNvPr id="4" name="Slide Number Placeholder 3"/>
          <p:cNvSpPr>
            <a:spLocks noGrp="1"/>
          </p:cNvSpPr>
          <p:nvPr>
            <p:ph type="sldNum" sz="quarter" idx="10"/>
          </p:nvPr>
        </p:nvSpPr>
        <p:spPr/>
        <p:txBody>
          <a:bodyPr/>
          <a:lstStyle/>
          <a:p>
            <a:fld id="{B3D48B60-C4B0-4138-9711-91EC3815B7C3}" type="slidenum">
              <a:rPr lang="en-US" smtClean="0"/>
              <a:t>81</a:t>
            </a:fld>
            <a:endParaRPr lang="en-US" dirty="0"/>
          </a:p>
        </p:txBody>
      </p:sp>
    </p:spTree>
    <p:extLst>
      <p:ext uri="{BB962C8B-B14F-4D97-AF65-F5344CB8AC3E}">
        <p14:creationId xmlns:p14="http://schemas.microsoft.com/office/powerpoint/2010/main" val="2761121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8</a:t>
            </a:fld>
            <a:endParaRPr lang="en-US" dirty="0"/>
          </a:p>
        </p:txBody>
      </p:sp>
    </p:spTree>
    <p:extLst>
      <p:ext uri="{BB962C8B-B14F-4D97-AF65-F5344CB8AC3E}">
        <p14:creationId xmlns:p14="http://schemas.microsoft.com/office/powerpoint/2010/main" val="3828248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“Design it right and Build it right”</a:t>
            </a:r>
          </a:p>
          <a:p>
            <a:r>
              <a:rPr lang="en-US" dirty="0"/>
              <a:t>The design part is mainly driven by the Loads and environment vs. capability. The process part is driven by process capability, process uniformity, and process control. This chart is a notional process chart where critical design parameters (on the left) are mapped in the process (on the right). The result is a set of critical process variables which are assessed for process capability, process uniformity, and process control.</a:t>
            </a:r>
          </a:p>
        </p:txBody>
      </p:sp>
      <p:sp>
        <p:nvSpPr>
          <p:cNvPr id="4" name="Slide Number Placeholder 3"/>
          <p:cNvSpPr>
            <a:spLocks noGrp="1"/>
          </p:cNvSpPr>
          <p:nvPr>
            <p:ph type="sldNum" sz="quarter" idx="10"/>
          </p:nvPr>
        </p:nvSpPr>
        <p:spPr/>
        <p:txBody>
          <a:bodyPr/>
          <a:lstStyle/>
          <a:p>
            <a:fld id="{B2EF0425-3336-47FD-87AA-BAFE8A1A875E}" type="slidenum">
              <a:rPr lang="en-US" smtClean="0"/>
              <a:pPr/>
              <a:t>9</a:t>
            </a:fld>
            <a:endParaRPr lang="en-US" dirty="0"/>
          </a:p>
        </p:txBody>
      </p:sp>
    </p:spTree>
    <p:extLst>
      <p:ext uri="{BB962C8B-B14F-4D97-AF65-F5344CB8AC3E}">
        <p14:creationId xmlns:p14="http://schemas.microsoft.com/office/powerpoint/2010/main" val="3193489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888" y="228600"/>
            <a:ext cx="6270625" cy="4703763"/>
          </a:xfrm>
        </p:spPr>
      </p:sp>
      <p:sp>
        <p:nvSpPr>
          <p:cNvPr id="3" name="Notes Placeholder 2"/>
          <p:cNvSpPr>
            <a:spLocks noGrp="1"/>
          </p:cNvSpPr>
          <p:nvPr>
            <p:ph type="body" idx="1"/>
          </p:nvPr>
        </p:nvSpPr>
        <p:spPr/>
        <p:txBody>
          <a:bodyPr>
            <a:normAutofit/>
          </a:bodyPr>
          <a:lstStyle/>
          <a:p>
            <a:r>
              <a:rPr lang="en-US" dirty="0">
                <a:latin typeface="+mn-lt"/>
              </a:rPr>
              <a:t>This is a schematic of a SRM field joint identifying the leak path of the combustion gas and how it would escape to the outside. Zinc chromate putty, added between the joint segments to protect the O-rings from high temperature and high pressure gases, frequently failed. </a:t>
            </a:r>
            <a:endParaRPr lang="en-US" dirty="0"/>
          </a:p>
        </p:txBody>
      </p:sp>
      <p:sp>
        <p:nvSpPr>
          <p:cNvPr id="4" name="Slide Number Placeholder 3"/>
          <p:cNvSpPr>
            <a:spLocks noGrp="1"/>
          </p:cNvSpPr>
          <p:nvPr>
            <p:ph type="sldNum" sz="quarter" idx="10"/>
          </p:nvPr>
        </p:nvSpPr>
        <p:spPr/>
        <p:txBody>
          <a:bodyPr/>
          <a:lstStyle/>
          <a:p>
            <a:fld id="{B2EF0425-3336-47FD-87AA-BAFE8A1A875E}" type="slidenum">
              <a:rPr lang="en-US" smtClean="0"/>
              <a:pPr/>
              <a:t>10</a:t>
            </a:fld>
            <a:endParaRPr lang="en-US" dirty="0"/>
          </a:p>
        </p:txBody>
      </p:sp>
    </p:spTree>
    <p:extLst>
      <p:ext uri="{BB962C8B-B14F-4D97-AF65-F5344CB8AC3E}">
        <p14:creationId xmlns:p14="http://schemas.microsoft.com/office/powerpoint/2010/main" val="1941318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888" y="228600"/>
            <a:ext cx="6270625" cy="4703763"/>
          </a:xfrm>
        </p:spPr>
      </p:sp>
      <p:sp>
        <p:nvSpPr>
          <p:cNvPr id="3" name="Notes Placeholder 2"/>
          <p:cNvSpPr>
            <a:spLocks noGrp="1"/>
          </p:cNvSpPr>
          <p:nvPr>
            <p:ph type="body" idx="1"/>
          </p:nvPr>
        </p:nvSpPr>
        <p:spPr/>
        <p:txBody>
          <a:bodyPr>
            <a:normAutofit/>
          </a:bodyPr>
          <a:lstStyle/>
          <a:p>
            <a:r>
              <a:rPr lang="en-US" dirty="0">
                <a:latin typeface="+mn-lt"/>
              </a:rPr>
              <a:t>In summary, we can trace the root cause of the Columbia accident to Physical and organizational causes.  The physical cause was a breach in the Thermal Protection System caused by the left bipod ramp insulation foam striking the left wing leading edge. </a:t>
            </a:r>
          </a:p>
          <a:p>
            <a:endParaRPr lang="en-US" dirty="0">
              <a:latin typeface="+mn-lt"/>
            </a:endParaRPr>
          </a:p>
          <a:p>
            <a:r>
              <a:rPr lang="en-US" dirty="0">
                <a:latin typeface="+mn-lt"/>
              </a:rPr>
              <a:t>Organizational Root Causes include: </a:t>
            </a:r>
          </a:p>
          <a:p>
            <a:pPr marL="224351" indent="-224351">
              <a:buFont typeface="Arial" pitchFamily="34" charset="0"/>
              <a:buChar char="•"/>
            </a:pPr>
            <a:r>
              <a:rPr lang="en-US" dirty="0">
                <a:latin typeface="+mn-lt"/>
              </a:rPr>
              <a:t>Compromises that were required to gain approval for the Shuttle </a:t>
            </a:r>
          </a:p>
          <a:p>
            <a:pPr marL="224351" indent="-224351">
              <a:buFont typeface="Arial" pitchFamily="34" charset="0"/>
              <a:buChar char="•"/>
            </a:pPr>
            <a:r>
              <a:rPr lang="en-US" dirty="0">
                <a:latin typeface="+mn-lt"/>
              </a:rPr>
              <a:t>Subsequent years of resource constraints </a:t>
            </a:r>
          </a:p>
          <a:p>
            <a:pPr marL="224351" indent="-224351">
              <a:buFont typeface="Arial" pitchFamily="34" charset="0"/>
              <a:buChar char="•"/>
            </a:pPr>
            <a:r>
              <a:rPr lang="en-US" dirty="0">
                <a:latin typeface="+mn-lt"/>
              </a:rPr>
              <a:t>Fluctuating priorities </a:t>
            </a:r>
          </a:p>
          <a:p>
            <a:pPr marL="224351" indent="-224351">
              <a:buFont typeface="Arial" pitchFamily="34" charset="0"/>
              <a:buChar char="•"/>
            </a:pPr>
            <a:r>
              <a:rPr lang="en-US" dirty="0">
                <a:latin typeface="+mn-lt"/>
              </a:rPr>
              <a:t>Schedule pressures </a:t>
            </a:r>
          </a:p>
          <a:p>
            <a:pPr marL="224351" indent="-224351">
              <a:buFont typeface="Arial" pitchFamily="34" charset="0"/>
              <a:buChar char="•"/>
            </a:pPr>
            <a:r>
              <a:rPr lang="en-US" dirty="0">
                <a:latin typeface="+mn-lt"/>
              </a:rPr>
              <a:t>Mischaracterization of the Shuttle as operational rather than developmental </a:t>
            </a:r>
          </a:p>
          <a:p>
            <a:pPr marL="224351" indent="-224351">
              <a:buFont typeface="Arial" pitchFamily="34" charset="0"/>
              <a:buChar char="•"/>
            </a:pPr>
            <a:r>
              <a:rPr lang="en-US" dirty="0">
                <a:latin typeface="+mn-lt"/>
              </a:rPr>
              <a:t>Lack of an agreed national vision for human space flight </a:t>
            </a:r>
          </a:p>
          <a:p>
            <a:pPr marL="224351" indent="-224351">
              <a:buFont typeface="Arial" pitchFamily="34" charset="0"/>
              <a:buChar char="•"/>
            </a:pPr>
            <a:r>
              <a:rPr lang="en-US" dirty="0">
                <a:latin typeface="+mn-lt"/>
              </a:rPr>
              <a:t>Reliance on past success as a substitute for sound engineering practices </a:t>
            </a:r>
          </a:p>
          <a:p>
            <a:pPr marL="224351" indent="-224351">
              <a:buFont typeface="Arial" pitchFamily="34" charset="0"/>
              <a:buChar char="•"/>
            </a:pPr>
            <a:r>
              <a:rPr lang="en-US" dirty="0">
                <a:latin typeface="+mn-lt"/>
              </a:rPr>
              <a:t>Organizational barriers that prevented effective communication of critical safety information and stifled professional differences of opinion </a:t>
            </a:r>
          </a:p>
          <a:p>
            <a:pPr marL="224351" indent="-224351">
              <a:buFont typeface="Arial" pitchFamily="34" charset="0"/>
              <a:buChar char="•"/>
            </a:pPr>
            <a:r>
              <a:rPr lang="en-US" dirty="0">
                <a:latin typeface="+mn-lt"/>
              </a:rPr>
              <a:t>Lack of integrated management across program elements, and </a:t>
            </a:r>
          </a:p>
          <a:p>
            <a:pPr marL="224351" indent="-224351">
              <a:buFont typeface="Arial" pitchFamily="34" charset="0"/>
              <a:buChar char="•"/>
            </a:pPr>
            <a:r>
              <a:rPr lang="en-US" dirty="0">
                <a:latin typeface="+mn-lt"/>
              </a:rPr>
              <a:t>The evolution of an informal chain of command and decision-making processes that operated outside the organization's rules.</a:t>
            </a:r>
          </a:p>
        </p:txBody>
      </p:sp>
      <p:sp>
        <p:nvSpPr>
          <p:cNvPr id="4" name="Slide Number Placeholder 3"/>
          <p:cNvSpPr>
            <a:spLocks noGrp="1"/>
          </p:cNvSpPr>
          <p:nvPr>
            <p:ph type="sldNum" sz="quarter" idx="10"/>
          </p:nvPr>
        </p:nvSpPr>
        <p:spPr/>
        <p:txBody>
          <a:bodyPr/>
          <a:lstStyle/>
          <a:p>
            <a:fld id="{B2EF0425-3336-47FD-87AA-BAFE8A1A875E}" type="slidenum">
              <a:rPr lang="en-US" smtClean="0"/>
              <a:pPr/>
              <a:t>11</a:t>
            </a:fld>
            <a:endParaRPr lang="en-US" dirty="0"/>
          </a:p>
        </p:txBody>
      </p:sp>
    </p:spTree>
    <p:extLst>
      <p:ext uri="{BB962C8B-B14F-4D97-AF65-F5344CB8AC3E}">
        <p14:creationId xmlns:p14="http://schemas.microsoft.com/office/powerpoint/2010/main" val="5457747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2" name="Title 1"/>
          <p:cNvSpPr>
            <a:spLocks noGrp="1"/>
          </p:cNvSpPr>
          <p:nvPr>
            <p:ph type="ctrTitle" hasCustomPrompt="1"/>
          </p:nvPr>
        </p:nvSpPr>
        <p:spPr>
          <a:xfrm>
            <a:off x="768096" y="2896955"/>
            <a:ext cx="7754112" cy="454035"/>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0" tIns="0" rIns="0" bIns="0" numCol="1" anchor="b" anchorCtr="0" compatLnSpc="1">
            <a:prstTxWarp prst="textNoShape">
              <a:avLst/>
            </a:prstTxWarp>
            <a:spAutoFit/>
          </a:bodyPr>
          <a:lstStyle>
            <a:lvl1pPr algn="r" defTabSz="914400" rtl="0" eaLnBrk="1" latinLnBrk="0" hangingPunct="1">
              <a:lnSpc>
                <a:spcPct val="80000"/>
              </a:lnSpc>
              <a:spcBef>
                <a:spcPct val="0"/>
              </a:spcBef>
              <a:buNone/>
              <a:defRPr lang="en-US" sz="3600" b="1" kern="1200" cap="all" baseline="0" dirty="0">
                <a:gradFill>
                  <a:gsLst>
                    <a:gs pos="48000">
                      <a:srgbClr val="417371"/>
                    </a:gs>
                    <a:gs pos="0">
                      <a:srgbClr val="2F3A8D"/>
                    </a:gs>
                    <a:gs pos="100000">
                      <a:srgbClr val="92D050"/>
                    </a:gs>
                  </a:gsLst>
                  <a:lin ang="2700000" scaled="1"/>
                </a:gradFill>
                <a:latin typeface="Arial Black" panose="020B0A04020102020204" pitchFamily="34" charset="0"/>
                <a:ea typeface="+mj-ea"/>
                <a:cs typeface="+mj-cs"/>
              </a:defRPr>
            </a:lvl1pPr>
          </a:lstStyle>
          <a:p>
            <a:pPr lvl="0" algn="r" eaLnBrk="0" fontAlgn="base" hangingPunct="0">
              <a:lnSpc>
                <a:spcPct val="80000"/>
              </a:lnSpc>
              <a:spcBef>
                <a:spcPct val="50000"/>
              </a:spcBef>
              <a:spcAft>
                <a:spcPct val="0"/>
              </a:spcAft>
            </a:pPr>
            <a:r>
              <a:rPr lang="en-US" dirty="0"/>
              <a:t>edit Master title</a:t>
            </a:r>
          </a:p>
        </p:txBody>
      </p:sp>
      <p:sp>
        <p:nvSpPr>
          <p:cNvPr id="3" name="Subtitle 2"/>
          <p:cNvSpPr>
            <a:spLocks noGrp="1"/>
          </p:cNvSpPr>
          <p:nvPr>
            <p:ph type="subTitle" idx="1" hasCustomPrompt="1"/>
          </p:nvPr>
        </p:nvSpPr>
        <p:spPr>
          <a:xfrm>
            <a:off x="768096" y="3361804"/>
            <a:ext cx="7754112" cy="387798"/>
          </a:xfrm>
        </p:spPr>
        <p:txBody>
          <a:bodyPr rIns="0">
            <a:spAutoFit/>
          </a:bodyPr>
          <a:lstStyle>
            <a:lvl1pPr marL="0" indent="0" algn="r" defTabSz="914400" rtl="0" eaLnBrk="1" latinLnBrk="0" hangingPunct="1">
              <a:lnSpc>
                <a:spcPct val="80000"/>
              </a:lnSpc>
              <a:spcBef>
                <a:spcPts val="0"/>
              </a:spcBef>
              <a:spcAft>
                <a:spcPts val="600"/>
              </a:spcAft>
              <a:buClr>
                <a:schemeClr val="accent3">
                  <a:lumMod val="75000"/>
                </a:schemeClr>
              </a:buClr>
              <a:buFont typeface="Wingdings" panose="05000000000000000000" pitchFamily="2" charset="2"/>
              <a:buNone/>
              <a:defRPr lang="en-US" sz="2400" kern="1200" cap="all" baseline="0" dirty="0">
                <a:blipFill>
                  <a:blip r:embed="rId3"/>
                  <a:tile tx="0" ty="0" sx="100000" sy="100000" flip="xy" algn="ctr"/>
                </a:blip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lvl="0" indent="0" algn="r" rtl="0" eaLnBrk="0" fontAlgn="base" hangingPunct="0">
              <a:spcBef>
                <a:spcPct val="20000"/>
              </a:spcBef>
              <a:spcAft>
                <a:spcPct val="0"/>
              </a:spcAft>
              <a:buClr>
                <a:srgbClr val="00B050"/>
              </a:buClr>
              <a:buFont typeface="Wingdings" panose="05000000000000000000" pitchFamily="2" charset="2"/>
              <a:buNone/>
            </a:pPr>
            <a:r>
              <a:rPr lang="en-US" dirty="0"/>
              <a:t>edit Master subtitle</a:t>
            </a:r>
          </a:p>
        </p:txBody>
      </p:sp>
      <p:cxnSp>
        <p:nvCxnSpPr>
          <p:cNvPr id="8" name="Straight Connector 7"/>
          <p:cNvCxnSpPr/>
          <p:nvPr userDrawn="1"/>
        </p:nvCxnSpPr>
        <p:spPr bwMode="auto">
          <a:xfrm>
            <a:off x="3009014" y="4603900"/>
            <a:ext cx="0" cy="1807535"/>
          </a:xfrm>
          <a:prstGeom prst="line">
            <a:avLst/>
          </a:prstGeom>
          <a:noFill/>
          <a:ln w="12700" cap="flat" cmpd="sng" algn="ctr">
            <a:solidFill>
              <a:schemeClr val="bg1"/>
            </a:solidFill>
            <a:prstDash val="solid"/>
            <a:round/>
            <a:headEnd type="none" w="med" len="med"/>
            <a:tailEnd type="none" w="med" len="med"/>
          </a:ln>
          <a:effectLst/>
        </p:spPr>
      </p:cxnSp>
      <p:sp>
        <p:nvSpPr>
          <p:cNvPr id="9" name="TextBox 8"/>
          <p:cNvSpPr txBox="1"/>
          <p:nvPr userDrawn="1"/>
        </p:nvSpPr>
        <p:spPr>
          <a:xfrm>
            <a:off x="3221669" y="4926792"/>
            <a:ext cx="4401879" cy="1169551"/>
          </a:xfrm>
          <a:prstGeom prst="rect">
            <a:avLst/>
          </a:prstGeom>
          <a:noFill/>
        </p:spPr>
        <p:txBody>
          <a:bodyPr wrap="square" rtlCol="0" anchor="ctr" anchorCtr="0">
            <a:spAutoFit/>
          </a:bodyPr>
          <a:lstStyle/>
          <a:p>
            <a:pPr eaLnBrk="0" fontAlgn="base" hangingPunct="0">
              <a:spcBef>
                <a:spcPct val="0"/>
              </a:spcBef>
              <a:spcAft>
                <a:spcPct val="0"/>
              </a:spcAft>
            </a:pPr>
            <a:r>
              <a:rPr lang="en-US" sz="1400" dirty="0">
                <a:solidFill>
                  <a:prstClr val="white"/>
                </a:solidFill>
              </a:rPr>
              <a:t>Safety Engineering and Analysis Center</a:t>
            </a:r>
          </a:p>
          <a:p>
            <a:pPr eaLnBrk="0" fontAlgn="base" hangingPunct="0">
              <a:spcBef>
                <a:spcPct val="0"/>
              </a:spcBef>
              <a:spcAft>
                <a:spcPct val="0"/>
              </a:spcAft>
            </a:pPr>
            <a:r>
              <a:rPr lang="en-US" sz="1400" dirty="0">
                <a:solidFill>
                  <a:prstClr val="white"/>
                </a:solidFill>
              </a:rPr>
              <a:t>A Division of A-P-T Research, Inc.</a:t>
            </a:r>
          </a:p>
          <a:p>
            <a:pPr eaLnBrk="0" fontAlgn="base" hangingPunct="0">
              <a:spcBef>
                <a:spcPct val="0"/>
              </a:spcBef>
              <a:spcAft>
                <a:spcPct val="0"/>
              </a:spcAft>
            </a:pPr>
            <a:r>
              <a:rPr lang="en-US" sz="1400" dirty="0">
                <a:solidFill>
                  <a:prstClr val="white"/>
                </a:solidFill>
              </a:rPr>
              <a:t>4950 Research Drive, Huntsville, AL 35805</a:t>
            </a:r>
          </a:p>
          <a:p>
            <a:pPr eaLnBrk="0" fontAlgn="base" hangingPunct="0">
              <a:spcBef>
                <a:spcPct val="0"/>
              </a:spcBef>
              <a:spcAft>
                <a:spcPct val="0"/>
              </a:spcAft>
            </a:pPr>
            <a:r>
              <a:rPr lang="en-US" sz="1400" dirty="0">
                <a:solidFill>
                  <a:prstClr val="white"/>
                </a:solidFill>
              </a:rPr>
              <a:t>256.327.3373 | www.apt-research.com</a:t>
            </a:r>
          </a:p>
          <a:p>
            <a:pPr eaLnBrk="0" fontAlgn="base" hangingPunct="0">
              <a:spcBef>
                <a:spcPct val="0"/>
              </a:spcBef>
              <a:spcAft>
                <a:spcPct val="0"/>
              </a:spcAft>
            </a:pPr>
            <a:endParaRPr lang="en-US" sz="1400" dirty="0">
              <a:solidFill>
                <a:prstClr val="white"/>
              </a:solidFill>
            </a:endParaRPr>
          </a:p>
        </p:txBody>
      </p:sp>
    </p:spTree>
    <p:extLst>
      <p:ext uri="{BB962C8B-B14F-4D97-AF65-F5344CB8AC3E}">
        <p14:creationId xmlns:p14="http://schemas.microsoft.com/office/powerpoint/2010/main" val="203895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2" name="Title 1"/>
          <p:cNvSpPr>
            <a:spLocks noGrp="1"/>
          </p:cNvSpPr>
          <p:nvPr>
            <p:ph type="title"/>
          </p:nvPr>
        </p:nvSpPr>
        <p:spPr>
          <a:xfrm>
            <a:off x="827088" y="3092184"/>
            <a:ext cx="7772400" cy="64633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r">
              <a:defRPr lang="en-US" sz="4000">
                <a:gradFill>
                  <a:gsLst>
                    <a:gs pos="48000">
                      <a:srgbClr val="417371"/>
                    </a:gs>
                    <a:gs pos="0">
                      <a:srgbClr val="2F3A8D"/>
                    </a:gs>
                    <a:gs pos="100000">
                      <a:srgbClr val="92D050"/>
                    </a:gs>
                  </a:gsLst>
                  <a:lin ang="2700000" scaled="1"/>
                </a:gradFill>
              </a:defRPr>
            </a:lvl1pPr>
          </a:lstStyle>
          <a:p>
            <a:pPr lvl="0" algn="r" eaLnBrk="0" fontAlgn="base" hangingPunct="0">
              <a:lnSpc>
                <a:spcPct val="90000"/>
              </a:lnSpc>
              <a:spcBef>
                <a:spcPct val="50000"/>
              </a:spcBef>
              <a:spcAft>
                <a:spcPct val="0"/>
              </a:spcAft>
            </a:pPr>
            <a:r>
              <a:rPr lang="en-US"/>
              <a:t>Click to edit Master title style</a:t>
            </a:r>
          </a:p>
        </p:txBody>
      </p:sp>
      <p:cxnSp>
        <p:nvCxnSpPr>
          <p:cNvPr id="8" name="Straight Connector 7"/>
          <p:cNvCxnSpPr/>
          <p:nvPr userDrawn="1"/>
        </p:nvCxnSpPr>
        <p:spPr bwMode="auto">
          <a:xfrm>
            <a:off x="3009014" y="4603900"/>
            <a:ext cx="0" cy="1807535"/>
          </a:xfrm>
          <a:prstGeom prst="line">
            <a:avLst/>
          </a:prstGeom>
          <a:noFill/>
          <a:ln w="12700" cap="flat" cmpd="sng" algn="ctr">
            <a:solidFill>
              <a:schemeClr val="bg1"/>
            </a:solidFill>
            <a:prstDash val="solid"/>
            <a:round/>
            <a:headEnd type="none" w="med" len="med"/>
            <a:tailEnd type="none" w="med" len="med"/>
          </a:ln>
          <a:effectLst/>
        </p:spPr>
      </p:cxnSp>
      <p:sp>
        <p:nvSpPr>
          <p:cNvPr id="9" name="TextBox 8"/>
          <p:cNvSpPr txBox="1"/>
          <p:nvPr userDrawn="1"/>
        </p:nvSpPr>
        <p:spPr>
          <a:xfrm>
            <a:off x="3221669" y="4742126"/>
            <a:ext cx="4401879" cy="1538883"/>
          </a:xfrm>
          <a:prstGeom prst="rect">
            <a:avLst/>
          </a:prstGeom>
          <a:noFill/>
        </p:spPr>
        <p:txBody>
          <a:bodyPr wrap="square" rtlCol="0" anchor="ctr" anchorCtr="0">
            <a:spAutoFit/>
          </a:bodyPr>
          <a:lstStyle/>
          <a:p>
            <a:pPr eaLnBrk="0" fontAlgn="base" hangingPunct="0">
              <a:spcBef>
                <a:spcPct val="0"/>
              </a:spcBef>
              <a:spcAft>
                <a:spcPct val="0"/>
              </a:spcAft>
            </a:pPr>
            <a:r>
              <a:rPr lang="en-US" sz="1400" dirty="0">
                <a:solidFill>
                  <a:prstClr val="white"/>
                </a:solidFill>
              </a:rPr>
              <a:t>Safety Engineering and Analysis Center</a:t>
            </a:r>
          </a:p>
          <a:p>
            <a:pPr eaLnBrk="0" fontAlgn="base" hangingPunct="0">
              <a:spcBef>
                <a:spcPct val="0"/>
              </a:spcBef>
              <a:spcAft>
                <a:spcPct val="0"/>
              </a:spcAft>
            </a:pPr>
            <a:r>
              <a:rPr lang="en-US" sz="1400" dirty="0">
                <a:solidFill>
                  <a:prstClr val="white"/>
                </a:solidFill>
              </a:rPr>
              <a:t>A Division of A-P-T Research, Inc.</a:t>
            </a:r>
          </a:p>
          <a:p>
            <a:pPr eaLnBrk="0" fontAlgn="base" hangingPunct="0">
              <a:spcBef>
                <a:spcPct val="0"/>
              </a:spcBef>
              <a:spcAft>
                <a:spcPct val="0"/>
              </a:spcAft>
            </a:pPr>
            <a:r>
              <a:rPr lang="en-US" sz="1400" dirty="0">
                <a:solidFill>
                  <a:prstClr val="white"/>
                </a:solidFill>
              </a:rPr>
              <a:t>4950 Research Drive, Huntsville, AL 35805</a:t>
            </a:r>
          </a:p>
          <a:p>
            <a:pPr eaLnBrk="0" fontAlgn="base" hangingPunct="0">
              <a:spcBef>
                <a:spcPct val="0"/>
              </a:spcBef>
              <a:spcAft>
                <a:spcPct val="0"/>
              </a:spcAft>
            </a:pPr>
            <a:r>
              <a:rPr lang="en-US" sz="1400" dirty="0">
                <a:solidFill>
                  <a:prstClr val="white"/>
                </a:solidFill>
              </a:rPr>
              <a:t>256.327.3373 | www.apt-research.com</a:t>
            </a:r>
          </a:p>
          <a:p>
            <a:pPr eaLnBrk="0" fontAlgn="base" hangingPunct="0">
              <a:spcBef>
                <a:spcPct val="0"/>
              </a:spcBef>
              <a:spcAft>
                <a:spcPct val="0"/>
              </a:spcAft>
            </a:pPr>
            <a:endParaRPr lang="en-US" sz="1400" dirty="0">
              <a:solidFill>
                <a:prstClr val="white"/>
              </a:solidFill>
            </a:endParaRPr>
          </a:p>
          <a:p>
            <a:pPr eaLnBrk="0" fontAlgn="base" hangingPunct="0">
              <a:spcBef>
                <a:spcPct val="0"/>
              </a:spcBef>
              <a:spcAft>
                <a:spcPct val="0"/>
              </a:spcAft>
            </a:pPr>
            <a:r>
              <a:rPr lang="en-US" sz="800" dirty="0">
                <a:solidFill>
                  <a:prstClr val="white"/>
                </a:solidFill>
              </a:rPr>
              <a:t>Copyright © 2017 A-P-T Research, Inc.</a:t>
            </a:r>
          </a:p>
          <a:p>
            <a:pPr eaLnBrk="0" fontAlgn="base" hangingPunct="0">
              <a:spcBef>
                <a:spcPct val="0"/>
              </a:spcBef>
              <a:spcAft>
                <a:spcPct val="0"/>
              </a:spcAft>
            </a:pPr>
            <a:r>
              <a:rPr lang="en-US" sz="800" dirty="0">
                <a:solidFill>
                  <a:prstClr val="white"/>
                </a:solidFill>
              </a:rPr>
              <a:t>All rights reserved. The content of this presentation may not be reproduced or used in any manner whatsoever without the express written permission of A-P-T Research, Inc.</a:t>
            </a:r>
          </a:p>
        </p:txBody>
      </p:sp>
    </p:spTree>
    <p:extLst>
      <p:ext uri="{BB962C8B-B14F-4D97-AF65-F5344CB8AC3E}">
        <p14:creationId xmlns:p14="http://schemas.microsoft.com/office/powerpoint/2010/main" val="97914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8" y="0"/>
            <a:ext cx="9142984" cy="6858000"/>
          </a:xfrm>
          <a:prstGeom prst="rect">
            <a:avLst/>
          </a:prstGeom>
        </p:spPr>
      </p:pic>
      <p:sp>
        <p:nvSpPr>
          <p:cNvPr id="2" name="Title 1"/>
          <p:cNvSpPr>
            <a:spLocks noGrp="1"/>
          </p:cNvSpPr>
          <p:nvPr>
            <p:ph type="title"/>
          </p:nvPr>
        </p:nvSpPr>
        <p:spPr>
          <a:xfrm>
            <a:off x="722313" y="2907709"/>
            <a:ext cx="7772400" cy="535531"/>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r">
              <a:defRPr lang="en-US" sz="3200">
                <a:solidFill>
                  <a:schemeClr val="tx1">
                    <a:lumMod val="65000"/>
                    <a:lumOff val="35000"/>
                  </a:schemeClr>
                </a:solidFill>
              </a:defRPr>
            </a:lvl1pPr>
          </a:lstStyle>
          <a:p>
            <a:pPr lvl="0" algn="r" eaLnBrk="0" fontAlgn="base" hangingPunct="0">
              <a:lnSpc>
                <a:spcPct val="90000"/>
              </a:lnSpc>
              <a:spcBef>
                <a:spcPct val="50000"/>
              </a:spcBef>
              <a:spcAft>
                <a:spcPct val="0"/>
              </a:spcAft>
            </a:pPr>
            <a:r>
              <a:rPr lang="en-US"/>
              <a:t>Click to edit Master title style</a:t>
            </a:r>
          </a:p>
        </p:txBody>
      </p:sp>
      <p:sp>
        <p:nvSpPr>
          <p:cNvPr id="3" name="Text Placeholder 2"/>
          <p:cNvSpPr>
            <a:spLocks noGrp="1"/>
          </p:cNvSpPr>
          <p:nvPr>
            <p:ph type="body" idx="1"/>
          </p:nvPr>
        </p:nvSpPr>
        <p:spPr>
          <a:xfrm>
            <a:off x="722313" y="3528325"/>
            <a:ext cx="7772400" cy="400110"/>
          </a:xfrm>
        </p:spPr>
        <p:txBody>
          <a:bodyPr anchor="t" anchorCtr="0">
            <a:spAutoFit/>
          </a:bodyPr>
          <a:lstStyle>
            <a:lvl1pPr marL="0" indent="0" algn="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8" name="Straight Connector 7"/>
          <p:cNvCxnSpPr/>
          <p:nvPr userDrawn="1"/>
        </p:nvCxnSpPr>
        <p:spPr bwMode="auto">
          <a:xfrm>
            <a:off x="3009014" y="4603900"/>
            <a:ext cx="0" cy="1807535"/>
          </a:xfrm>
          <a:prstGeom prst="line">
            <a:avLst/>
          </a:prstGeom>
          <a:noFill/>
          <a:ln w="12700" cap="flat" cmpd="sng" algn="ctr">
            <a:solidFill>
              <a:schemeClr val="bg1"/>
            </a:solidFill>
            <a:prstDash val="solid"/>
            <a:round/>
            <a:headEnd type="none" w="med" len="med"/>
            <a:tailEnd type="none" w="med" len="med"/>
          </a:ln>
          <a:effectLst/>
        </p:spPr>
      </p:cxnSp>
      <p:sp>
        <p:nvSpPr>
          <p:cNvPr id="9" name="TextBox 8"/>
          <p:cNvSpPr txBox="1"/>
          <p:nvPr userDrawn="1"/>
        </p:nvSpPr>
        <p:spPr>
          <a:xfrm>
            <a:off x="3221669" y="4926792"/>
            <a:ext cx="4401879" cy="1169551"/>
          </a:xfrm>
          <a:prstGeom prst="rect">
            <a:avLst/>
          </a:prstGeom>
          <a:noFill/>
        </p:spPr>
        <p:txBody>
          <a:bodyPr wrap="square" rtlCol="0" anchor="ctr" anchorCtr="0">
            <a:spAutoFit/>
          </a:bodyPr>
          <a:lstStyle/>
          <a:p>
            <a:pPr eaLnBrk="0" fontAlgn="base" hangingPunct="0">
              <a:spcBef>
                <a:spcPct val="0"/>
              </a:spcBef>
              <a:spcAft>
                <a:spcPct val="0"/>
              </a:spcAft>
            </a:pPr>
            <a:r>
              <a:rPr lang="en-US" sz="1400" dirty="0">
                <a:solidFill>
                  <a:prstClr val="white"/>
                </a:solidFill>
              </a:rPr>
              <a:t>Safety Engineering and Analysis Center</a:t>
            </a:r>
          </a:p>
          <a:p>
            <a:pPr eaLnBrk="0" fontAlgn="base" hangingPunct="0">
              <a:spcBef>
                <a:spcPct val="0"/>
              </a:spcBef>
              <a:spcAft>
                <a:spcPct val="0"/>
              </a:spcAft>
            </a:pPr>
            <a:r>
              <a:rPr lang="en-US" sz="1400" dirty="0">
                <a:solidFill>
                  <a:prstClr val="white"/>
                </a:solidFill>
              </a:rPr>
              <a:t>A Division of A-P-T Research, Inc.</a:t>
            </a:r>
          </a:p>
          <a:p>
            <a:pPr eaLnBrk="0" fontAlgn="base" hangingPunct="0">
              <a:spcBef>
                <a:spcPct val="0"/>
              </a:spcBef>
              <a:spcAft>
                <a:spcPct val="0"/>
              </a:spcAft>
            </a:pPr>
            <a:r>
              <a:rPr lang="en-US" sz="1400" dirty="0">
                <a:solidFill>
                  <a:prstClr val="white"/>
                </a:solidFill>
              </a:rPr>
              <a:t>4950 Research Drive, Huntsville, AL 35805</a:t>
            </a:r>
          </a:p>
          <a:p>
            <a:pPr eaLnBrk="0" fontAlgn="base" hangingPunct="0">
              <a:spcBef>
                <a:spcPct val="0"/>
              </a:spcBef>
              <a:spcAft>
                <a:spcPct val="0"/>
              </a:spcAft>
            </a:pPr>
            <a:r>
              <a:rPr lang="en-US" sz="1400" dirty="0">
                <a:solidFill>
                  <a:prstClr val="white"/>
                </a:solidFill>
              </a:rPr>
              <a:t>256.327.3373 | www.apt-research.com</a:t>
            </a:r>
          </a:p>
          <a:p>
            <a:pPr eaLnBrk="0" fontAlgn="base" hangingPunct="0">
              <a:spcBef>
                <a:spcPct val="0"/>
              </a:spcBef>
              <a:spcAft>
                <a:spcPct val="0"/>
              </a:spcAft>
            </a:pPr>
            <a:endParaRPr lang="en-US" sz="1400" dirty="0">
              <a:solidFill>
                <a:prstClr val="white"/>
              </a:solidFill>
            </a:endParaRPr>
          </a:p>
        </p:txBody>
      </p:sp>
    </p:spTree>
    <p:extLst>
      <p:ext uri="{BB962C8B-B14F-4D97-AF65-F5344CB8AC3E}">
        <p14:creationId xmlns:p14="http://schemas.microsoft.com/office/powerpoint/2010/main" val="1413495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lang="en-US" sz="2000" dirty="0" smtClean="0">
                <a:solidFill>
                  <a:schemeClr val="tx1">
                    <a:lumMod val="75000"/>
                    <a:lumOff val="25000"/>
                  </a:schemeClr>
                </a:solidFill>
                <a:latin typeface="+mn-lt"/>
                <a:ea typeface="+mn-ea"/>
                <a:cs typeface="+mn-cs"/>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3642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elps &amp; Hi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6028"/>
            <a:ext cx="4993574" cy="4680135"/>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52160" y="994767"/>
            <a:ext cx="3291840" cy="5501036"/>
          </a:xfrm>
          <a:gradFill flip="none" rotWithShape="1">
            <a:gsLst>
              <a:gs pos="0">
                <a:schemeClr val="bg1">
                  <a:lumMod val="65000"/>
                </a:schemeClr>
              </a:gs>
              <a:gs pos="15000">
                <a:schemeClr val="bg1">
                  <a:lumMod val="75000"/>
                </a:schemeClr>
              </a:gs>
              <a:gs pos="100000">
                <a:schemeClr val="bg1"/>
              </a:gs>
            </a:gsLst>
            <a:lin ang="5400000" scaled="1"/>
            <a:tileRect/>
          </a:gradFill>
          <a:ln>
            <a:noFill/>
          </a:ln>
        </p:spPr>
        <p:txBody>
          <a:bodyPr vert="horz" wrap="square" lIns="274320" tIns="365760" rIns="274320" bIns="45720" numCol="1" anchor="t" anchorCtr="0" compatLnSpc="1">
            <a:prstTxWarp prst="textNoShape">
              <a:avLst/>
            </a:prstTxWarp>
          </a:bodyPr>
          <a:lstStyle>
            <a:lvl1pPr marL="0" indent="0" algn="ctr">
              <a:spcAft>
                <a:spcPts val="1200"/>
              </a:spcAft>
              <a:buNone/>
              <a:defRPr lang="en-US" sz="2400" smtClean="0">
                <a:solidFill>
                  <a:schemeClr val="bg1"/>
                </a:solidFill>
              </a:defRPr>
            </a:lvl1pPr>
            <a:lvl2pPr marL="228600" indent="-228600">
              <a:defRPr lang="en-US" sz="1600" smtClean="0"/>
            </a:lvl2pPr>
            <a:lvl3pPr marL="685800" indent="-400050">
              <a:defRPr lang="en-US" smtClean="0"/>
            </a:lvl3pPr>
            <a:lvl4pPr>
              <a:defRPr lang="en-US" sz="1400" smtClean="0">
                <a:solidFill>
                  <a:schemeClr val="tx1"/>
                </a:solidFill>
              </a:defRPr>
            </a:lvl4pPr>
            <a:lvl5pPr>
              <a:defRPr lang="en-US" sz="1400">
                <a:solidFill>
                  <a:schemeClr val="tx1"/>
                </a:solidFill>
              </a:defRPr>
            </a:lvl5pPr>
          </a:lstStyle>
          <a:p>
            <a:pPr marL="115888" lvl="0" indent="-115888" algn="ctr" fontAlgn="base">
              <a:spcBef>
                <a:spcPts val="0"/>
              </a:spcBef>
              <a:spcAft>
                <a:spcPts val="1200"/>
              </a:spcAft>
              <a:buClr>
                <a:srgbClr val="00B050"/>
              </a:buClr>
              <a:tabLst>
                <a:tab pos="1824038" algn="l"/>
              </a:tabLst>
            </a:pPr>
            <a:r>
              <a:rPr lang="en-US" dirty="0"/>
              <a:t>Click to edit Master text styles</a:t>
            </a:r>
          </a:p>
          <a:p>
            <a:pPr lvl="1" indent="-228600" eaLnBrk="0" fontAlgn="base" hangingPunct="0">
              <a:spcAft>
                <a:spcPct val="0"/>
              </a:spcAft>
              <a:buClr>
                <a:srgbClr val="00B0F0"/>
              </a:buClr>
            </a:pPr>
            <a:r>
              <a:rPr lang="en-US" dirty="0"/>
              <a:t>Second level</a:t>
            </a:r>
          </a:p>
          <a:p>
            <a:pPr marL="685800" lvl="2" indent="-228600" eaLnBrk="0" fontAlgn="base" hangingPunct="0">
              <a:spcAft>
                <a:spcPct val="0"/>
              </a:spcAft>
              <a:buClr>
                <a:srgbClr val="92D050"/>
              </a:buClr>
              <a:buSzPct val="100000"/>
            </a:pPr>
            <a:r>
              <a:rPr lang="en-US" dirty="0"/>
              <a:t>Third level</a:t>
            </a:r>
          </a:p>
          <a:p>
            <a:pPr marL="914400" lvl="3" indent="-228600" eaLnBrk="0" fontAlgn="base" hangingPunct="0">
              <a:spcAft>
                <a:spcPct val="0"/>
              </a:spcAft>
              <a:buChar char="–"/>
            </a:pPr>
            <a:r>
              <a:rPr lang="en-US" dirty="0"/>
              <a:t>Fourth level</a:t>
            </a:r>
          </a:p>
          <a:p>
            <a:pPr marL="1085850" lvl="4" indent="-171450" eaLnBrk="0" fontAlgn="base" hangingPunct="0">
              <a:spcAft>
                <a:spcPct val="0"/>
              </a:spcAft>
              <a:buChar char="»"/>
            </a:pPr>
            <a:r>
              <a:rPr lang="en-US" dirty="0"/>
              <a:t>Fifth level</a:t>
            </a:r>
          </a:p>
        </p:txBody>
      </p:sp>
    </p:spTree>
    <p:extLst>
      <p:ext uri="{BB962C8B-B14F-4D97-AF65-F5344CB8AC3E}">
        <p14:creationId xmlns:p14="http://schemas.microsoft.com/office/powerpoint/2010/main" val="3240819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6028"/>
            <a:ext cx="4038600" cy="4680135"/>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46028"/>
            <a:ext cx="4038600" cy="4680135"/>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568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660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609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US" dirty="0"/>
          </a:p>
        </p:txBody>
      </p:sp>
      <p:grpSp>
        <p:nvGrpSpPr>
          <p:cNvPr id="45" name="Group 44"/>
          <p:cNvGrpSpPr/>
          <p:nvPr userDrawn="1"/>
        </p:nvGrpSpPr>
        <p:grpSpPr>
          <a:xfrm>
            <a:off x="407720" y="1555669"/>
            <a:ext cx="8328561" cy="4668881"/>
            <a:chOff x="352301" y="1555669"/>
            <a:chExt cx="7540831" cy="4668881"/>
          </a:xfrm>
        </p:grpSpPr>
        <p:grpSp>
          <p:nvGrpSpPr>
            <p:cNvPr id="26" name="Group 25"/>
            <p:cNvGrpSpPr/>
            <p:nvPr userDrawn="1"/>
          </p:nvGrpSpPr>
          <p:grpSpPr>
            <a:xfrm>
              <a:off x="352301" y="1555669"/>
              <a:ext cx="3621974" cy="4668881"/>
              <a:chOff x="352301" y="1555669"/>
              <a:chExt cx="3621974" cy="4668881"/>
            </a:xfrm>
          </p:grpSpPr>
          <p:cxnSp>
            <p:nvCxnSpPr>
              <p:cNvPr id="4" name="Straight Connector 3"/>
              <p:cNvCxnSpPr/>
              <p:nvPr userDrawn="1"/>
            </p:nvCxnSpPr>
            <p:spPr bwMode="auto">
              <a:xfrm>
                <a:off x="352301" y="155566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5" name="Straight Connector 4"/>
              <p:cNvCxnSpPr/>
              <p:nvPr userDrawn="1"/>
            </p:nvCxnSpPr>
            <p:spPr bwMode="auto">
              <a:xfrm>
                <a:off x="352301" y="184747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6" name="Straight Connector 5"/>
              <p:cNvCxnSpPr/>
              <p:nvPr userDrawn="1"/>
            </p:nvCxnSpPr>
            <p:spPr bwMode="auto">
              <a:xfrm>
                <a:off x="352301" y="213927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7" name="Straight Connector 6"/>
              <p:cNvCxnSpPr/>
              <p:nvPr userDrawn="1"/>
            </p:nvCxnSpPr>
            <p:spPr bwMode="auto">
              <a:xfrm>
                <a:off x="352301" y="243108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8" name="Straight Connector 7"/>
              <p:cNvCxnSpPr/>
              <p:nvPr userDrawn="1"/>
            </p:nvCxnSpPr>
            <p:spPr bwMode="auto">
              <a:xfrm>
                <a:off x="352301" y="272288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9" name="Straight Connector 8"/>
              <p:cNvCxnSpPr/>
              <p:nvPr userDrawn="1"/>
            </p:nvCxnSpPr>
            <p:spPr bwMode="auto">
              <a:xfrm>
                <a:off x="352301" y="301469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10" name="Straight Connector 9"/>
              <p:cNvCxnSpPr/>
              <p:nvPr userDrawn="1"/>
            </p:nvCxnSpPr>
            <p:spPr bwMode="auto">
              <a:xfrm>
                <a:off x="352301" y="330649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11" name="Straight Connector 10"/>
              <p:cNvCxnSpPr/>
              <p:nvPr userDrawn="1"/>
            </p:nvCxnSpPr>
            <p:spPr bwMode="auto">
              <a:xfrm>
                <a:off x="352301" y="359830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12" name="Straight Connector 11"/>
              <p:cNvCxnSpPr/>
              <p:nvPr userDrawn="1"/>
            </p:nvCxnSpPr>
            <p:spPr bwMode="auto">
              <a:xfrm>
                <a:off x="352301" y="389010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13" name="Straight Connector 12"/>
              <p:cNvCxnSpPr/>
              <p:nvPr userDrawn="1"/>
            </p:nvCxnSpPr>
            <p:spPr bwMode="auto">
              <a:xfrm>
                <a:off x="352301" y="418191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16" name="Straight Connector 15"/>
              <p:cNvCxnSpPr/>
              <p:nvPr userDrawn="1"/>
            </p:nvCxnSpPr>
            <p:spPr bwMode="auto">
              <a:xfrm>
                <a:off x="352301" y="447371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17" name="Straight Connector 16"/>
              <p:cNvCxnSpPr/>
              <p:nvPr userDrawn="1"/>
            </p:nvCxnSpPr>
            <p:spPr bwMode="auto">
              <a:xfrm>
                <a:off x="352301" y="476552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18" name="Straight Connector 17"/>
              <p:cNvCxnSpPr/>
              <p:nvPr userDrawn="1"/>
            </p:nvCxnSpPr>
            <p:spPr bwMode="auto">
              <a:xfrm>
                <a:off x="352301" y="505732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19" name="Straight Connector 18"/>
              <p:cNvCxnSpPr/>
              <p:nvPr userDrawn="1"/>
            </p:nvCxnSpPr>
            <p:spPr bwMode="auto">
              <a:xfrm>
                <a:off x="352301" y="534913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20" name="Straight Connector 19"/>
              <p:cNvCxnSpPr/>
              <p:nvPr userDrawn="1"/>
            </p:nvCxnSpPr>
            <p:spPr bwMode="auto">
              <a:xfrm>
                <a:off x="352301" y="564093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21" name="Straight Connector 20"/>
              <p:cNvCxnSpPr/>
              <p:nvPr userDrawn="1"/>
            </p:nvCxnSpPr>
            <p:spPr bwMode="auto">
              <a:xfrm>
                <a:off x="352301" y="593274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22" name="Straight Connector 21"/>
              <p:cNvCxnSpPr/>
              <p:nvPr userDrawn="1"/>
            </p:nvCxnSpPr>
            <p:spPr bwMode="auto">
              <a:xfrm>
                <a:off x="352301" y="6224550"/>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grpSp>
        <p:grpSp>
          <p:nvGrpSpPr>
            <p:cNvPr id="27" name="Group 26"/>
            <p:cNvGrpSpPr/>
            <p:nvPr userDrawn="1"/>
          </p:nvGrpSpPr>
          <p:grpSpPr>
            <a:xfrm>
              <a:off x="4271158" y="1555669"/>
              <a:ext cx="3621974" cy="4668881"/>
              <a:chOff x="352301" y="1555669"/>
              <a:chExt cx="3621974" cy="4668881"/>
            </a:xfrm>
          </p:grpSpPr>
          <p:cxnSp>
            <p:nvCxnSpPr>
              <p:cNvPr id="28" name="Straight Connector 27"/>
              <p:cNvCxnSpPr/>
              <p:nvPr userDrawn="1"/>
            </p:nvCxnSpPr>
            <p:spPr bwMode="auto">
              <a:xfrm>
                <a:off x="352301" y="155566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29" name="Straight Connector 28"/>
              <p:cNvCxnSpPr/>
              <p:nvPr userDrawn="1"/>
            </p:nvCxnSpPr>
            <p:spPr bwMode="auto">
              <a:xfrm>
                <a:off x="352301" y="184747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0" name="Straight Connector 29"/>
              <p:cNvCxnSpPr/>
              <p:nvPr userDrawn="1"/>
            </p:nvCxnSpPr>
            <p:spPr bwMode="auto">
              <a:xfrm>
                <a:off x="352301" y="213927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1" name="Straight Connector 30"/>
              <p:cNvCxnSpPr/>
              <p:nvPr userDrawn="1"/>
            </p:nvCxnSpPr>
            <p:spPr bwMode="auto">
              <a:xfrm>
                <a:off x="352301" y="243108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2" name="Straight Connector 31"/>
              <p:cNvCxnSpPr/>
              <p:nvPr userDrawn="1"/>
            </p:nvCxnSpPr>
            <p:spPr bwMode="auto">
              <a:xfrm>
                <a:off x="352301" y="272288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3" name="Straight Connector 32"/>
              <p:cNvCxnSpPr/>
              <p:nvPr userDrawn="1"/>
            </p:nvCxnSpPr>
            <p:spPr bwMode="auto">
              <a:xfrm>
                <a:off x="352301" y="301469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4" name="Straight Connector 33"/>
              <p:cNvCxnSpPr/>
              <p:nvPr userDrawn="1"/>
            </p:nvCxnSpPr>
            <p:spPr bwMode="auto">
              <a:xfrm>
                <a:off x="352301" y="330649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5" name="Straight Connector 34"/>
              <p:cNvCxnSpPr/>
              <p:nvPr userDrawn="1"/>
            </p:nvCxnSpPr>
            <p:spPr bwMode="auto">
              <a:xfrm>
                <a:off x="352301" y="359830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6" name="Straight Connector 35"/>
              <p:cNvCxnSpPr/>
              <p:nvPr userDrawn="1"/>
            </p:nvCxnSpPr>
            <p:spPr bwMode="auto">
              <a:xfrm>
                <a:off x="352301" y="389010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7" name="Straight Connector 36"/>
              <p:cNvCxnSpPr/>
              <p:nvPr userDrawn="1"/>
            </p:nvCxnSpPr>
            <p:spPr bwMode="auto">
              <a:xfrm>
                <a:off x="352301" y="418191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8" name="Straight Connector 37"/>
              <p:cNvCxnSpPr/>
              <p:nvPr userDrawn="1"/>
            </p:nvCxnSpPr>
            <p:spPr bwMode="auto">
              <a:xfrm>
                <a:off x="352301" y="447371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39" name="Straight Connector 38"/>
              <p:cNvCxnSpPr/>
              <p:nvPr userDrawn="1"/>
            </p:nvCxnSpPr>
            <p:spPr bwMode="auto">
              <a:xfrm>
                <a:off x="352301" y="476552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40" name="Straight Connector 39"/>
              <p:cNvCxnSpPr/>
              <p:nvPr userDrawn="1"/>
            </p:nvCxnSpPr>
            <p:spPr bwMode="auto">
              <a:xfrm>
                <a:off x="352301" y="505732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41" name="Straight Connector 40"/>
              <p:cNvCxnSpPr/>
              <p:nvPr userDrawn="1"/>
            </p:nvCxnSpPr>
            <p:spPr bwMode="auto">
              <a:xfrm>
                <a:off x="352301" y="534913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42" name="Straight Connector 41"/>
              <p:cNvCxnSpPr/>
              <p:nvPr userDrawn="1"/>
            </p:nvCxnSpPr>
            <p:spPr bwMode="auto">
              <a:xfrm>
                <a:off x="352301" y="5640939"/>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43" name="Straight Connector 42"/>
              <p:cNvCxnSpPr/>
              <p:nvPr userDrawn="1"/>
            </p:nvCxnSpPr>
            <p:spPr bwMode="auto">
              <a:xfrm>
                <a:off x="352301" y="5932744"/>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cxnSp>
            <p:nvCxnSpPr>
              <p:cNvPr id="44" name="Straight Connector 43"/>
              <p:cNvCxnSpPr/>
              <p:nvPr userDrawn="1"/>
            </p:nvCxnSpPr>
            <p:spPr bwMode="auto">
              <a:xfrm>
                <a:off x="352301" y="6224550"/>
                <a:ext cx="3621974" cy="0"/>
              </a:xfrm>
              <a:prstGeom prst="line">
                <a:avLst/>
              </a:prstGeom>
              <a:noFill/>
              <a:ln w="6350" cap="flat" cmpd="sng" algn="ctr">
                <a:solidFill>
                  <a:schemeClr val="bg1">
                    <a:lumMod val="65000"/>
                  </a:schemeClr>
                </a:solidFill>
                <a:prstDash val="solid"/>
                <a:round/>
                <a:headEnd type="none" w="med" len="med"/>
                <a:tailEnd type="none" w="med" len="med"/>
              </a:ln>
              <a:effectLst/>
            </p:spPr>
          </p:cxnSp>
        </p:grpSp>
      </p:grpSp>
    </p:spTree>
    <p:extLst>
      <p:ext uri="{BB962C8B-B14F-4D97-AF65-F5344CB8AC3E}">
        <p14:creationId xmlns:p14="http://schemas.microsoft.com/office/powerpoint/2010/main" val="705008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iz">
    <p:spTree>
      <p:nvGrpSpPr>
        <p:cNvPr id="1" name=""/>
        <p:cNvGrpSpPr/>
        <p:nvPr/>
      </p:nvGrpSpPr>
      <p:grpSpPr>
        <a:xfrm>
          <a:off x="0" y="0"/>
          <a:ext cx="0" cy="0"/>
          <a:chOff x="0" y="0"/>
          <a:chExt cx="0" cy="0"/>
        </a:xfrm>
      </p:grpSpPr>
      <p:sp>
        <p:nvSpPr>
          <p:cNvPr id="5" name="Rectangle 4"/>
          <p:cNvSpPr/>
          <p:nvPr userDrawn="1"/>
        </p:nvSpPr>
        <p:spPr>
          <a:xfrm>
            <a:off x="343197" y="1191369"/>
            <a:ext cx="8457606" cy="5304433"/>
          </a:xfrm>
          <a:prstGeom prst="rect">
            <a:avLst/>
          </a:prstGeom>
          <a:gradFill>
            <a:gsLst>
              <a:gs pos="63000">
                <a:schemeClr val="bg1">
                  <a:lumMod val="75000"/>
                </a:schemeClr>
              </a:gs>
              <a:gs pos="100000">
                <a:schemeClr val="bg1"/>
              </a:gs>
            </a:gsLst>
            <a:lin ang="5400000" scaled="0"/>
          </a:gradFill>
          <a:ln>
            <a:noFill/>
          </a:ln>
          <a:effectLst>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457200" y="1293425"/>
            <a:ext cx="8229600" cy="5105400"/>
          </a:xfrm>
          <a:solidFill>
            <a:schemeClr val="bg1"/>
          </a:solidFill>
          <a:effectLst/>
        </p:spPr>
        <p:txBody>
          <a:bodyPr lIns="274320" tIns="182880" rIns="274320" bIns="182880"/>
          <a:lstStyle>
            <a:lvl1pPr marL="344488" indent="-344488">
              <a:spcBef>
                <a:spcPts val="0"/>
              </a:spcBef>
              <a:spcAft>
                <a:spcPts val="600"/>
              </a:spcAft>
              <a:buFont typeface="+mj-lt"/>
              <a:buAutoNum type="arabicPeriod"/>
              <a:defRPr/>
            </a:lvl1pPr>
            <a:lvl2pPr marL="574675" indent="-230188">
              <a:spcBef>
                <a:spcPts val="0"/>
              </a:spcBef>
              <a:spcAft>
                <a:spcPts val="600"/>
              </a:spcAft>
              <a:buClr>
                <a:schemeClr val="accent2"/>
              </a:buClr>
              <a:buSzPct val="100000"/>
              <a:buFont typeface="+mj-lt"/>
              <a:buAutoNum type="alphaLcPeriod"/>
              <a:defRPr/>
            </a:lvl2pPr>
            <a:lvl3pPr marL="855663" indent="-285750">
              <a:spcBef>
                <a:spcPts val="0"/>
              </a:spcBef>
              <a:spcAft>
                <a:spcPts val="600"/>
              </a:spcAft>
              <a:buClr>
                <a:srgbClr val="00B050"/>
              </a:buClr>
              <a:buFont typeface="+mj-lt"/>
              <a:buAutoNum type="arabicPeriod"/>
              <a:defRPr/>
            </a:lvl3pPr>
            <a:lvl4pPr marL="1081088" indent="-225425">
              <a:spcBef>
                <a:spcPts val="0"/>
              </a:spcBef>
              <a:spcAft>
                <a:spcPts val="600"/>
              </a:spcAft>
              <a:buClr>
                <a:schemeClr val="accent2"/>
              </a:buClr>
              <a:buSzPct val="100000"/>
              <a:buFont typeface="+mj-lt"/>
              <a:buAutoNum type="alphaLcPeriod"/>
              <a:defRPr/>
            </a:lvl4pPr>
            <a:lvl5pPr marL="1317625" indent="-236538">
              <a:spcBef>
                <a:spcPts val="0"/>
              </a:spcBef>
              <a:spcAft>
                <a:spcPts val="600"/>
              </a:spcAft>
              <a:buClr>
                <a:srgbClr val="00B050"/>
              </a:buClr>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93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2608" y="246888"/>
            <a:ext cx="712891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lgn="l" eaLnBrk="0" fontAlgn="base" hangingPunct="0">
              <a:spcBef>
                <a:spcPct val="50000"/>
              </a:spcBef>
              <a:spcAft>
                <a:spcPct val="0"/>
              </a:spcAft>
            </a:pPr>
            <a:r>
              <a:rPr lang="en-US" dirty="0"/>
              <a:t>Click to edit Master title style</a:t>
            </a:r>
          </a:p>
        </p:txBody>
      </p:sp>
      <p:sp>
        <p:nvSpPr>
          <p:cNvPr id="3" name="Text Placeholder 2"/>
          <p:cNvSpPr>
            <a:spLocks noGrp="1"/>
          </p:cNvSpPr>
          <p:nvPr>
            <p:ph type="body" idx="1"/>
          </p:nvPr>
        </p:nvSpPr>
        <p:spPr>
          <a:xfrm>
            <a:off x="457200" y="1435396"/>
            <a:ext cx="8229600" cy="469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60288"/>
            <a:ext cx="9144000" cy="2977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1400" b="1" dirty="0">
              <a:solidFill>
                <a:prstClr val="white"/>
              </a:solidFill>
            </a:endParaRPr>
          </a:p>
        </p:txBody>
      </p:sp>
      <p:sp>
        <p:nvSpPr>
          <p:cNvPr id="8" name="Text Box 12"/>
          <p:cNvSpPr txBox="1">
            <a:spLocks noChangeArrowheads="1"/>
          </p:cNvSpPr>
          <p:nvPr userDrawn="1"/>
        </p:nvSpPr>
        <p:spPr bwMode="auto">
          <a:xfrm>
            <a:off x="1" y="6567057"/>
            <a:ext cx="1799771" cy="292077"/>
          </a:xfrm>
          <a:prstGeom prst="rect">
            <a:avLst/>
          </a:prstGeom>
          <a:noFill/>
          <a:ln w="9525">
            <a:noFill/>
            <a:miter lim="800000"/>
            <a:headEnd/>
            <a:tailEnd/>
          </a:ln>
          <a:effectLst/>
        </p:spPr>
        <p:txBody>
          <a:bodyPr wrap="square" anchor="ctr" anchorCtr="0">
            <a:noAutofit/>
          </a:bodyPr>
          <a:lstStyle/>
          <a:p>
            <a:pPr eaLnBrk="0" fontAlgn="base" hangingPunct="0">
              <a:spcBef>
                <a:spcPct val="0"/>
              </a:spcBef>
              <a:spcAft>
                <a:spcPct val="0"/>
              </a:spcAft>
              <a:defRPr/>
            </a:pPr>
            <a:r>
              <a:rPr lang="en-US" sz="800" dirty="0">
                <a:solidFill>
                  <a:prstClr val="black">
                    <a:lumMod val="65000"/>
                    <a:lumOff val="35000"/>
                  </a:prstClr>
                </a:solidFill>
              </a:rPr>
              <a:t>© 2017 A-P-T Research, Inc.</a:t>
            </a:r>
            <a:endParaRPr lang="en-US" sz="1400" b="1" dirty="0">
              <a:solidFill>
                <a:prstClr val="black">
                  <a:lumMod val="65000"/>
                  <a:lumOff val="35000"/>
                </a:prstClr>
              </a:solidFill>
            </a:endParaRPr>
          </a:p>
        </p:txBody>
      </p:sp>
      <p:sp>
        <p:nvSpPr>
          <p:cNvPr id="9" name="Text Box 14"/>
          <p:cNvSpPr txBox="1">
            <a:spLocks noChangeArrowheads="1"/>
          </p:cNvSpPr>
          <p:nvPr userDrawn="1"/>
        </p:nvSpPr>
        <p:spPr bwMode="auto">
          <a:xfrm>
            <a:off x="7726364" y="6567057"/>
            <a:ext cx="1417637" cy="290945"/>
          </a:xfrm>
          <a:prstGeom prst="rect">
            <a:avLst/>
          </a:prstGeom>
          <a:noFill/>
          <a:ln>
            <a:noFill/>
          </a:ln>
        </p:spPr>
        <p:txBody>
          <a:bodyPr anchor="ctr" anchorCtr="0">
            <a:no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pPr algn="r" fontAlgn="base">
              <a:spcBef>
                <a:spcPct val="50000"/>
              </a:spcBef>
              <a:spcAft>
                <a:spcPct val="0"/>
              </a:spcAft>
            </a:pPr>
            <a:r>
              <a:rPr lang="en-US" altLang="en-US" sz="800" b="0" dirty="0">
                <a:solidFill>
                  <a:prstClr val="black">
                    <a:lumMod val="65000"/>
                    <a:lumOff val="35000"/>
                  </a:prstClr>
                </a:solidFill>
              </a:rPr>
              <a:t>T-19-01002 | </a:t>
            </a:r>
            <a:fld id="{F4C137C3-515E-4F2F-9299-727C93093B78}" type="slidenum">
              <a:rPr lang="en-US" altLang="en-US" sz="800" b="0" smtClean="0">
                <a:solidFill>
                  <a:prstClr val="black">
                    <a:lumMod val="65000"/>
                    <a:lumOff val="35000"/>
                  </a:prstClr>
                </a:solidFill>
              </a:rPr>
              <a:pPr algn="r" fontAlgn="base">
                <a:spcBef>
                  <a:spcPct val="50000"/>
                </a:spcBef>
                <a:spcAft>
                  <a:spcPct val="0"/>
                </a:spcAft>
              </a:pPr>
              <a:t>‹#›</a:t>
            </a:fld>
            <a:endParaRPr lang="en-US" altLang="en-US" sz="800" b="0" dirty="0">
              <a:solidFill>
                <a:prstClr val="black">
                  <a:lumMod val="65000"/>
                  <a:lumOff val="35000"/>
                </a:prstClr>
              </a:solidFill>
            </a:endParaRPr>
          </a:p>
        </p:txBody>
      </p:sp>
    </p:spTree>
    <p:extLst>
      <p:ext uri="{BB962C8B-B14F-4D97-AF65-F5344CB8AC3E}">
        <p14:creationId xmlns:p14="http://schemas.microsoft.com/office/powerpoint/2010/main" val="341102042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txStyles>
    <p:titleStyle>
      <a:lvl1pPr algn="l" defTabSz="914400" rtl="0" eaLnBrk="1" latinLnBrk="0" hangingPunct="1">
        <a:spcBef>
          <a:spcPct val="0"/>
        </a:spcBef>
        <a:buNone/>
        <a:defRPr lang="en-US" sz="2400" b="1" kern="1200" dirty="0" smtClean="0">
          <a:solidFill>
            <a:schemeClr val="bg1"/>
          </a:solidFill>
          <a:latin typeface="+mj-lt"/>
          <a:ea typeface="+mj-ea"/>
          <a:cs typeface="+mj-cs"/>
        </a:defRPr>
      </a:lvl1pPr>
    </p:titleStyle>
    <p:bodyStyle>
      <a:lvl1pPr marL="233363" indent="-233363" algn="l" defTabSz="914400" rtl="0" eaLnBrk="1" latinLnBrk="0" hangingPunct="1">
        <a:spcBef>
          <a:spcPts val="0"/>
        </a:spcBef>
        <a:spcAft>
          <a:spcPts val="600"/>
        </a:spcAft>
        <a:buClr>
          <a:schemeClr val="accent3">
            <a:lumMod val="75000"/>
          </a:schemeClr>
        </a:buClr>
        <a:buFont typeface="Wingdings" panose="05000000000000000000" pitchFamily="2" charset="2"/>
        <a:buChar char="§"/>
        <a:defRPr lang="en-US" sz="2000" kern="1200" dirty="0" smtClean="0">
          <a:solidFill>
            <a:schemeClr val="tx1">
              <a:lumMod val="75000"/>
              <a:lumOff val="25000"/>
            </a:schemeClr>
          </a:solidFill>
          <a:latin typeface="+mn-lt"/>
          <a:ea typeface="+mn-ea"/>
          <a:cs typeface="+mn-cs"/>
        </a:defRPr>
      </a:lvl1pPr>
      <a:lvl2pPr marL="457200" indent="-223838" algn="l" defTabSz="914400" rtl="0" eaLnBrk="1" latinLnBrk="0" hangingPunct="1">
        <a:spcBef>
          <a:spcPts val="0"/>
        </a:spcBef>
        <a:spcAft>
          <a:spcPts val="600"/>
        </a:spcAft>
        <a:buClr>
          <a:schemeClr val="accent1"/>
        </a:buClr>
        <a:buSzPct val="60000"/>
        <a:buFont typeface="Arial" panose="020B0604020202020204" pitchFamily="34" charset="0"/>
        <a:buChar char="►"/>
        <a:defRPr sz="1800" kern="1200">
          <a:solidFill>
            <a:schemeClr val="tx1">
              <a:lumMod val="75000"/>
              <a:lumOff val="25000"/>
            </a:schemeClr>
          </a:solidFill>
          <a:latin typeface="+mn-lt"/>
          <a:ea typeface="+mn-ea"/>
          <a:cs typeface="+mn-cs"/>
        </a:defRPr>
      </a:lvl2pPr>
      <a:lvl3pPr marL="627063" indent="-169863" algn="l" defTabSz="914400" rtl="0" eaLnBrk="1" latinLnBrk="0" hangingPunct="1">
        <a:spcBef>
          <a:spcPts val="0"/>
        </a:spcBef>
        <a:spcAft>
          <a:spcPts val="600"/>
        </a:spcAft>
        <a:buClr>
          <a:schemeClr val="accent3"/>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96925" indent="-169863" algn="l" defTabSz="914400" rtl="0" eaLnBrk="1" latinLnBrk="0" hangingPunct="1">
        <a:spcBef>
          <a:spcPts val="0"/>
        </a:spcBef>
        <a:spcAft>
          <a:spcPts val="600"/>
        </a:spcAft>
        <a:buClr>
          <a:schemeClr val="accent6"/>
        </a:buClr>
        <a:buSzPct val="60000"/>
        <a:buFont typeface="Arial" panose="020B0604020202020204" pitchFamily="34" charset="0"/>
        <a:buChar char="►"/>
        <a:defRPr sz="1600" kern="1200">
          <a:solidFill>
            <a:schemeClr val="tx1">
              <a:lumMod val="75000"/>
              <a:lumOff val="25000"/>
            </a:schemeClr>
          </a:solidFill>
          <a:latin typeface="+mn-lt"/>
          <a:ea typeface="+mn-ea"/>
          <a:cs typeface="+mn-cs"/>
        </a:defRPr>
      </a:lvl4pPr>
      <a:lvl5pPr marL="966788" indent="-169863" algn="l" defTabSz="914400" rtl="0" eaLnBrk="1" latinLnBrk="0" hangingPunct="1">
        <a:spcBef>
          <a:spcPts val="0"/>
        </a:spcBef>
        <a:spcAft>
          <a:spcPts val="600"/>
        </a:spcAft>
        <a:buClr>
          <a:schemeClr val="accent4"/>
        </a:buClr>
        <a:buFont typeface="Wingdings" panose="05000000000000000000" pitchFamily="2" charset="2"/>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www.weibull.com/hotwire/issue98/relbasics98fig4.htm"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5.gif"/><Relationship Id="rId4" Type="http://schemas.openxmlformats.org/officeDocument/2006/relationships/image" Target="../media/image16.gi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reliabilityanalyticstoolkit.appspot.com/"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hyperlink" Target="https://reliabilityanalyticstoolkit.appspot.com/binomial_confidence_details" TargetMode="External"/><Relationship Id="rId4" Type="http://schemas.openxmlformats.org/officeDocument/2006/relationships/image" Target="../media/image26.gif"/></Relationships>
</file>

<file path=ppt/slides/_rels/slide6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s://reliabilityanalyticstoolkit.appspot.com/binomial_confidence_details" TargetMode="External"/><Relationship Id="rId4" Type="http://schemas.openxmlformats.org/officeDocument/2006/relationships/image" Target="../media/image28.gi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7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hyperlink" Target="http://www.reliabilityanalytics.com/blog/2011/10/09/reliability-allocation/" TargetMode="External"/><Relationship Id="rId5" Type="http://schemas.openxmlformats.org/officeDocument/2006/relationships/image" Target="../media/image32.png"/><Relationship Id="rId4" Type="http://schemas.openxmlformats.org/officeDocument/2006/relationships/hyperlink" Target="http://www.reliabilityanalytics.com/blog/wp-content/uploads/2011/10/agree_allocation6.png" TargetMode="Externa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http://www.reliabilityanalytics.com/blog/2011/10/09/reliability-allocation/"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7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hyperlink" Target="http://www.reliabilityanalytics.com/blog/2011/10/09/reliability-allocation/"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hyperlink" Target="http://www.reliabilityanalytics.com/blog/2011/10/09/reliability-allocation/"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7.gif"/><Relationship Id="rId7" Type="http://schemas.openxmlformats.org/officeDocument/2006/relationships/hyperlink" Target="http://reliabilityanalyticstoolkit.appspot.com/confidence_limits_exponential_distribution" TargetMode="External"/><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image" Target="../media/image40.gif"/><Relationship Id="rId5" Type="http://schemas.openxmlformats.org/officeDocument/2006/relationships/image" Target="../media/image39.gif"/><Relationship Id="rId4" Type="http://schemas.openxmlformats.org/officeDocument/2006/relationships/image" Target="../media/image38.gif"/></Relationships>
</file>

<file path=ppt/slides/_rels/slide8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40.gif"/></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4549914"/>
            <a:ext cx="4953000" cy="276999"/>
          </a:xfrm>
          <a:prstGeom prst="rect">
            <a:avLst/>
          </a:prstGeom>
        </p:spPr>
        <p:txBody>
          <a:bodyPr wrap="square">
            <a:spAutoFit/>
          </a:bodyPr>
          <a:lstStyle/>
          <a:p>
            <a:pPr algn="ctr"/>
            <a:endParaRPr lang="en-US" altLang="en-US" sz="1200" b="1" dirty="0">
              <a:latin typeface="Calibri" panose="020F0502020204030204" pitchFamily="34" charset="0"/>
            </a:endParaRPr>
          </a:p>
        </p:txBody>
      </p:sp>
      <p:sp>
        <p:nvSpPr>
          <p:cNvPr id="3" name="Title 2"/>
          <p:cNvSpPr>
            <a:spLocks noGrp="1"/>
          </p:cNvSpPr>
          <p:nvPr>
            <p:ph type="ctrTitle"/>
          </p:nvPr>
        </p:nvSpPr>
        <p:spPr>
          <a:xfrm>
            <a:off x="1757780" y="2640091"/>
            <a:ext cx="6764428" cy="923330"/>
          </a:xfrm>
        </p:spPr>
        <p:txBody>
          <a:bodyPr anchor="ctr"/>
          <a:lstStyle/>
          <a:p>
            <a:pPr>
              <a:lnSpc>
                <a:spcPct val="100000"/>
              </a:lnSpc>
            </a:pPr>
            <a:r>
              <a:rPr lang="en-US" sz="2000" dirty="0"/>
              <a:t>An overview of Reliability Engineering</a:t>
            </a:r>
            <a:br>
              <a:rPr lang="en-US" sz="2000" dirty="0"/>
            </a:br>
            <a:r>
              <a:rPr lang="en-US" sz="2000" dirty="0"/>
              <a:t>Tools and techniques</a:t>
            </a:r>
          </a:p>
        </p:txBody>
      </p:sp>
      <p:sp>
        <p:nvSpPr>
          <p:cNvPr id="6" name="TextBox 5"/>
          <p:cNvSpPr txBox="1"/>
          <p:nvPr/>
        </p:nvSpPr>
        <p:spPr>
          <a:xfrm>
            <a:off x="4407408" y="893778"/>
            <a:ext cx="4114800" cy="1477328"/>
          </a:xfrm>
          <a:prstGeom prst="rect">
            <a:avLst/>
          </a:prstGeom>
          <a:noFill/>
        </p:spPr>
        <p:txBody>
          <a:bodyPr wrap="square" rtlCol="0">
            <a:spAutoFit/>
          </a:bodyPr>
          <a:lstStyle/>
          <a:p>
            <a:pPr algn="r"/>
            <a:r>
              <a:rPr lang="en-US" sz="1600" dirty="0">
                <a:solidFill>
                  <a:schemeClr val="tx1">
                    <a:lumMod val="75000"/>
                    <a:lumOff val="25000"/>
                  </a:schemeClr>
                </a:solidFill>
              </a:rPr>
              <a:t>Fayssal M. Safie, Ph. D.,</a:t>
            </a:r>
            <a:br>
              <a:rPr lang="en-US" sz="1600" dirty="0">
                <a:solidFill>
                  <a:schemeClr val="tx1">
                    <a:lumMod val="75000"/>
                    <a:lumOff val="25000"/>
                  </a:schemeClr>
                </a:solidFill>
              </a:rPr>
            </a:br>
            <a:r>
              <a:rPr lang="en-US" sz="1400" dirty="0">
                <a:solidFill>
                  <a:schemeClr val="tx1">
                    <a:lumMod val="75000"/>
                    <a:lumOff val="25000"/>
                  </a:schemeClr>
                </a:solidFill>
              </a:rPr>
              <a:t>A-P-T Research, Inc.</a:t>
            </a:r>
            <a:br>
              <a:rPr lang="en-US" sz="1400" dirty="0">
                <a:solidFill>
                  <a:schemeClr val="tx1">
                    <a:lumMod val="75000"/>
                    <a:lumOff val="25000"/>
                  </a:schemeClr>
                </a:solidFill>
              </a:rPr>
            </a:br>
            <a:r>
              <a:rPr lang="en-US" dirty="0">
                <a:solidFill>
                  <a:schemeClr val="tx1">
                    <a:lumMod val="75000"/>
                    <a:lumOff val="25000"/>
                  </a:schemeClr>
                </a:solidFill>
              </a:rPr>
              <a:t/>
            </a:r>
            <a:br>
              <a:rPr lang="en-US" dirty="0">
                <a:solidFill>
                  <a:schemeClr val="tx1">
                    <a:lumMod val="75000"/>
                    <a:lumOff val="25000"/>
                  </a:schemeClr>
                </a:solidFill>
              </a:rPr>
            </a:br>
            <a:r>
              <a:rPr lang="en-US" sz="1400" dirty="0">
                <a:solidFill>
                  <a:schemeClr val="tx1">
                    <a:lumMod val="75000"/>
                    <a:lumOff val="25000"/>
                  </a:schemeClr>
                </a:solidFill>
              </a:rPr>
              <a:t>RAM XVII Workshop Tutorial </a:t>
            </a:r>
            <a:br>
              <a:rPr lang="en-US" sz="1400" dirty="0">
                <a:solidFill>
                  <a:schemeClr val="tx1">
                    <a:lumMod val="75000"/>
                    <a:lumOff val="25000"/>
                  </a:schemeClr>
                </a:solidFill>
              </a:rPr>
            </a:br>
            <a:r>
              <a:rPr lang="en-US" sz="1400" dirty="0">
                <a:solidFill>
                  <a:schemeClr val="tx1">
                    <a:lumMod val="75000"/>
                    <a:lumOff val="25000"/>
                  </a:schemeClr>
                </a:solidFill>
              </a:rPr>
              <a:t>Huntsville, Alabama</a:t>
            </a:r>
            <a:br>
              <a:rPr lang="en-US" sz="1400" dirty="0">
                <a:solidFill>
                  <a:schemeClr val="tx1">
                    <a:lumMod val="75000"/>
                    <a:lumOff val="25000"/>
                  </a:schemeClr>
                </a:solidFill>
              </a:rPr>
            </a:br>
            <a:r>
              <a:rPr lang="en-US" sz="1400" dirty="0">
                <a:solidFill>
                  <a:schemeClr val="tx1">
                    <a:lumMod val="75000"/>
                    <a:lumOff val="25000"/>
                  </a:schemeClr>
                </a:solidFill>
              </a:rPr>
              <a:t>November 5-6, 2025</a:t>
            </a:r>
          </a:p>
        </p:txBody>
      </p:sp>
    </p:spTree>
    <p:extLst>
      <p:ext uri="{BB962C8B-B14F-4D97-AF65-F5344CB8AC3E}">
        <p14:creationId xmlns:p14="http://schemas.microsoft.com/office/powerpoint/2010/main" val="334729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Design Reliability</a:t>
            </a:r>
            <a:br>
              <a:rPr lang="en-US" dirty="0"/>
            </a:br>
            <a:r>
              <a:rPr lang="en-US" dirty="0"/>
              <a:t>The Challenger Accident</a:t>
            </a:r>
          </a:p>
        </p:txBody>
      </p:sp>
      <p:sp>
        <p:nvSpPr>
          <p:cNvPr id="11" name="Content Placeholder 10"/>
          <p:cNvSpPr>
            <a:spLocks noGrp="1"/>
          </p:cNvSpPr>
          <p:nvPr>
            <p:ph sz="half" idx="1"/>
          </p:nvPr>
        </p:nvSpPr>
        <p:spPr/>
        <p:txBody>
          <a:bodyPr/>
          <a:lstStyle/>
          <a:p>
            <a:pPr marL="0" indent="0">
              <a:buNone/>
            </a:pPr>
            <a:r>
              <a:rPr lang="en-US" b="1" i="1" dirty="0">
                <a:solidFill>
                  <a:schemeClr val="accent2"/>
                </a:solidFill>
              </a:rPr>
              <a:t>Causes and </a:t>
            </a:r>
            <a:br>
              <a:rPr lang="en-US" b="1" i="1" dirty="0">
                <a:solidFill>
                  <a:schemeClr val="accent2"/>
                </a:solidFill>
              </a:rPr>
            </a:br>
            <a:r>
              <a:rPr lang="en-US" b="1" i="1" dirty="0">
                <a:solidFill>
                  <a:schemeClr val="accent2"/>
                </a:solidFill>
              </a:rPr>
              <a:t>Contributing Factors </a:t>
            </a:r>
          </a:p>
          <a:p>
            <a:r>
              <a:rPr lang="en-US" dirty="0"/>
              <a:t>The zinc chromate putty frequently failed and permitted the gas to erode the primary O-rings.</a:t>
            </a:r>
          </a:p>
          <a:p>
            <a:r>
              <a:rPr lang="en-US" dirty="0"/>
              <a:t>The particular material used in the manufacture of the shuttle O-rings was the wrong material to use at low temperatures.</a:t>
            </a:r>
          </a:p>
          <a:p>
            <a:r>
              <a:rPr lang="en-US" dirty="0"/>
              <a:t>Elastomers become brittle at low temperatures.</a:t>
            </a:r>
          </a:p>
          <a:p>
            <a:endParaRPr lang="en-US" dirty="0"/>
          </a:p>
        </p:txBody>
      </p:sp>
      <p:pic>
        <p:nvPicPr>
          <p:cNvPr id="1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4883982" y="1446213"/>
            <a:ext cx="3567035" cy="4679950"/>
          </a:xfrm>
        </p:spPr>
      </p:pic>
    </p:spTree>
    <p:extLst>
      <p:ext uri="{BB962C8B-B14F-4D97-AF65-F5344CB8AC3E}">
        <p14:creationId xmlns:p14="http://schemas.microsoft.com/office/powerpoint/2010/main" val="3099790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608" y="62222"/>
            <a:ext cx="7128918" cy="830997"/>
          </a:xfrm>
        </p:spPr>
        <p:txBody>
          <a:bodyPr/>
          <a:lstStyle/>
          <a:p>
            <a:r>
              <a:rPr lang="en-US" dirty="0"/>
              <a:t>Process Reliability</a:t>
            </a:r>
            <a:br>
              <a:rPr lang="en-US" dirty="0"/>
            </a:br>
            <a:r>
              <a:rPr lang="en-US" dirty="0"/>
              <a:t>The Columbia Accident</a:t>
            </a:r>
          </a:p>
        </p:txBody>
      </p:sp>
      <p:sp>
        <p:nvSpPr>
          <p:cNvPr id="3" name="Content Placeholder 2"/>
          <p:cNvSpPr>
            <a:spLocks noGrp="1"/>
          </p:cNvSpPr>
          <p:nvPr>
            <p:ph idx="1"/>
          </p:nvPr>
        </p:nvSpPr>
        <p:spPr>
          <a:xfrm>
            <a:off x="457200" y="1285270"/>
            <a:ext cx="8229600" cy="4690768"/>
          </a:xfrm>
        </p:spPr>
        <p:txBody>
          <a:bodyPr/>
          <a:lstStyle/>
          <a:p>
            <a:pPr marL="0" indent="0">
              <a:buNone/>
            </a:pPr>
            <a:r>
              <a:rPr lang="en-US" b="1" i="1" dirty="0">
                <a:solidFill>
                  <a:schemeClr val="accent2"/>
                </a:solidFill>
              </a:rPr>
              <a:t>Causes and Contributing Factors </a:t>
            </a:r>
          </a:p>
          <a:p>
            <a:r>
              <a:rPr lang="en-US" sz="1600" dirty="0"/>
              <a:t>Breach in the Thermal Protection System caused by the left bipod ramp insulation foam striking the left wing leading edge. </a:t>
            </a:r>
          </a:p>
          <a:p>
            <a:r>
              <a:rPr lang="en-US" sz="1600" dirty="0"/>
              <a:t>There were </a:t>
            </a:r>
            <a:r>
              <a:rPr lang="en-US" sz="1600" u="sng" dirty="0"/>
              <a:t>large gaps in NASA’s knowledge</a:t>
            </a:r>
            <a:r>
              <a:rPr lang="en-US" sz="1600" dirty="0"/>
              <a:t> about the foam. </a:t>
            </a:r>
          </a:p>
          <a:p>
            <a:r>
              <a:rPr lang="en-US" sz="1600" dirty="0"/>
              <a:t>Dissections of foam revealed subsurface flaws and defects as contributing to the loss of foam.</a:t>
            </a:r>
          </a:p>
          <a:p>
            <a:pPr lvl="1"/>
            <a:endParaRPr lang="en-US" sz="1600" dirty="0"/>
          </a:p>
          <a:p>
            <a:endParaRPr lang="en-US" sz="1800" dirty="0"/>
          </a:p>
        </p:txBody>
      </p:sp>
      <p:grpSp>
        <p:nvGrpSpPr>
          <p:cNvPr id="7" name="Group 6"/>
          <p:cNvGrpSpPr/>
          <p:nvPr/>
        </p:nvGrpSpPr>
        <p:grpSpPr>
          <a:xfrm>
            <a:off x="877906" y="3590611"/>
            <a:ext cx="7388189" cy="2560320"/>
            <a:chOff x="683043" y="3740737"/>
            <a:chExt cx="7388189" cy="2560320"/>
          </a:xfrm>
        </p:grpSpPr>
        <p:pic>
          <p:nvPicPr>
            <p:cNvPr id="6" name="Picture 2" descr="Two photo views showing location of the bipod ramp foam."/>
            <p:cNvPicPr>
              <a:picLocks noChangeAspect="1" noChangeArrowheads="1"/>
            </p:cNvPicPr>
            <p:nvPr/>
          </p:nvPicPr>
          <p:blipFill>
            <a:blip r:embed="rId3" cstate="print"/>
            <a:stretch>
              <a:fillRect/>
            </a:stretch>
          </p:blipFill>
          <p:spPr bwMode="auto">
            <a:xfrm>
              <a:off x="683043" y="3740737"/>
              <a:ext cx="2642356" cy="2560320"/>
            </a:xfrm>
            <a:prstGeom prst="rect">
              <a:avLst/>
            </a:prstGeom>
            <a:noFill/>
            <a:ln>
              <a:solidFill>
                <a:schemeClr val="bg1">
                  <a:lumMod val="50000"/>
                </a:schemeClr>
              </a:solidFill>
            </a:ln>
          </p:spPr>
        </p:pic>
        <p:pic>
          <p:nvPicPr>
            <p:cNvPr id="8" name="Picture 7" descr="Photo of the right wing of Atlantis (STS-45).  People are seen standing and working under the wing's lower surface."/>
            <p:cNvPicPr>
              <a:picLocks noChangeAspect="1"/>
            </p:cNvPicPr>
            <p:nvPr/>
          </p:nvPicPr>
          <p:blipFill>
            <a:blip r:embed="rId4" cstate="print"/>
            <a:stretch>
              <a:fillRect/>
            </a:stretch>
          </p:blipFill>
          <p:spPr>
            <a:xfrm>
              <a:off x="3451074" y="3740737"/>
              <a:ext cx="2385866" cy="2560320"/>
            </a:xfrm>
            <a:prstGeom prst="rect">
              <a:avLst/>
            </a:prstGeom>
            <a:ln>
              <a:solidFill>
                <a:schemeClr val="bg1">
                  <a:lumMod val="50000"/>
                </a:schemeClr>
              </a:solidFill>
            </a:ln>
          </p:spPr>
        </p:pic>
        <p:pic>
          <p:nvPicPr>
            <p:cNvPr id="11" name="Picture 2" descr="Picture of Shuttle launch"/>
            <p:cNvPicPr>
              <a:picLocks noChangeAspect="1" noChangeArrowheads="1"/>
            </p:cNvPicPr>
            <p:nvPr/>
          </p:nvPicPr>
          <p:blipFill>
            <a:blip r:embed="rId5" cstate="print"/>
            <a:srcRect/>
            <a:stretch>
              <a:fillRect/>
            </a:stretch>
          </p:blipFill>
          <p:spPr bwMode="auto">
            <a:xfrm>
              <a:off x="5955428" y="3740737"/>
              <a:ext cx="2115804" cy="2560320"/>
            </a:xfrm>
            <a:prstGeom prst="rect">
              <a:avLst/>
            </a:prstGeom>
            <a:noFill/>
            <a:ln w="9525">
              <a:solidFill>
                <a:schemeClr val="bg1">
                  <a:lumMod val="50000"/>
                </a:schemeClr>
              </a:solidFill>
              <a:miter lim="800000"/>
              <a:headEnd/>
              <a:tailEnd/>
            </a:ln>
            <a:effectLst/>
          </p:spPr>
        </p:pic>
      </p:grpSp>
    </p:spTree>
    <p:extLst>
      <p:ext uri="{BB962C8B-B14F-4D97-AF65-F5344CB8AC3E}">
        <p14:creationId xmlns:p14="http://schemas.microsoft.com/office/powerpoint/2010/main" val="4287788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Reliability Check List</a:t>
            </a:r>
          </a:p>
        </p:txBody>
      </p:sp>
      <p:sp>
        <p:nvSpPr>
          <p:cNvPr id="3" name="Content Placeholder 2"/>
          <p:cNvSpPr>
            <a:spLocks noGrp="1"/>
          </p:cNvSpPr>
          <p:nvPr>
            <p:ph sz="half" idx="1"/>
          </p:nvPr>
        </p:nvSpPr>
        <p:spPr>
          <a:xfrm>
            <a:off x="457199" y="1815152"/>
            <a:ext cx="4524233" cy="4311011"/>
          </a:xfrm>
        </p:spPr>
        <p:txBody>
          <a:bodyPr>
            <a:noAutofit/>
          </a:bodyPr>
          <a:lstStyle/>
          <a:p>
            <a:r>
              <a:rPr lang="en-US" sz="1600" b="1" dirty="0"/>
              <a:t>Design Reliability</a:t>
            </a:r>
          </a:p>
          <a:p>
            <a:pPr lvl="1"/>
            <a:r>
              <a:rPr lang="en-US" sz="1600" dirty="0"/>
              <a:t>Do we understand the design drivers?</a:t>
            </a:r>
          </a:p>
          <a:p>
            <a:pPr lvl="1"/>
            <a:r>
              <a:rPr lang="en-US" sz="1600" dirty="0"/>
              <a:t>Do we understand the design uncertainties?</a:t>
            </a:r>
          </a:p>
          <a:p>
            <a:pPr lvl="1"/>
            <a:r>
              <a:rPr lang="en-US" sz="1600" dirty="0"/>
              <a:t>Do we understand the physics of failure?</a:t>
            </a:r>
          </a:p>
          <a:p>
            <a:pPr lvl="1"/>
            <a:r>
              <a:rPr lang="en-US" sz="1600" dirty="0"/>
              <a:t>Do we understand the failure causes?</a:t>
            </a:r>
          </a:p>
          <a:p>
            <a:pPr lvl="1"/>
            <a:r>
              <a:rPr lang="en-US" sz="1600" dirty="0"/>
              <a:t>Do we have the right design margins?</a:t>
            </a:r>
          </a:p>
          <a:p>
            <a:r>
              <a:rPr lang="en-US" sz="1600" b="1" dirty="0"/>
              <a:t>Process Reliability </a:t>
            </a:r>
          </a:p>
          <a:p>
            <a:pPr lvl="1"/>
            <a:r>
              <a:rPr lang="en-US" sz="1600" dirty="0"/>
              <a:t>Is the process capable of building the tolerances?</a:t>
            </a:r>
          </a:p>
          <a:p>
            <a:pPr lvl="1"/>
            <a:r>
              <a:rPr lang="en-US" sz="1600" dirty="0"/>
              <a:t>Do we have process uniformity?</a:t>
            </a:r>
          </a:p>
          <a:p>
            <a:pPr lvl="1"/>
            <a:r>
              <a:rPr lang="en-US" sz="1600" dirty="0"/>
              <a:t>Do we have process control?</a:t>
            </a:r>
          </a:p>
        </p:txBody>
      </p:sp>
      <p:sp>
        <p:nvSpPr>
          <p:cNvPr id="4" name="Content Placeholder 3"/>
          <p:cNvSpPr>
            <a:spLocks noGrp="1"/>
          </p:cNvSpPr>
          <p:nvPr>
            <p:ph sz="half" idx="2"/>
          </p:nvPr>
        </p:nvSpPr>
        <p:spPr>
          <a:xfrm>
            <a:off x="5063318" y="1815152"/>
            <a:ext cx="3623481" cy="4311011"/>
          </a:xfrm>
        </p:spPr>
        <p:txBody>
          <a:bodyPr>
            <a:noAutofit/>
          </a:bodyPr>
          <a:lstStyle/>
          <a:p>
            <a:r>
              <a:rPr lang="en-US" sz="1600" b="1" dirty="0"/>
              <a:t>Reliability Analysis and Testing</a:t>
            </a:r>
          </a:p>
          <a:p>
            <a:pPr lvl="1"/>
            <a:r>
              <a:rPr lang="en-US" sz="1600" dirty="0"/>
              <a:t>Have we done a timely FMEA consistent with design timeline?</a:t>
            </a:r>
          </a:p>
          <a:p>
            <a:pPr lvl="1"/>
            <a:r>
              <a:rPr lang="en-US" sz="1600" dirty="0"/>
              <a:t>Do reliability predictions support the goals and requirements of the program?</a:t>
            </a:r>
          </a:p>
          <a:p>
            <a:pPr lvl="1"/>
            <a:r>
              <a:rPr lang="en-US" sz="1600" dirty="0"/>
              <a:t>Have we done enough reliability testing and demonstration to support the design?</a:t>
            </a:r>
          </a:p>
          <a:p>
            <a:r>
              <a:rPr lang="en-US" sz="1600" b="1" dirty="0"/>
              <a:t>Systems Engineering </a:t>
            </a:r>
          </a:p>
          <a:p>
            <a:pPr lvl="1"/>
            <a:r>
              <a:rPr lang="en-US" sz="1600" dirty="0"/>
              <a:t>Do we understand the requirements?</a:t>
            </a:r>
          </a:p>
          <a:p>
            <a:pPr lvl="1"/>
            <a:r>
              <a:rPr lang="en-US" sz="1600" dirty="0"/>
              <a:t>Are we part of system integrated analysis environment?</a:t>
            </a:r>
          </a:p>
        </p:txBody>
      </p:sp>
      <p:sp>
        <p:nvSpPr>
          <p:cNvPr id="15" name="Content Placeholder 2"/>
          <p:cNvSpPr txBox="1">
            <a:spLocks/>
          </p:cNvSpPr>
          <p:nvPr/>
        </p:nvSpPr>
        <p:spPr>
          <a:xfrm>
            <a:off x="486573" y="1337876"/>
            <a:ext cx="8168185" cy="400110"/>
          </a:xfrm>
          <a:prstGeom prst="rect">
            <a:avLst/>
          </a:prstGeom>
        </p:spPr>
        <p:txBody>
          <a:bodyPr vert="horz" lIns="91440" tIns="45720" rIns="91440" bIns="45720" rtlCol="0">
            <a:spAutoFit/>
          </a:bodyPr>
          <a:lstStyle>
            <a:lvl1pPr marL="233363" indent="-233363" algn="l" defTabSz="914400" rtl="0" eaLnBrk="1" latinLnBrk="0" hangingPunct="1">
              <a:spcBef>
                <a:spcPts val="0"/>
              </a:spcBef>
              <a:spcAft>
                <a:spcPts val="600"/>
              </a:spcAft>
              <a:buClr>
                <a:schemeClr val="accent3">
                  <a:lumMod val="75000"/>
                </a:schemeClr>
              </a:buClr>
              <a:buFont typeface="Wingdings" panose="05000000000000000000" pitchFamily="2" charset="2"/>
              <a:buChar char="§"/>
              <a:defRPr lang="en-US" sz="2000" kern="1200">
                <a:solidFill>
                  <a:schemeClr val="tx1">
                    <a:lumMod val="75000"/>
                    <a:lumOff val="25000"/>
                  </a:schemeClr>
                </a:solidFill>
                <a:latin typeface="+mn-lt"/>
                <a:ea typeface="+mn-ea"/>
                <a:cs typeface="+mn-cs"/>
              </a:defRPr>
            </a:lvl1pPr>
            <a:lvl2pPr marL="457200" indent="-223838" algn="l" defTabSz="914400" rtl="0" eaLnBrk="1" latinLnBrk="0" hangingPunct="1">
              <a:spcBef>
                <a:spcPts val="0"/>
              </a:spcBef>
              <a:spcAft>
                <a:spcPts val="600"/>
              </a:spcAft>
              <a:buClr>
                <a:schemeClr val="accent1"/>
              </a:buClr>
              <a:buSzPct val="60000"/>
              <a:buFont typeface="Arial" panose="020B0604020202020204" pitchFamily="34" charset="0"/>
              <a:buChar char="►"/>
              <a:defRPr sz="1800" kern="1200">
                <a:solidFill>
                  <a:schemeClr val="tx1">
                    <a:lumMod val="75000"/>
                    <a:lumOff val="25000"/>
                  </a:schemeClr>
                </a:solidFill>
                <a:latin typeface="+mn-lt"/>
                <a:ea typeface="+mn-ea"/>
                <a:cs typeface="+mn-cs"/>
              </a:defRPr>
            </a:lvl2pPr>
            <a:lvl3pPr marL="627063" indent="-169863" algn="l" defTabSz="914400" rtl="0" eaLnBrk="1" latinLnBrk="0" hangingPunct="1">
              <a:spcBef>
                <a:spcPts val="0"/>
              </a:spcBef>
              <a:spcAft>
                <a:spcPts val="600"/>
              </a:spcAft>
              <a:buClr>
                <a:schemeClr val="accent3"/>
              </a:buClr>
              <a:buFont typeface="Wingdings" panose="05000000000000000000" pitchFamily="2" charset="2"/>
              <a:buChar char="§"/>
              <a:defRPr sz="1600" kern="1200">
                <a:solidFill>
                  <a:schemeClr val="tx1">
                    <a:lumMod val="75000"/>
                    <a:lumOff val="25000"/>
                  </a:schemeClr>
                </a:solidFill>
                <a:latin typeface="+mn-lt"/>
                <a:ea typeface="+mn-ea"/>
                <a:cs typeface="+mn-cs"/>
              </a:defRPr>
            </a:lvl3pPr>
            <a:lvl4pPr marL="796925" indent="-169863" algn="l" defTabSz="914400" rtl="0" eaLnBrk="1" latinLnBrk="0" hangingPunct="1">
              <a:spcBef>
                <a:spcPts val="0"/>
              </a:spcBef>
              <a:spcAft>
                <a:spcPts val="600"/>
              </a:spcAft>
              <a:buClr>
                <a:schemeClr val="accent6"/>
              </a:buClr>
              <a:buSzPct val="60000"/>
              <a:buFont typeface="Arial" panose="020B0604020202020204" pitchFamily="34" charset="0"/>
              <a:buChar char="►"/>
              <a:defRPr sz="1400" kern="1200">
                <a:solidFill>
                  <a:schemeClr val="tx1">
                    <a:lumMod val="75000"/>
                    <a:lumOff val="25000"/>
                  </a:schemeClr>
                </a:solidFill>
                <a:latin typeface="+mn-lt"/>
                <a:ea typeface="+mn-ea"/>
                <a:cs typeface="+mn-cs"/>
              </a:defRPr>
            </a:lvl4pPr>
            <a:lvl5pPr marL="966788" indent="-169863" algn="l" defTabSz="914400" rtl="0" eaLnBrk="1" latinLnBrk="0" hangingPunct="1">
              <a:spcBef>
                <a:spcPts val="0"/>
              </a:spcBef>
              <a:spcAft>
                <a:spcPts val="600"/>
              </a:spcAft>
              <a:buClr>
                <a:schemeClr val="accent4"/>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dirty="0">
                <a:solidFill>
                  <a:schemeClr val="accent2"/>
                </a:solidFill>
              </a:rPr>
              <a:t>The following is a partial reliability check list: </a:t>
            </a:r>
          </a:p>
        </p:txBody>
      </p:sp>
    </p:spTree>
    <p:extLst>
      <p:ext uri="{BB962C8B-B14F-4D97-AF65-F5344CB8AC3E}">
        <p14:creationId xmlns:p14="http://schemas.microsoft.com/office/powerpoint/2010/main" val="703704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Reliability Metrics</a:t>
            </a:r>
          </a:p>
        </p:txBody>
      </p:sp>
      <p:sp>
        <p:nvSpPr>
          <p:cNvPr id="3" name="Content Placeholder 2"/>
          <p:cNvSpPr>
            <a:spLocks noGrp="1"/>
          </p:cNvSpPr>
          <p:nvPr>
            <p:ph idx="1"/>
          </p:nvPr>
        </p:nvSpPr>
        <p:spPr>
          <a:xfrm>
            <a:off x="457200" y="1393199"/>
            <a:ext cx="8229600" cy="4878739"/>
          </a:xfrm>
        </p:spPr>
        <p:txBody>
          <a:bodyPr>
            <a:noAutofit/>
          </a:bodyPr>
          <a:lstStyle/>
          <a:p>
            <a:pPr marL="0" indent="0">
              <a:buNone/>
            </a:pPr>
            <a:r>
              <a:rPr lang="en-US" dirty="0"/>
              <a:t>There are many ways to measure and evaluate reliability. The following are the most commonly used across government and industry:</a:t>
            </a:r>
          </a:p>
          <a:p>
            <a:r>
              <a:rPr lang="en-US" b="1" i="1" dirty="0">
                <a:solidFill>
                  <a:schemeClr val="accent2"/>
                </a:solidFill>
              </a:rPr>
              <a:t>Mean Time Between Failures (MTBF)/ </a:t>
            </a:r>
            <a:br>
              <a:rPr lang="en-US" b="1" i="1" dirty="0">
                <a:solidFill>
                  <a:schemeClr val="accent2"/>
                </a:solidFill>
              </a:rPr>
            </a:br>
            <a:r>
              <a:rPr lang="en-US" b="1" i="1" dirty="0">
                <a:solidFill>
                  <a:schemeClr val="accent2"/>
                </a:solidFill>
              </a:rPr>
              <a:t>Mean Time to Failure (MTTF)</a:t>
            </a:r>
          </a:p>
          <a:p>
            <a:pPr lvl="1"/>
            <a:r>
              <a:rPr lang="en-US" dirty="0"/>
              <a:t>MTBF is a basic measure of reliability for repairable items. MTBF is the expected value of time between two consecutive failures, for repairable systems</a:t>
            </a:r>
          </a:p>
          <a:p>
            <a:pPr lvl="1"/>
            <a:r>
              <a:rPr lang="en-US" dirty="0"/>
              <a:t>MTTF is a basic measure of reliability for non-repairable systems. It is the mean time expected until the first failure. </a:t>
            </a:r>
          </a:p>
          <a:p>
            <a:r>
              <a:rPr lang="en-US" b="1" i="1" dirty="0">
                <a:solidFill>
                  <a:schemeClr val="accent2"/>
                </a:solidFill>
              </a:rPr>
              <a:t>Predicted Reliability Numbers </a:t>
            </a:r>
          </a:p>
          <a:p>
            <a:pPr lvl="1"/>
            <a:r>
              <a:rPr lang="en-US" dirty="0"/>
              <a:t>Reliability prediction is the process of quantitatively estimating the reliability using both </a:t>
            </a:r>
            <a:r>
              <a:rPr lang="en-US" dirty="0">
                <a:solidFill>
                  <a:schemeClr val="accent2"/>
                </a:solidFill>
              </a:rPr>
              <a:t>objective and subjective data </a:t>
            </a:r>
            <a:r>
              <a:rPr lang="en-US" dirty="0"/>
              <a:t>(e.g. 0.99999).</a:t>
            </a:r>
          </a:p>
          <a:p>
            <a:pPr lvl="2"/>
            <a:endParaRPr lang="en-US" dirty="0"/>
          </a:p>
          <a:p>
            <a:endParaRPr lang="en-US" dirty="0"/>
          </a:p>
        </p:txBody>
      </p:sp>
    </p:spTree>
    <p:extLst>
      <p:ext uri="{BB962C8B-B14F-4D97-AF65-F5344CB8AC3E}">
        <p14:creationId xmlns:p14="http://schemas.microsoft.com/office/powerpoint/2010/main" val="108008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Reliability Metrics (Continued)</a:t>
            </a:r>
          </a:p>
        </p:txBody>
      </p:sp>
      <p:sp>
        <p:nvSpPr>
          <p:cNvPr id="3" name="Content Placeholder 2"/>
          <p:cNvSpPr>
            <a:spLocks noGrp="1"/>
          </p:cNvSpPr>
          <p:nvPr>
            <p:ph idx="1"/>
          </p:nvPr>
        </p:nvSpPr>
        <p:spPr/>
        <p:txBody>
          <a:bodyPr/>
          <a:lstStyle/>
          <a:p>
            <a:r>
              <a:rPr lang="en-US" b="1" i="1" dirty="0">
                <a:solidFill>
                  <a:schemeClr val="accent2"/>
                </a:solidFill>
              </a:rPr>
              <a:t>Demonstrated reliability numbers </a:t>
            </a:r>
          </a:p>
          <a:p>
            <a:pPr lvl="1"/>
            <a:r>
              <a:rPr lang="en-US" dirty="0"/>
              <a:t>Unlike reliability prediction, reliability demonstration is the process of quantitatively estimating the reliability of a system using </a:t>
            </a:r>
            <a:r>
              <a:rPr lang="en-US" dirty="0">
                <a:solidFill>
                  <a:schemeClr val="accent2"/>
                </a:solidFill>
              </a:rPr>
              <a:t>objective data </a:t>
            </a:r>
            <a:r>
              <a:rPr lang="en-US" dirty="0"/>
              <a:t>at the level intended for demonstration. In general, demonstrated reliability requirement is set at a lower level than predicted reliability. It is intended to demonstrate a comfort level with a lower reliability than the predicted reliability because of the cost involved </a:t>
            </a:r>
            <a:r>
              <a:rPr lang="en-US" b="1" dirty="0"/>
              <a:t>(e.g., 0.99 with 90% confidence)</a:t>
            </a:r>
            <a:r>
              <a:rPr lang="en-US" dirty="0"/>
              <a:t>.</a:t>
            </a:r>
          </a:p>
          <a:p>
            <a:r>
              <a:rPr lang="en-US" b="1" i="1" dirty="0">
                <a:solidFill>
                  <a:schemeClr val="accent2"/>
                </a:solidFill>
              </a:rPr>
              <a:t>Safety factors </a:t>
            </a:r>
          </a:p>
          <a:p>
            <a:pPr lvl="1"/>
            <a:r>
              <a:rPr lang="en-US" dirty="0"/>
              <a:t>Safety factor (SF) is a term describing the capability of a system beyond the expected loads or actual loads (e.g., safety factor of 2).</a:t>
            </a:r>
          </a:p>
          <a:p>
            <a:r>
              <a:rPr lang="en-US" b="1" i="1" dirty="0">
                <a:solidFill>
                  <a:schemeClr val="accent2"/>
                </a:solidFill>
              </a:rPr>
              <a:t>Fault tolerances</a:t>
            </a:r>
          </a:p>
          <a:p>
            <a:pPr lvl="1"/>
            <a:r>
              <a:rPr lang="en-US" dirty="0"/>
              <a:t>Fault tolerance is the property that enables a system to continue operating properly in the event of the failure of some of its components (e.g., one fault tolerance means you can tolerate one failure and still operate successfully).</a:t>
            </a:r>
          </a:p>
          <a:p>
            <a:pPr lvl="1"/>
            <a:endParaRPr lang="en-US" dirty="0"/>
          </a:p>
          <a:p>
            <a:endParaRPr lang="en-US" dirty="0"/>
          </a:p>
          <a:p>
            <a:endParaRPr lang="en-US" dirty="0"/>
          </a:p>
        </p:txBody>
      </p:sp>
    </p:spTree>
    <p:extLst>
      <p:ext uri="{BB962C8B-B14F-4D97-AF65-F5344CB8AC3E}">
        <p14:creationId xmlns:p14="http://schemas.microsoft.com/office/powerpoint/2010/main" val="2077183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“How Reliable is Reliable Enough?”</a:t>
            </a:r>
          </a:p>
        </p:txBody>
      </p:sp>
      <p:sp>
        <p:nvSpPr>
          <p:cNvPr id="3" name="Content Placeholder 2"/>
          <p:cNvSpPr>
            <a:spLocks noGrp="1"/>
          </p:cNvSpPr>
          <p:nvPr>
            <p:ph idx="1"/>
          </p:nvPr>
        </p:nvSpPr>
        <p:spPr/>
        <p:txBody>
          <a:bodyPr/>
          <a:lstStyle/>
          <a:p>
            <a:r>
              <a:rPr lang="en-US" dirty="0"/>
              <a:t>In reliability engineering, no one likes things to fail. We don’t like bridges to collapse and we don’t like nuclear plants to leak radioactive material. </a:t>
            </a:r>
          </a:p>
          <a:p>
            <a:r>
              <a:rPr lang="en-US" dirty="0"/>
              <a:t>Engineers still have to address the question </a:t>
            </a:r>
            <a:r>
              <a:rPr lang="en-US" dirty="0">
                <a:solidFill>
                  <a:schemeClr val="accent2"/>
                </a:solidFill>
              </a:rPr>
              <a:t>“How reliable is reliable enough?” </a:t>
            </a:r>
            <a:r>
              <a:rPr lang="en-US" dirty="0"/>
              <a:t>Is it one in a thousand? One in ten thousands? One in a  million? </a:t>
            </a:r>
          </a:p>
          <a:p>
            <a:r>
              <a:rPr lang="en-US" dirty="0"/>
              <a:t>The answer is: It depends. For example, “reliable enough” for a critical situation might mean a high safety factor (e.g., 2.0 or better), or high reliability (e.g., 0.999999 or better). For degraded performance, a lower safety factor or lower reliability might be acceptable. </a:t>
            </a:r>
          </a:p>
          <a:p>
            <a:r>
              <a:rPr lang="en-US" dirty="0"/>
              <a:t>For these reasons, engineers must design things to certain reliability specifications depending on the safety and economics of the situation, technology availability, and design constraints.</a:t>
            </a:r>
          </a:p>
        </p:txBody>
      </p:sp>
    </p:spTree>
    <p:extLst>
      <p:ext uri="{BB962C8B-B14F-4D97-AF65-F5344CB8AC3E}">
        <p14:creationId xmlns:p14="http://schemas.microsoft.com/office/powerpoint/2010/main" val="189769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15BFA14F-6ABD-C8E3-9163-96B352AC2A18}"/>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45106A6A-7FFD-2F5B-5287-37AF4248848B}"/>
              </a:ext>
            </a:extLst>
          </p:cNvPr>
          <p:cNvSpPr>
            <a:spLocks noGrp="1"/>
          </p:cNvSpPr>
          <p:nvPr>
            <p:ph type="ctrTitle"/>
          </p:nvPr>
        </p:nvSpPr>
        <p:spPr>
          <a:xfrm>
            <a:off x="768096" y="3013315"/>
            <a:ext cx="7754112" cy="897233"/>
          </a:xfrm>
        </p:spPr>
        <p:txBody>
          <a:bodyPr/>
          <a:lstStyle/>
          <a:p>
            <a:r>
              <a:rPr lang="en-US" dirty="0"/>
              <a:t>Reliability Relationship to other disciplines</a:t>
            </a:r>
          </a:p>
        </p:txBody>
      </p:sp>
    </p:spTree>
    <p:extLst>
      <p:ext uri="{BB962C8B-B14F-4D97-AF65-F5344CB8AC3E}">
        <p14:creationId xmlns:p14="http://schemas.microsoft.com/office/powerpoint/2010/main" val="38609320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1" name="Straight Arrow Connector 70"/>
          <p:cNvCxnSpPr/>
          <p:nvPr/>
        </p:nvCxnSpPr>
        <p:spPr bwMode="auto">
          <a:xfrm>
            <a:off x="3557705" y="3437202"/>
            <a:ext cx="472497"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cxnSp>
        <p:nvCxnSpPr>
          <p:cNvPr id="72" name="Straight Arrow Connector 71"/>
          <p:cNvCxnSpPr/>
          <p:nvPr/>
        </p:nvCxnSpPr>
        <p:spPr bwMode="auto">
          <a:xfrm>
            <a:off x="3557705" y="4381683"/>
            <a:ext cx="472497"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sp>
        <p:nvSpPr>
          <p:cNvPr id="127" name="Rectangle 126"/>
          <p:cNvSpPr/>
          <p:nvPr/>
        </p:nvSpPr>
        <p:spPr bwMode="auto">
          <a:xfrm>
            <a:off x="2144180" y="1597575"/>
            <a:ext cx="1679863" cy="3406734"/>
          </a:xfrm>
          <a:prstGeom prst="rect">
            <a:avLst/>
          </a:prstGeom>
          <a:solidFill>
            <a:schemeClr val="tx2">
              <a:lumMod val="20000"/>
              <a:lumOff val="80000"/>
            </a:schemeClr>
          </a:solidFill>
          <a:ln w="12700" cap="flat" cmpd="sng" algn="ctr">
            <a:solidFill>
              <a:schemeClr val="accent4">
                <a:lumMod val="50000"/>
              </a:schemeClr>
            </a:solidFill>
            <a:prstDash val="dash"/>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ln w="12700">
                <a:solidFill>
                  <a:srgbClr val="660066">
                    <a:satMod val="155000"/>
                  </a:srgbClr>
                </a:solidFill>
                <a:prstDash val="solid"/>
              </a:ln>
              <a:solidFill>
                <a:srgbClr val="B7C1EB">
                  <a:tint val="85000"/>
                  <a:satMod val="155000"/>
                </a:srgbClr>
              </a:solidFill>
              <a:effectLst>
                <a:outerShdw blurRad="41275" dist="20320" dir="1800000" algn="tl" rotWithShape="0">
                  <a:srgbClr val="000000">
                    <a:alpha val="40000"/>
                  </a:srgbClr>
                </a:outerShdw>
              </a:effectLst>
              <a:cs typeface="+mn-cs"/>
            </a:endParaRPr>
          </a:p>
        </p:txBody>
      </p:sp>
      <p:sp>
        <p:nvSpPr>
          <p:cNvPr id="126" name="Rectangle 125"/>
          <p:cNvSpPr/>
          <p:nvPr/>
        </p:nvSpPr>
        <p:spPr bwMode="auto">
          <a:xfrm>
            <a:off x="4049164" y="1586450"/>
            <a:ext cx="1714500" cy="3406733"/>
          </a:xfrm>
          <a:prstGeom prst="rect">
            <a:avLst/>
          </a:prstGeom>
          <a:solidFill>
            <a:schemeClr val="tx2">
              <a:lumMod val="20000"/>
              <a:lumOff val="80000"/>
            </a:schemeClr>
          </a:solidFill>
          <a:ln w="12700" cap="flat" cmpd="sng" algn="ctr">
            <a:solidFill>
              <a:schemeClr val="bg2">
                <a:lumMod val="75000"/>
              </a:schemeClr>
            </a:solidFill>
            <a:prstDash val="dash"/>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ln w="38100">
                <a:solidFill>
                  <a:srgbClr val="40458C"/>
                </a:solidFill>
              </a:ln>
              <a:solidFill>
                <a:srgbClr val="40458C"/>
              </a:solidFill>
              <a:cs typeface="+mn-cs"/>
            </a:endParaRPr>
          </a:p>
        </p:txBody>
      </p:sp>
      <p:sp>
        <p:nvSpPr>
          <p:cNvPr id="6" name="Rounded Rectangle 5"/>
          <p:cNvSpPr/>
          <p:nvPr/>
        </p:nvSpPr>
        <p:spPr bwMode="auto">
          <a:xfrm>
            <a:off x="384347" y="1283063"/>
            <a:ext cx="5665067" cy="1500188"/>
          </a:xfrm>
          <a:prstGeom prst="roundRect">
            <a:avLst/>
          </a:prstGeom>
          <a:solidFill>
            <a:schemeClr val="bg1">
              <a:lumMod val="75000"/>
            </a:schemeClr>
          </a:solidFill>
          <a:ln w="12700" cap="flat" cmpd="sng" algn="ctr">
            <a:solidFill>
              <a:schemeClr val="bg2">
                <a:lumMod val="50000"/>
              </a:schemeClr>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algn="ctr" defTabSz="839757" eaLnBrk="0" hangingPunct="0"/>
            <a:endParaRPr lang="en-US" sz="1200" b="1" cap="all" dirty="0">
              <a:solidFill>
                <a:srgbClr val="660066">
                  <a:lumMod val="50000"/>
                </a:srgbClr>
              </a:solidFill>
              <a:cs typeface="+mn-cs"/>
            </a:endParaRPr>
          </a:p>
        </p:txBody>
      </p:sp>
      <p:sp>
        <p:nvSpPr>
          <p:cNvPr id="24" name="Rounded Rectangle 23"/>
          <p:cNvSpPr/>
          <p:nvPr/>
        </p:nvSpPr>
        <p:spPr bwMode="auto">
          <a:xfrm rot="5400000">
            <a:off x="6187043" y="4272323"/>
            <a:ext cx="3746268" cy="545524"/>
          </a:xfrm>
          <a:prstGeom prst="roundRect">
            <a:avLst/>
          </a:prstGeom>
          <a:solidFill>
            <a:schemeClr val="bg1">
              <a:lumMod val="75000"/>
            </a:schemeClr>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1" compatLnSpc="1">
            <a:prstTxWarp prst="textNoShape">
              <a:avLst/>
            </a:prstTxWarp>
          </a:bodyPr>
          <a:lstStyle/>
          <a:p>
            <a:pPr algn="ctr" defTabSz="839757" eaLnBrk="0" hangingPunct="0"/>
            <a:r>
              <a:rPr lang="en-US" sz="1050" b="1" dirty="0">
                <a:solidFill>
                  <a:srgbClr val="660066">
                    <a:lumMod val="50000"/>
                  </a:srgbClr>
                </a:solidFill>
                <a:cs typeface="+mn-cs"/>
              </a:rPr>
              <a:t>AFFORDABILITY</a:t>
            </a:r>
          </a:p>
        </p:txBody>
      </p:sp>
      <p:sp>
        <p:nvSpPr>
          <p:cNvPr id="36" name="Right Arrow 35"/>
          <p:cNvSpPr/>
          <p:nvPr/>
        </p:nvSpPr>
        <p:spPr bwMode="auto">
          <a:xfrm>
            <a:off x="7484349" y="2872392"/>
            <a:ext cx="294409" cy="241101"/>
          </a:xfrm>
          <a:prstGeom prst="right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endParaRPr>
          </a:p>
        </p:txBody>
      </p:sp>
      <p:sp>
        <p:nvSpPr>
          <p:cNvPr id="38" name="Right Arrow 37"/>
          <p:cNvSpPr/>
          <p:nvPr/>
        </p:nvSpPr>
        <p:spPr bwMode="auto">
          <a:xfrm>
            <a:off x="7484349" y="3636039"/>
            <a:ext cx="294409" cy="241101"/>
          </a:xfrm>
          <a:prstGeom prst="right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endParaRPr>
          </a:p>
        </p:txBody>
      </p:sp>
      <p:sp>
        <p:nvSpPr>
          <p:cNvPr id="39" name="Right Arrow 38"/>
          <p:cNvSpPr/>
          <p:nvPr/>
        </p:nvSpPr>
        <p:spPr bwMode="auto">
          <a:xfrm>
            <a:off x="7493009" y="4381684"/>
            <a:ext cx="294409" cy="241101"/>
          </a:xfrm>
          <a:prstGeom prst="right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endParaRPr>
          </a:p>
        </p:txBody>
      </p:sp>
      <p:sp>
        <p:nvSpPr>
          <p:cNvPr id="13" name="Rounded Rectangle 12"/>
          <p:cNvSpPr/>
          <p:nvPr/>
        </p:nvSpPr>
        <p:spPr bwMode="auto">
          <a:xfrm>
            <a:off x="2453759" y="4261048"/>
            <a:ext cx="1091045" cy="643873"/>
          </a:xfrm>
          <a:prstGeom prst="roundRect">
            <a:avLst/>
          </a:prstGeom>
          <a:solidFill>
            <a:schemeClr val="bg1">
              <a:alpha val="50000"/>
            </a:schemeClr>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0" compatLnSpc="1">
            <a:prstTxWarp prst="textNoShape">
              <a:avLst/>
            </a:prstTxWarp>
          </a:bodyPr>
          <a:lstStyle/>
          <a:p>
            <a:pPr algn="ctr" defTabSz="839757" eaLnBrk="0" hangingPunct="0"/>
            <a:r>
              <a:rPr lang="en-US" sz="1100" b="1" dirty="0">
                <a:solidFill>
                  <a:srgbClr val="660066">
                    <a:lumMod val="50000"/>
                  </a:srgbClr>
                </a:solidFill>
                <a:cs typeface="+mn-cs"/>
              </a:rPr>
              <a:t>Corrective Maintenance</a:t>
            </a:r>
          </a:p>
        </p:txBody>
      </p:sp>
      <p:sp>
        <p:nvSpPr>
          <p:cNvPr id="14" name="Rounded Rectangle 13"/>
          <p:cNvSpPr/>
          <p:nvPr/>
        </p:nvSpPr>
        <p:spPr bwMode="auto">
          <a:xfrm>
            <a:off x="2210335" y="2893566"/>
            <a:ext cx="1577893" cy="471865"/>
          </a:xfrm>
          <a:prstGeom prst="roundRect">
            <a:avLst/>
          </a:prstGeom>
          <a:solidFill>
            <a:schemeClr val="bg1">
              <a:alpha val="50000"/>
            </a:schemeClr>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1" compatLnSpc="1">
            <a:prstTxWarp prst="textNoShape">
              <a:avLst/>
            </a:prstTxWarp>
          </a:bodyPr>
          <a:lstStyle/>
          <a:p>
            <a:pPr algn="ctr" defTabSz="839757" eaLnBrk="0" hangingPunct="0"/>
            <a:r>
              <a:rPr lang="en-US" sz="1100" b="1" dirty="0">
                <a:solidFill>
                  <a:srgbClr val="660066">
                    <a:lumMod val="50000"/>
                  </a:srgbClr>
                </a:solidFill>
                <a:cs typeface="+mn-cs"/>
              </a:rPr>
              <a:t>Level of Repair</a:t>
            </a:r>
          </a:p>
        </p:txBody>
      </p:sp>
      <p:sp>
        <p:nvSpPr>
          <p:cNvPr id="9" name="Rounded Rectangle 8"/>
          <p:cNvSpPr/>
          <p:nvPr/>
        </p:nvSpPr>
        <p:spPr bwMode="auto">
          <a:xfrm>
            <a:off x="4133151" y="1642385"/>
            <a:ext cx="1828800" cy="857250"/>
          </a:xfrm>
          <a:prstGeom prst="roundRect">
            <a:avLst/>
          </a:prstGeom>
          <a:solidFill>
            <a:schemeClr val="bg1">
              <a:alpha val="70000"/>
            </a:schemeClr>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0" compatLnSpc="1">
            <a:prstTxWarp prst="textNoShape">
              <a:avLst/>
            </a:prstTxWarp>
          </a:bodyPr>
          <a:lstStyle/>
          <a:p>
            <a:pPr algn="ctr" defTabSz="839757" eaLnBrk="0" hangingPunct="0"/>
            <a:r>
              <a:rPr lang="en-US" sz="1400" b="1" cap="all" dirty="0">
                <a:solidFill>
                  <a:srgbClr val="660066">
                    <a:lumMod val="50000"/>
                  </a:srgbClr>
                </a:solidFill>
                <a:cs typeface="+mn-cs"/>
              </a:rPr>
              <a:t>Supportability</a:t>
            </a:r>
            <a:endParaRPr lang="en-US" sz="1400" b="1" i="1" dirty="0">
              <a:solidFill>
                <a:srgbClr val="40458C"/>
              </a:solidFill>
              <a:cs typeface="+mn-cs"/>
            </a:endParaRPr>
          </a:p>
        </p:txBody>
      </p:sp>
      <p:sp>
        <p:nvSpPr>
          <p:cNvPr id="16" name="Rounded Rectangle 15"/>
          <p:cNvSpPr/>
          <p:nvPr/>
        </p:nvSpPr>
        <p:spPr bwMode="auto">
          <a:xfrm>
            <a:off x="4159148" y="2849358"/>
            <a:ext cx="1402774" cy="2018109"/>
          </a:xfrm>
          <a:prstGeom prst="roundRect">
            <a:avLst/>
          </a:prstGeom>
          <a:solidFill>
            <a:schemeClr val="bg1">
              <a:alpha val="70000"/>
            </a:schemeClr>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1" compatLnSpc="1">
            <a:prstTxWarp prst="textNoShape">
              <a:avLst/>
            </a:prstTxWarp>
          </a:bodyPr>
          <a:lstStyle/>
          <a:p>
            <a:pPr defTabSz="839757" eaLnBrk="0" hangingPunct="0"/>
            <a:r>
              <a:rPr lang="en-US" sz="1200" b="1" dirty="0">
                <a:solidFill>
                  <a:srgbClr val="660066">
                    <a:lumMod val="50000"/>
                  </a:srgbClr>
                </a:solidFill>
                <a:cs typeface="+mn-cs"/>
              </a:rPr>
              <a:t>Spares</a:t>
            </a:r>
          </a:p>
          <a:p>
            <a:pPr defTabSz="839757" eaLnBrk="0" hangingPunct="0"/>
            <a:r>
              <a:rPr lang="en-US" sz="1200" b="1" dirty="0">
                <a:solidFill>
                  <a:srgbClr val="660066">
                    <a:lumMod val="50000"/>
                  </a:srgbClr>
                </a:solidFill>
                <a:cs typeface="+mn-cs"/>
              </a:rPr>
              <a:t>Facilities </a:t>
            </a:r>
          </a:p>
          <a:p>
            <a:pPr defTabSz="839757" eaLnBrk="0" hangingPunct="0"/>
            <a:r>
              <a:rPr lang="en-US" sz="1200" b="1" dirty="0">
                <a:solidFill>
                  <a:srgbClr val="660066">
                    <a:lumMod val="50000"/>
                  </a:srgbClr>
                </a:solidFill>
                <a:cs typeface="+mn-cs"/>
              </a:rPr>
              <a:t>Maintenance</a:t>
            </a:r>
          </a:p>
          <a:p>
            <a:pPr defTabSz="839757" eaLnBrk="0" hangingPunct="0"/>
            <a:r>
              <a:rPr lang="en-US" sz="1200" b="1" dirty="0">
                <a:solidFill>
                  <a:srgbClr val="660066">
                    <a:lumMod val="50000"/>
                  </a:srgbClr>
                </a:solidFill>
                <a:cs typeface="+mn-cs"/>
              </a:rPr>
              <a:t>Labor</a:t>
            </a:r>
          </a:p>
          <a:p>
            <a:pPr defTabSz="839757" eaLnBrk="0" hangingPunct="0"/>
            <a:r>
              <a:rPr lang="en-US" sz="1200" b="1" dirty="0">
                <a:solidFill>
                  <a:srgbClr val="660066">
                    <a:lumMod val="50000"/>
                  </a:srgbClr>
                </a:solidFill>
                <a:cs typeface="+mn-cs"/>
              </a:rPr>
              <a:t>Materials</a:t>
            </a:r>
          </a:p>
          <a:p>
            <a:pPr defTabSz="839757" eaLnBrk="0" hangingPunct="0"/>
            <a:r>
              <a:rPr lang="en-US" sz="1200" b="1" dirty="0">
                <a:solidFill>
                  <a:srgbClr val="660066">
                    <a:lumMod val="50000"/>
                  </a:srgbClr>
                </a:solidFill>
                <a:cs typeface="+mn-cs"/>
              </a:rPr>
              <a:t>Maintenance Support, etc.</a:t>
            </a:r>
          </a:p>
        </p:txBody>
      </p:sp>
      <p:sp>
        <p:nvSpPr>
          <p:cNvPr id="90" name="Rounded Rectangle 89"/>
          <p:cNvSpPr/>
          <p:nvPr/>
        </p:nvSpPr>
        <p:spPr bwMode="auto">
          <a:xfrm>
            <a:off x="2208842" y="5783644"/>
            <a:ext cx="3563497" cy="400793"/>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algn="ctr" defTabSz="839757" eaLnBrk="0" hangingPunct="0"/>
            <a:r>
              <a:rPr lang="en-US" sz="1400" b="1" dirty="0">
                <a:solidFill>
                  <a:srgbClr val="660066">
                    <a:lumMod val="50000"/>
                  </a:srgbClr>
                </a:solidFill>
                <a:cs typeface="+mn-cs"/>
              </a:rPr>
              <a:t>Redesigns</a:t>
            </a:r>
          </a:p>
        </p:txBody>
      </p:sp>
      <p:sp>
        <p:nvSpPr>
          <p:cNvPr id="93" name="Right Arrow 92"/>
          <p:cNvSpPr/>
          <p:nvPr/>
        </p:nvSpPr>
        <p:spPr bwMode="auto">
          <a:xfrm>
            <a:off x="7456575" y="5891311"/>
            <a:ext cx="320386" cy="241101"/>
          </a:xfrm>
          <a:prstGeom prst="right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endParaRPr>
          </a:p>
        </p:txBody>
      </p:sp>
      <p:sp>
        <p:nvSpPr>
          <p:cNvPr id="166" name="Rounded Rectangle 165"/>
          <p:cNvSpPr/>
          <p:nvPr/>
        </p:nvSpPr>
        <p:spPr bwMode="auto">
          <a:xfrm>
            <a:off x="6087592" y="5605501"/>
            <a:ext cx="1465114" cy="812718"/>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45720" tIns="42060" rIns="45720" bIns="42060" numCol="1" rtlCol="0" anchor="ctr" anchorCtr="1" compatLnSpc="1">
            <a:prstTxWarp prst="textNoShape">
              <a:avLst/>
            </a:prstTxWarp>
          </a:bodyPr>
          <a:lstStyle/>
          <a:p>
            <a:pPr algn="ctr" defTabSz="839757" eaLnBrk="0" hangingPunct="0"/>
            <a:r>
              <a:rPr lang="en-US" sz="1000" b="1" dirty="0">
                <a:solidFill>
                  <a:srgbClr val="660066">
                    <a:lumMod val="50000"/>
                  </a:srgbClr>
                </a:solidFill>
                <a:cs typeface="+mn-cs"/>
              </a:rPr>
              <a:t>Cost of  development testing, certification, </a:t>
            </a:r>
            <a:br>
              <a:rPr lang="en-US" sz="1000" b="1" dirty="0">
                <a:solidFill>
                  <a:srgbClr val="660066">
                    <a:lumMod val="50000"/>
                  </a:srgbClr>
                </a:solidFill>
                <a:cs typeface="+mn-cs"/>
              </a:rPr>
            </a:br>
            <a:r>
              <a:rPr lang="en-US" sz="1000" b="1" dirty="0">
                <a:solidFill>
                  <a:srgbClr val="660066">
                    <a:lumMod val="50000"/>
                  </a:srgbClr>
                </a:solidFill>
                <a:cs typeface="+mn-cs"/>
              </a:rPr>
              <a:t>and  sustaining engineering</a:t>
            </a:r>
          </a:p>
        </p:txBody>
      </p:sp>
      <p:sp>
        <p:nvSpPr>
          <p:cNvPr id="43" name="Right Arrow 42"/>
          <p:cNvSpPr/>
          <p:nvPr/>
        </p:nvSpPr>
        <p:spPr bwMode="auto">
          <a:xfrm>
            <a:off x="7484348" y="5115648"/>
            <a:ext cx="288673" cy="211530"/>
          </a:xfrm>
          <a:prstGeom prst="rightArrow">
            <a:avLst>
              <a:gd name="adj1" fmla="val 50000"/>
              <a:gd name="adj2" fmla="val 50000"/>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endParaRPr>
          </a:p>
        </p:txBody>
      </p:sp>
      <p:sp>
        <p:nvSpPr>
          <p:cNvPr id="48" name="Rounded Rectangle 47"/>
          <p:cNvSpPr/>
          <p:nvPr/>
        </p:nvSpPr>
        <p:spPr bwMode="auto">
          <a:xfrm>
            <a:off x="2445099" y="3509830"/>
            <a:ext cx="1108364" cy="634007"/>
          </a:xfrm>
          <a:prstGeom prst="roundRect">
            <a:avLst/>
          </a:prstGeom>
          <a:solidFill>
            <a:schemeClr val="bg1">
              <a:alpha val="50000"/>
            </a:schemeClr>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1" compatLnSpc="1">
            <a:prstTxWarp prst="textNoShape">
              <a:avLst/>
            </a:prstTxWarp>
          </a:bodyPr>
          <a:lstStyle/>
          <a:p>
            <a:pPr algn="ctr" defTabSz="839757" eaLnBrk="0" hangingPunct="0"/>
            <a:r>
              <a:rPr lang="en-US" sz="1100" b="1" dirty="0">
                <a:solidFill>
                  <a:srgbClr val="660066">
                    <a:lumMod val="50000"/>
                  </a:srgbClr>
                </a:solidFill>
                <a:cs typeface="+mn-cs"/>
              </a:rPr>
              <a:t>Preventive Maintenance</a:t>
            </a:r>
          </a:p>
        </p:txBody>
      </p:sp>
      <p:sp>
        <p:nvSpPr>
          <p:cNvPr id="99" name="Left-Right Arrow 98"/>
          <p:cNvSpPr/>
          <p:nvPr/>
        </p:nvSpPr>
        <p:spPr bwMode="auto">
          <a:xfrm>
            <a:off x="5788394" y="3623449"/>
            <a:ext cx="285362" cy="191922"/>
          </a:xfrm>
          <a:prstGeom prst="leftRight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cs typeface="+mn-cs"/>
            </a:endParaRPr>
          </a:p>
        </p:txBody>
      </p:sp>
      <p:sp>
        <p:nvSpPr>
          <p:cNvPr id="49" name="Title 3"/>
          <p:cNvSpPr>
            <a:spLocks noGrp="1"/>
          </p:cNvSpPr>
          <p:nvPr>
            <p:ph type="title"/>
          </p:nvPr>
        </p:nvSpPr>
        <p:spPr/>
        <p:txBody>
          <a:bodyPr/>
          <a:lstStyle/>
          <a:p>
            <a:r>
              <a:rPr lang="en-US" dirty="0"/>
              <a:t>Reliability Relationship To Maintainability, Supportability, and Affordability</a:t>
            </a:r>
          </a:p>
        </p:txBody>
      </p:sp>
      <p:sp>
        <p:nvSpPr>
          <p:cNvPr id="51" name="Rounded Rectangle 50"/>
          <p:cNvSpPr/>
          <p:nvPr/>
        </p:nvSpPr>
        <p:spPr bwMode="auto">
          <a:xfrm>
            <a:off x="6087592" y="4926385"/>
            <a:ext cx="1465114" cy="590055"/>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45720" tIns="42060" rIns="45720" bIns="42060" numCol="1" rtlCol="0" anchor="ctr" anchorCtr="1" compatLnSpc="1">
            <a:prstTxWarp prst="textNoShape">
              <a:avLst/>
            </a:prstTxWarp>
          </a:bodyPr>
          <a:lstStyle/>
          <a:p>
            <a:pPr algn="ctr" defTabSz="839757" eaLnBrk="0" hangingPunct="0"/>
            <a:r>
              <a:rPr lang="en-US" sz="1000" b="1" dirty="0">
                <a:solidFill>
                  <a:srgbClr val="660066">
                    <a:lumMod val="50000"/>
                  </a:srgbClr>
                </a:solidFill>
                <a:cs typeface="+mn-cs"/>
              </a:rPr>
              <a:t>Cost of loss</a:t>
            </a:r>
          </a:p>
        </p:txBody>
      </p:sp>
      <p:sp>
        <p:nvSpPr>
          <p:cNvPr id="52" name="Rounded Rectangle 51"/>
          <p:cNvSpPr/>
          <p:nvPr/>
        </p:nvSpPr>
        <p:spPr bwMode="auto">
          <a:xfrm>
            <a:off x="6087592" y="4140581"/>
            <a:ext cx="1465114" cy="723305"/>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45720" tIns="42060" rIns="45720" bIns="42060" numCol="1" rtlCol="0" anchor="ctr" anchorCtr="1" compatLnSpc="1">
            <a:prstTxWarp prst="textNoShape">
              <a:avLst/>
            </a:prstTxWarp>
          </a:bodyPr>
          <a:lstStyle/>
          <a:p>
            <a:pPr algn="ctr" defTabSz="839757" eaLnBrk="0" hangingPunct="0"/>
            <a:r>
              <a:rPr lang="en-US" sz="1000" b="1" dirty="0">
                <a:solidFill>
                  <a:srgbClr val="660066">
                    <a:lumMod val="50000"/>
                  </a:srgbClr>
                </a:solidFill>
                <a:cs typeface="+mn-cs"/>
              </a:rPr>
              <a:t>Cost of corrective maintenance</a:t>
            </a:r>
          </a:p>
        </p:txBody>
      </p:sp>
      <p:sp>
        <p:nvSpPr>
          <p:cNvPr id="55" name="Rounded Rectangle 54"/>
          <p:cNvSpPr/>
          <p:nvPr/>
        </p:nvSpPr>
        <p:spPr bwMode="auto">
          <a:xfrm>
            <a:off x="6087592" y="3444049"/>
            <a:ext cx="1465114" cy="625078"/>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45720" tIns="42060" rIns="45720" bIns="42060" numCol="1" rtlCol="0" anchor="ctr" anchorCtr="1" compatLnSpc="1">
            <a:prstTxWarp prst="textNoShape">
              <a:avLst/>
            </a:prstTxWarp>
          </a:bodyPr>
          <a:lstStyle/>
          <a:p>
            <a:pPr algn="ctr" defTabSz="839757" eaLnBrk="0" hangingPunct="0"/>
            <a:r>
              <a:rPr lang="en-US" sz="1000" b="1" dirty="0">
                <a:solidFill>
                  <a:srgbClr val="660066">
                    <a:lumMod val="50000"/>
                  </a:srgbClr>
                </a:solidFill>
                <a:cs typeface="+mn-cs"/>
              </a:rPr>
              <a:t>Cost of preventive maintenance</a:t>
            </a:r>
          </a:p>
        </p:txBody>
      </p:sp>
      <p:sp>
        <p:nvSpPr>
          <p:cNvPr id="57" name="Rounded Rectangle 56"/>
          <p:cNvSpPr/>
          <p:nvPr/>
        </p:nvSpPr>
        <p:spPr bwMode="auto">
          <a:xfrm>
            <a:off x="6088025" y="2640393"/>
            <a:ext cx="1464641" cy="705097"/>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45720" tIns="42060" rIns="45720" bIns="42060" numCol="1" rtlCol="0" anchor="ctr" anchorCtr="0" compatLnSpc="1">
            <a:prstTxWarp prst="textNoShape">
              <a:avLst/>
            </a:prstTxWarp>
          </a:bodyPr>
          <a:lstStyle/>
          <a:p>
            <a:pPr algn="ctr" defTabSz="839757" eaLnBrk="0" hangingPunct="0"/>
            <a:r>
              <a:rPr lang="en-US" sz="1000" b="1" dirty="0">
                <a:solidFill>
                  <a:srgbClr val="660066">
                    <a:lumMod val="50000"/>
                  </a:srgbClr>
                </a:solidFill>
                <a:cs typeface="+mn-cs"/>
              </a:rPr>
              <a:t>Cost of logistics support &amp; infrastructure</a:t>
            </a:r>
          </a:p>
        </p:txBody>
      </p:sp>
      <p:sp>
        <p:nvSpPr>
          <p:cNvPr id="58" name="Left-Right Arrow 57"/>
          <p:cNvSpPr/>
          <p:nvPr/>
        </p:nvSpPr>
        <p:spPr bwMode="auto">
          <a:xfrm>
            <a:off x="5779250" y="2907077"/>
            <a:ext cx="285362" cy="191922"/>
          </a:xfrm>
          <a:prstGeom prst="leftRight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cs typeface="+mn-cs"/>
            </a:endParaRPr>
          </a:p>
        </p:txBody>
      </p:sp>
      <p:sp>
        <p:nvSpPr>
          <p:cNvPr id="59" name="Left-Right Arrow 58"/>
          <p:cNvSpPr/>
          <p:nvPr/>
        </p:nvSpPr>
        <p:spPr bwMode="auto">
          <a:xfrm>
            <a:off x="5779250" y="4391555"/>
            <a:ext cx="285362" cy="191922"/>
          </a:xfrm>
          <a:prstGeom prst="leftRight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cs typeface="+mn-cs"/>
            </a:endParaRPr>
          </a:p>
        </p:txBody>
      </p:sp>
      <p:sp>
        <p:nvSpPr>
          <p:cNvPr id="60" name="Left-Right Arrow 59"/>
          <p:cNvSpPr/>
          <p:nvPr/>
        </p:nvSpPr>
        <p:spPr bwMode="auto">
          <a:xfrm>
            <a:off x="5779250" y="5193077"/>
            <a:ext cx="285362" cy="191922"/>
          </a:xfrm>
          <a:prstGeom prst="leftRight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cs typeface="+mn-cs"/>
            </a:endParaRPr>
          </a:p>
        </p:txBody>
      </p:sp>
      <p:sp>
        <p:nvSpPr>
          <p:cNvPr id="61" name="Left-Right Arrow 60"/>
          <p:cNvSpPr/>
          <p:nvPr/>
        </p:nvSpPr>
        <p:spPr bwMode="auto">
          <a:xfrm>
            <a:off x="5779250" y="5915555"/>
            <a:ext cx="285362" cy="191922"/>
          </a:xfrm>
          <a:prstGeom prst="leftRight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t" anchorCtr="0" compatLnSpc="1">
            <a:prstTxWarp prst="textNoShape">
              <a:avLst/>
            </a:prstTxWarp>
          </a:bodyPr>
          <a:lstStyle/>
          <a:p>
            <a:pPr defTabSz="839757" eaLnBrk="0" hangingPunct="0"/>
            <a:endParaRPr lang="en-US" sz="1200" b="1" dirty="0">
              <a:solidFill>
                <a:srgbClr val="FFFFFF"/>
              </a:solidFill>
              <a:cs typeface="+mn-cs"/>
            </a:endParaRPr>
          </a:p>
        </p:txBody>
      </p:sp>
      <p:cxnSp>
        <p:nvCxnSpPr>
          <p:cNvPr id="5" name="Straight Arrow Connector 4"/>
          <p:cNvCxnSpPr/>
          <p:nvPr/>
        </p:nvCxnSpPr>
        <p:spPr bwMode="auto">
          <a:xfrm>
            <a:off x="1671683" y="3509830"/>
            <a:ext cx="472497"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cxnSp>
        <p:nvCxnSpPr>
          <p:cNvPr id="62" name="Straight Arrow Connector 61"/>
          <p:cNvCxnSpPr/>
          <p:nvPr/>
        </p:nvCxnSpPr>
        <p:spPr bwMode="auto">
          <a:xfrm>
            <a:off x="1671683" y="4254201"/>
            <a:ext cx="472497"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sp>
        <p:nvSpPr>
          <p:cNvPr id="63" name="Rounded Rectangle 62"/>
          <p:cNvSpPr/>
          <p:nvPr/>
        </p:nvSpPr>
        <p:spPr bwMode="auto">
          <a:xfrm>
            <a:off x="475544" y="2843669"/>
            <a:ext cx="1401998" cy="2149523"/>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0" compatLnSpc="1">
            <a:prstTxWarp prst="textNoShape">
              <a:avLst/>
            </a:prstTxWarp>
          </a:bodyPr>
          <a:lstStyle/>
          <a:p>
            <a:pPr algn="ctr" defTabSz="839757" eaLnBrk="0" hangingPunct="0"/>
            <a:endParaRPr lang="en-US" sz="1050" b="1" dirty="0">
              <a:solidFill>
                <a:srgbClr val="660066">
                  <a:lumMod val="50000"/>
                </a:srgbClr>
              </a:solidFill>
              <a:cs typeface="+mn-cs"/>
            </a:endParaRPr>
          </a:p>
          <a:p>
            <a:pPr algn="ctr" defTabSz="839757" eaLnBrk="0" hangingPunct="0"/>
            <a:r>
              <a:rPr lang="en-US" sz="1100" b="1" dirty="0">
                <a:solidFill>
                  <a:srgbClr val="660066">
                    <a:lumMod val="50000"/>
                  </a:srgbClr>
                </a:solidFill>
                <a:cs typeface="+mn-cs"/>
              </a:rPr>
              <a:t>Failure </a:t>
            </a:r>
          </a:p>
          <a:p>
            <a:pPr algn="ctr" defTabSz="839757" eaLnBrk="0" hangingPunct="0"/>
            <a:r>
              <a:rPr lang="en-US" sz="1100" b="1" dirty="0">
                <a:solidFill>
                  <a:srgbClr val="660066">
                    <a:lumMod val="50000"/>
                  </a:srgbClr>
                </a:solidFill>
                <a:cs typeface="+mn-cs"/>
              </a:rPr>
              <a:t>Identification and Analysis</a:t>
            </a:r>
          </a:p>
          <a:p>
            <a:pPr algn="ctr" defTabSz="839757" eaLnBrk="0" hangingPunct="0"/>
            <a:endParaRPr lang="en-US" sz="1100" b="1" dirty="0">
              <a:solidFill>
                <a:srgbClr val="660066">
                  <a:lumMod val="50000"/>
                </a:srgbClr>
              </a:solidFill>
              <a:cs typeface="+mn-cs"/>
            </a:endParaRPr>
          </a:p>
          <a:p>
            <a:pPr algn="ctr" defTabSz="839757" eaLnBrk="0" hangingPunct="0"/>
            <a:r>
              <a:rPr lang="en-US" sz="1100" b="1" dirty="0">
                <a:solidFill>
                  <a:srgbClr val="660066">
                    <a:lumMod val="50000"/>
                  </a:srgbClr>
                </a:solidFill>
                <a:cs typeface="+mn-cs"/>
              </a:rPr>
              <a:t>Critical Items</a:t>
            </a:r>
          </a:p>
          <a:p>
            <a:pPr algn="ctr" defTabSz="839757" eaLnBrk="0" hangingPunct="0"/>
            <a:r>
              <a:rPr lang="en-US" sz="1100" b="1" dirty="0">
                <a:solidFill>
                  <a:srgbClr val="660066">
                    <a:lumMod val="50000"/>
                  </a:srgbClr>
                </a:solidFill>
                <a:cs typeface="+mn-cs"/>
              </a:rPr>
              <a:t>Identification</a:t>
            </a:r>
          </a:p>
          <a:p>
            <a:pPr algn="ctr" defTabSz="839757" eaLnBrk="0" hangingPunct="0"/>
            <a:endParaRPr lang="en-US" sz="1100" b="1" dirty="0">
              <a:solidFill>
                <a:srgbClr val="660066">
                  <a:lumMod val="50000"/>
                </a:srgbClr>
              </a:solidFill>
              <a:cs typeface="+mn-cs"/>
            </a:endParaRPr>
          </a:p>
          <a:p>
            <a:pPr algn="ctr" defTabSz="839757" eaLnBrk="0" hangingPunct="0"/>
            <a:r>
              <a:rPr lang="en-US" sz="1100" b="1" dirty="0">
                <a:solidFill>
                  <a:srgbClr val="660066">
                    <a:lumMod val="50000"/>
                  </a:srgbClr>
                </a:solidFill>
                <a:cs typeface="+mn-cs"/>
              </a:rPr>
              <a:t>Design Mitigation and Critical Process Control</a:t>
            </a:r>
            <a:endParaRPr lang="en-US" sz="1050" b="1" dirty="0">
              <a:solidFill>
                <a:srgbClr val="660066">
                  <a:lumMod val="50000"/>
                </a:srgbClr>
              </a:solidFill>
              <a:cs typeface="+mn-cs"/>
            </a:endParaRPr>
          </a:p>
          <a:p>
            <a:pPr algn="ctr" defTabSz="839757" eaLnBrk="0" hangingPunct="0"/>
            <a:endParaRPr lang="en-US" sz="1050" b="1" dirty="0">
              <a:solidFill>
                <a:srgbClr val="660066">
                  <a:lumMod val="50000"/>
                </a:srgbClr>
              </a:solidFill>
              <a:cs typeface="+mn-cs"/>
            </a:endParaRPr>
          </a:p>
        </p:txBody>
      </p:sp>
      <p:cxnSp>
        <p:nvCxnSpPr>
          <p:cNvPr id="66" name="Straight Arrow Connector 65"/>
          <p:cNvCxnSpPr/>
          <p:nvPr/>
        </p:nvCxnSpPr>
        <p:spPr bwMode="auto">
          <a:xfrm>
            <a:off x="1695393" y="5327177"/>
            <a:ext cx="472497"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cxnSp>
        <p:nvCxnSpPr>
          <p:cNvPr id="67" name="Straight Arrow Connector 66"/>
          <p:cNvCxnSpPr>
            <a:cxnSpLocks/>
            <a:endCxn id="90" idx="1"/>
          </p:cNvCxnSpPr>
          <p:nvPr/>
        </p:nvCxnSpPr>
        <p:spPr bwMode="auto">
          <a:xfrm>
            <a:off x="1780354" y="5984041"/>
            <a:ext cx="428488"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sp>
        <p:nvSpPr>
          <p:cNvPr id="69" name="Rounded Rectangle 68"/>
          <p:cNvSpPr/>
          <p:nvPr/>
        </p:nvSpPr>
        <p:spPr bwMode="auto">
          <a:xfrm>
            <a:off x="512767" y="5079914"/>
            <a:ext cx="1267587" cy="1087556"/>
          </a:xfrm>
          <a:prstGeom prst="round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0" compatLnSpc="1">
            <a:prstTxWarp prst="textNoShape">
              <a:avLst/>
            </a:prstTxWarp>
          </a:bodyPr>
          <a:lstStyle/>
          <a:p>
            <a:pPr algn="ctr" defTabSz="839757" eaLnBrk="0" hangingPunct="0"/>
            <a:r>
              <a:rPr lang="en-US" sz="1400" b="1" dirty="0">
                <a:solidFill>
                  <a:srgbClr val="660066">
                    <a:lumMod val="50000"/>
                  </a:srgbClr>
                </a:solidFill>
                <a:cs typeface="+mn-cs"/>
              </a:rPr>
              <a:t>Failures</a:t>
            </a:r>
          </a:p>
        </p:txBody>
      </p:sp>
      <p:cxnSp>
        <p:nvCxnSpPr>
          <p:cNvPr id="73" name="Straight Arrow Connector 72"/>
          <p:cNvCxnSpPr/>
          <p:nvPr/>
        </p:nvCxnSpPr>
        <p:spPr bwMode="auto">
          <a:xfrm rot="5400000">
            <a:off x="3714201" y="5547396"/>
            <a:ext cx="472497"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sp>
        <p:nvSpPr>
          <p:cNvPr id="75" name="Rounded Rectangle 74"/>
          <p:cNvSpPr/>
          <p:nvPr/>
        </p:nvSpPr>
        <p:spPr bwMode="auto">
          <a:xfrm>
            <a:off x="2167890" y="5082241"/>
            <a:ext cx="3588380" cy="523256"/>
          </a:xfrm>
          <a:prstGeom prst="roundRect">
            <a:avLst/>
          </a:prstGeom>
          <a:solidFill>
            <a:schemeClr val="bg1">
              <a:lumMod val="75000"/>
            </a:schemeClr>
          </a:solidFill>
          <a:ln w="12700" cap="flat" cmpd="sng" algn="ctr">
            <a:solidFill>
              <a:srgbClr val="FF3300"/>
            </a:solidFill>
            <a:prstDash val="solid"/>
            <a:round/>
            <a:headEnd type="none" w="sm" len="sm"/>
            <a:tailEnd type="none" w="sm" len="sm"/>
          </a:ln>
          <a:effectLst/>
        </p:spPr>
        <p:txBody>
          <a:bodyPr vert="horz" wrap="square" lIns="84120" tIns="42060" rIns="84120" bIns="42060" numCol="1" rtlCol="0" anchor="ctr" anchorCtr="1" compatLnSpc="1">
            <a:prstTxWarp prst="textNoShape">
              <a:avLst/>
            </a:prstTxWarp>
          </a:bodyPr>
          <a:lstStyle/>
          <a:p>
            <a:pPr algn="ctr" defTabSz="839757" eaLnBrk="0" hangingPunct="0"/>
            <a:r>
              <a:rPr lang="en-US" sz="1200" b="1" dirty="0">
                <a:solidFill>
                  <a:srgbClr val="660066">
                    <a:lumMod val="50000"/>
                  </a:srgbClr>
                </a:solidFill>
                <a:cs typeface="+mn-cs"/>
              </a:rPr>
              <a:t>Loss of life/Mission/Space System, Stand Down, etc.</a:t>
            </a:r>
          </a:p>
        </p:txBody>
      </p:sp>
      <p:cxnSp>
        <p:nvCxnSpPr>
          <p:cNvPr id="76" name="Straight Arrow Connector 75"/>
          <p:cNvCxnSpPr/>
          <p:nvPr/>
        </p:nvCxnSpPr>
        <p:spPr bwMode="auto">
          <a:xfrm rot="5400000">
            <a:off x="1114286" y="2666666"/>
            <a:ext cx="338328"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sp>
        <p:nvSpPr>
          <p:cNvPr id="77" name="Rounded Rectangle 76"/>
          <p:cNvSpPr/>
          <p:nvPr/>
        </p:nvSpPr>
        <p:spPr bwMode="auto">
          <a:xfrm>
            <a:off x="475544" y="1640252"/>
            <a:ext cx="1828800" cy="857250"/>
          </a:xfrm>
          <a:prstGeom prst="roundRect">
            <a:avLst/>
          </a:prstGeom>
          <a:solidFill>
            <a:schemeClr val="bg1">
              <a:alpha val="24706"/>
            </a:schemeClr>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0" compatLnSpc="1">
            <a:prstTxWarp prst="textNoShape">
              <a:avLst/>
            </a:prstTxWarp>
          </a:bodyPr>
          <a:lstStyle/>
          <a:p>
            <a:pPr algn="ctr" defTabSz="839757" eaLnBrk="0" hangingPunct="0"/>
            <a:r>
              <a:rPr lang="en-US" sz="1400" b="1" cap="all" dirty="0">
                <a:solidFill>
                  <a:srgbClr val="660066">
                    <a:lumMod val="50000"/>
                  </a:srgbClr>
                </a:solidFill>
                <a:cs typeface="+mn-cs"/>
              </a:rPr>
              <a:t>Reliability</a:t>
            </a:r>
          </a:p>
        </p:txBody>
      </p:sp>
      <p:cxnSp>
        <p:nvCxnSpPr>
          <p:cNvPr id="80" name="Straight Arrow Connector 79"/>
          <p:cNvCxnSpPr/>
          <p:nvPr/>
        </p:nvCxnSpPr>
        <p:spPr bwMode="auto">
          <a:xfrm rot="5400000">
            <a:off x="4848086" y="2679401"/>
            <a:ext cx="338328"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sp>
        <p:nvSpPr>
          <p:cNvPr id="44" name="Rounded Rectangle 43"/>
          <p:cNvSpPr/>
          <p:nvPr/>
        </p:nvSpPr>
        <p:spPr bwMode="auto">
          <a:xfrm>
            <a:off x="2304351" y="1640252"/>
            <a:ext cx="1828800" cy="857250"/>
          </a:xfrm>
          <a:prstGeom prst="roundRect">
            <a:avLst/>
          </a:prstGeom>
          <a:solidFill>
            <a:schemeClr val="bg1">
              <a:alpha val="50000"/>
            </a:schemeClr>
          </a:solidFill>
          <a:ln w="12700" cap="flat" cmpd="sng" algn="ctr">
            <a:solidFill>
              <a:schemeClr val="tx1"/>
            </a:solidFill>
            <a:prstDash val="solid"/>
            <a:round/>
            <a:headEnd type="none" w="sm" len="sm"/>
            <a:tailEnd type="none" w="sm" len="sm"/>
          </a:ln>
          <a:effectLst/>
        </p:spPr>
        <p:txBody>
          <a:bodyPr vert="horz" wrap="square" lIns="84120" tIns="42060" rIns="84120" bIns="42060" numCol="1" rtlCol="0" anchor="ctr" anchorCtr="0" compatLnSpc="1">
            <a:prstTxWarp prst="textNoShape">
              <a:avLst/>
            </a:prstTxWarp>
          </a:bodyPr>
          <a:lstStyle/>
          <a:p>
            <a:pPr algn="ctr" defTabSz="839757" eaLnBrk="0" hangingPunct="0"/>
            <a:r>
              <a:rPr lang="en-US" sz="1400" b="1" cap="all" dirty="0">
                <a:solidFill>
                  <a:srgbClr val="660066">
                    <a:lumMod val="50000"/>
                  </a:srgbClr>
                </a:solidFill>
                <a:cs typeface="+mn-cs"/>
              </a:rPr>
              <a:t>Maintainability</a:t>
            </a:r>
          </a:p>
        </p:txBody>
      </p:sp>
      <p:cxnSp>
        <p:nvCxnSpPr>
          <p:cNvPr id="45" name="Straight Arrow Connector 44"/>
          <p:cNvCxnSpPr/>
          <p:nvPr/>
        </p:nvCxnSpPr>
        <p:spPr bwMode="auto">
          <a:xfrm rot="5400000">
            <a:off x="3019286" y="2674505"/>
            <a:ext cx="338328" cy="0"/>
          </a:xfrm>
          <a:prstGeom prst="straightConnector1">
            <a:avLst/>
          </a:prstGeom>
          <a:solidFill>
            <a:schemeClr val="accent1"/>
          </a:solidFill>
          <a:ln w="28575" cap="flat" cmpd="sng" algn="ctr">
            <a:solidFill>
              <a:schemeClr val="tx1"/>
            </a:solidFill>
            <a:prstDash val="solid"/>
            <a:round/>
            <a:headEnd type="none" w="sm" len="sm"/>
            <a:tailEnd type="triangle"/>
          </a:ln>
          <a:effectLst>
            <a:outerShdw blurRad="50800" dist="38100" dir="2700000" algn="tl" rotWithShape="0">
              <a:prstClr val="black">
                <a:alpha val="40000"/>
              </a:prstClr>
            </a:outerShdw>
          </a:effectLst>
        </p:spPr>
      </p:cxnSp>
      <p:sp>
        <p:nvSpPr>
          <p:cNvPr id="2" name="Rectangle 1">
            <a:extLst>
              <a:ext uri="{FF2B5EF4-FFF2-40B4-BE49-F238E27FC236}">
                <a16:creationId xmlns="" xmlns:a16="http://schemas.microsoft.com/office/drawing/2014/main" id="{8DC3D321-28DD-4439-9915-B57CF3A90432}"/>
              </a:ext>
            </a:extLst>
          </p:cNvPr>
          <p:cNvSpPr/>
          <p:nvPr/>
        </p:nvSpPr>
        <p:spPr>
          <a:xfrm>
            <a:off x="6187044" y="1150621"/>
            <a:ext cx="2517570" cy="1384995"/>
          </a:xfrm>
          <a:prstGeom prst="rect">
            <a:avLst/>
          </a:prstGeom>
        </p:spPr>
        <p:txBody>
          <a:bodyPr wrap="square">
            <a:spAutoFit/>
          </a:bodyPr>
          <a:lstStyle/>
          <a:p>
            <a:r>
              <a:rPr lang="en-US" sz="1200" dirty="0"/>
              <a:t>A comprehensive reliability program is essential to address the entire spectrum of engineering and programmatic concerns, from loss of function and loss of life to sustainment and system life cycle costs.</a:t>
            </a:r>
          </a:p>
        </p:txBody>
      </p:sp>
    </p:spTree>
    <p:extLst>
      <p:ext uri="{BB962C8B-B14F-4D97-AF65-F5344CB8AC3E}">
        <p14:creationId xmlns:p14="http://schemas.microsoft.com/office/powerpoint/2010/main" val="2091601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7" name="Group 20"/>
          <p:cNvGrpSpPr>
            <a:grpSpLocks/>
          </p:cNvGrpSpPr>
          <p:nvPr/>
        </p:nvGrpSpPr>
        <p:grpSpPr bwMode="auto">
          <a:xfrm>
            <a:off x="550200" y="1563427"/>
            <a:ext cx="7827963" cy="4826001"/>
            <a:chOff x="359" y="926"/>
            <a:chExt cx="4931" cy="3040"/>
          </a:xfrm>
        </p:grpSpPr>
        <p:sp>
          <p:nvSpPr>
            <p:cNvPr id="26628" name="Line 3"/>
            <p:cNvSpPr>
              <a:spLocks noChangeShapeType="1"/>
            </p:cNvSpPr>
            <p:nvPr/>
          </p:nvSpPr>
          <p:spPr bwMode="auto">
            <a:xfrm flipV="1">
              <a:off x="672" y="926"/>
              <a:ext cx="0" cy="2784"/>
            </a:xfrm>
            <a:prstGeom prst="line">
              <a:avLst/>
            </a:prstGeom>
            <a:noFill/>
            <a:ln w="508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26629" name="Line 4"/>
            <p:cNvSpPr>
              <a:spLocks noChangeShapeType="1"/>
            </p:cNvSpPr>
            <p:nvPr/>
          </p:nvSpPr>
          <p:spPr bwMode="auto">
            <a:xfrm>
              <a:off x="672" y="3696"/>
              <a:ext cx="4512" cy="0"/>
            </a:xfrm>
            <a:prstGeom prst="line">
              <a:avLst/>
            </a:prstGeom>
            <a:noFill/>
            <a:ln w="508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26630" name="Rectangle 5"/>
            <p:cNvSpPr>
              <a:spLocks noChangeArrowheads="1"/>
            </p:cNvSpPr>
            <p:nvPr/>
          </p:nvSpPr>
          <p:spPr bwMode="auto">
            <a:xfrm>
              <a:off x="2355" y="3716"/>
              <a:ext cx="1531"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000" dirty="0">
                  <a:latin typeface="+mn-lt"/>
                </a:rPr>
                <a:t>Level of Reliability</a:t>
              </a:r>
            </a:p>
          </p:txBody>
        </p:sp>
        <p:sp>
          <p:nvSpPr>
            <p:cNvPr id="26631" name="Rectangle 6"/>
            <p:cNvSpPr>
              <a:spLocks noChangeArrowheads="1"/>
            </p:cNvSpPr>
            <p:nvPr/>
          </p:nvSpPr>
          <p:spPr bwMode="auto">
            <a:xfrm rot="5234364">
              <a:off x="246" y="1699"/>
              <a:ext cx="475"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000" dirty="0">
                  <a:latin typeface="+mn-lt"/>
                </a:rPr>
                <a:t>Cost</a:t>
              </a:r>
            </a:p>
          </p:txBody>
        </p:sp>
        <p:sp>
          <p:nvSpPr>
            <p:cNvPr id="26632" name="Arc 7"/>
            <p:cNvSpPr>
              <a:spLocks/>
            </p:cNvSpPr>
            <p:nvPr/>
          </p:nvSpPr>
          <p:spPr bwMode="auto">
            <a:xfrm>
              <a:off x="960" y="2688"/>
              <a:ext cx="3936" cy="288"/>
            </a:xfrm>
            <a:custGeom>
              <a:avLst/>
              <a:gdLst>
                <a:gd name="T0" fmla="*/ 717 w 21600"/>
                <a:gd name="T1" fmla="*/ 0 h 21600"/>
                <a:gd name="T2" fmla="*/ 0 w 21600"/>
                <a:gd name="T3" fmla="*/ 4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dirty="0">
                <a:latin typeface="+mn-lt"/>
              </a:endParaRPr>
            </a:p>
          </p:txBody>
        </p:sp>
        <p:sp>
          <p:nvSpPr>
            <p:cNvPr id="26633" name="Arc 8"/>
            <p:cNvSpPr>
              <a:spLocks/>
            </p:cNvSpPr>
            <p:nvPr/>
          </p:nvSpPr>
          <p:spPr bwMode="auto">
            <a:xfrm>
              <a:off x="817" y="1824"/>
              <a:ext cx="3984" cy="1680"/>
            </a:xfrm>
            <a:custGeom>
              <a:avLst/>
              <a:gdLst>
                <a:gd name="T0" fmla="*/ 735 w 21600"/>
                <a:gd name="T1" fmla="*/ 131 h 21600"/>
                <a:gd name="T2" fmla="*/ 0 w 21600"/>
                <a:gd name="T3" fmla="*/ 0 h 21600"/>
                <a:gd name="T4" fmla="*/ 735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dirty="0">
                <a:latin typeface="+mn-lt"/>
              </a:endParaRPr>
            </a:p>
          </p:txBody>
        </p:sp>
        <p:sp>
          <p:nvSpPr>
            <p:cNvPr id="26634" name="Line 9"/>
            <p:cNvSpPr>
              <a:spLocks noChangeShapeType="1"/>
            </p:cNvSpPr>
            <p:nvPr/>
          </p:nvSpPr>
          <p:spPr bwMode="auto">
            <a:xfrm>
              <a:off x="960" y="3312"/>
              <a:ext cx="3936"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6635" name="Arc 10"/>
            <p:cNvSpPr>
              <a:spLocks/>
            </p:cNvSpPr>
            <p:nvPr/>
          </p:nvSpPr>
          <p:spPr bwMode="auto">
            <a:xfrm>
              <a:off x="865" y="960"/>
              <a:ext cx="2784" cy="1248"/>
            </a:xfrm>
            <a:custGeom>
              <a:avLst/>
              <a:gdLst>
                <a:gd name="T0" fmla="*/ 359 w 21600"/>
                <a:gd name="T1" fmla="*/ 72 h 21600"/>
                <a:gd name="T2" fmla="*/ 0 w 21600"/>
                <a:gd name="T3" fmla="*/ 0 h 21600"/>
                <a:gd name="T4" fmla="*/ 359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dirty="0">
                <a:latin typeface="+mn-lt"/>
              </a:endParaRPr>
            </a:p>
          </p:txBody>
        </p:sp>
        <p:sp>
          <p:nvSpPr>
            <p:cNvPr id="26636" name="Rectangle 11"/>
            <p:cNvSpPr>
              <a:spLocks noChangeArrowheads="1"/>
            </p:cNvSpPr>
            <p:nvPr/>
          </p:nvSpPr>
          <p:spPr bwMode="auto">
            <a:xfrm>
              <a:off x="2795" y="2472"/>
              <a:ext cx="1282"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000" dirty="0">
                  <a:solidFill>
                    <a:schemeClr val="accent1"/>
                  </a:solidFill>
                  <a:latin typeface="+mn-lt"/>
                </a:rPr>
                <a:t>Purchase Price</a:t>
              </a:r>
            </a:p>
          </p:txBody>
        </p:sp>
        <p:sp>
          <p:nvSpPr>
            <p:cNvPr id="26637" name="Rectangle 12"/>
            <p:cNvSpPr>
              <a:spLocks noChangeArrowheads="1"/>
            </p:cNvSpPr>
            <p:nvPr/>
          </p:nvSpPr>
          <p:spPr bwMode="auto">
            <a:xfrm>
              <a:off x="2962" y="1269"/>
              <a:ext cx="1624" cy="5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400" b="0" dirty="0">
                  <a:latin typeface="+mn-lt"/>
                </a:rPr>
                <a:t>TOTAL COST OF</a:t>
              </a:r>
            </a:p>
            <a:p>
              <a:r>
                <a:rPr lang="en-US" altLang="en-US" sz="2400" b="0" dirty="0">
                  <a:latin typeface="+mn-lt"/>
                </a:rPr>
                <a:t>  OWNERSHIP</a:t>
              </a:r>
            </a:p>
          </p:txBody>
        </p:sp>
        <p:sp>
          <p:nvSpPr>
            <p:cNvPr id="26638" name="Rectangle 13"/>
            <p:cNvSpPr>
              <a:spLocks noChangeArrowheads="1"/>
            </p:cNvSpPr>
            <p:nvPr/>
          </p:nvSpPr>
          <p:spPr bwMode="auto">
            <a:xfrm>
              <a:off x="4196" y="2876"/>
              <a:ext cx="1094"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000" dirty="0">
                  <a:solidFill>
                    <a:schemeClr val="accent2"/>
                  </a:solidFill>
                  <a:latin typeface="+mn-lt"/>
                </a:rPr>
                <a:t>Scheduled</a:t>
              </a:r>
              <a:br>
                <a:rPr lang="en-US" altLang="en-US" sz="2000" dirty="0">
                  <a:solidFill>
                    <a:schemeClr val="accent2"/>
                  </a:solidFill>
                  <a:latin typeface="+mn-lt"/>
                </a:rPr>
              </a:br>
              <a:r>
                <a:rPr lang="en-US" altLang="en-US" sz="2000" dirty="0">
                  <a:solidFill>
                    <a:schemeClr val="accent2"/>
                  </a:solidFill>
                  <a:latin typeface="+mn-lt"/>
                </a:rPr>
                <a:t>Maintenance</a:t>
              </a:r>
            </a:p>
          </p:txBody>
        </p:sp>
        <p:sp>
          <p:nvSpPr>
            <p:cNvPr id="26639" name="Rectangle 14"/>
            <p:cNvSpPr>
              <a:spLocks noChangeArrowheads="1"/>
            </p:cNvSpPr>
            <p:nvPr/>
          </p:nvSpPr>
          <p:spPr bwMode="auto">
            <a:xfrm>
              <a:off x="1409" y="2269"/>
              <a:ext cx="1131" cy="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r>
                <a:rPr lang="en-US" altLang="en-US" sz="2000" dirty="0">
                  <a:solidFill>
                    <a:schemeClr val="accent2"/>
                  </a:solidFill>
                  <a:latin typeface="+mn-lt"/>
                </a:rPr>
                <a:t>Unscheduled</a:t>
              </a:r>
            </a:p>
            <a:p>
              <a:r>
                <a:rPr lang="en-US" altLang="en-US" sz="2000" dirty="0">
                  <a:solidFill>
                    <a:schemeClr val="accent2"/>
                  </a:solidFill>
                  <a:latin typeface="+mn-lt"/>
                </a:rPr>
                <a:t>Maintenance</a:t>
              </a:r>
            </a:p>
          </p:txBody>
        </p:sp>
        <p:sp>
          <p:nvSpPr>
            <p:cNvPr id="26640" name="Arc 15"/>
            <p:cNvSpPr>
              <a:spLocks/>
            </p:cNvSpPr>
            <p:nvPr/>
          </p:nvSpPr>
          <p:spPr bwMode="auto">
            <a:xfrm>
              <a:off x="3648" y="2016"/>
              <a:ext cx="1248" cy="192"/>
            </a:xfrm>
            <a:custGeom>
              <a:avLst/>
              <a:gdLst>
                <a:gd name="T0" fmla="*/ 72 w 21600"/>
                <a:gd name="T1" fmla="*/ 0 h 21600"/>
                <a:gd name="T2" fmla="*/ 0 w 21600"/>
                <a:gd name="T3" fmla="*/ 2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sz="1400" b="1">
                  <a:solidFill>
                    <a:schemeClr val="tx1"/>
                  </a:solidFill>
                  <a:latin typeface="Arial" panose="020B0604020202020204" pitchFamily="34" charset="0"/>
                </a:defRPr>
              </a:lvl1pPr>
              <a:lvl2pPr marL="742950" indent="-285750">
                <a:defRPr sz="1400" b="1">
                  <a:solidFill>
                    <a:schemeClr val="tx1"/>
                  </a:solidFill>
                  <a:latin typeface="Arial" panose="020B0604020202020204" pitchFamily="34" charset="0"/>
                </a:defRPr>
              </a:lvl2pPr>
              <a:lvl3pPr marL="1143000" indent="-228600">
                <a:defRPr sz="1400" b="1">
                  <a:solidFill>
                    <a:schemeClr val="tx1"/>
                  </a:solidFill>
                  <a:latin typeface="Arial" panose="020B0604020202020204" pitchFamily="34" charset="0"/>
                </a:defRPr>
              </a:lvl3pPr>
              <a:lvl4pPr marL="1600200" indent="-228600">
                <a:defRPr sz="1400" b="1">
                  <a:solidFill>
                    <a:schemeClr val="tx1"/>
                  </a:solidFill>
                  <a:latin typeface="Arial" panose="020B0604020202020204" pitchFamily="34" charset="0"/>
                </a:defRPr>
              </a:lvl4pPr>
              <a:lvl5pPr marL="2057400" indent="-228600">
                <a:defRPr sz="1400" b="1">
                  <a:solidFill>
                    <a:schemeClr val="tx1"/>
                  </a:solidFill>
                  <a:latin typeface="Arial" panose="020B0604020202020204" pitchFamily="34" charset="0"/>
                </a:defRPr>
              </a:lvl5pPr>
              <a:lvl6pPr marL="2514600" indent="-228600" eaLnBrk="0" fontAlgn="base" hangingPunct="0">
                <a:spcBef>
                  <a:spcPct val="0"/>
                </a:spcBef>
                <a:spcAft>
                  <a:spcPct val="0"/>
                </a:spcAft>
                <a:defRPr sz="1400" b="1">
                  <a:solidFill>
                    <a:schemeClr val="tx1"/>
                  </a:solidFill>
                  <a:latin typeface="Arial" panose="020B0604020202020204" pitchFamily="34" charset="0"/>
                </a:defRPr>
              </a:lvl6pPr>
              <a:lvl7pPr marL="2971800" indent="-228600" eaLnBrk="0" fontAlgn="base" hangingPunct="0">
                <a:spcBef>
                  <a:spcPct val="0"/>
                </a:spcBef>
                <a:spcAft>
                  <a:spcPct val="0"/>
                </a:spcAft>
                <a:defRPr sz="1400" b="1">
                  <a:solidFill>
                    <a:schemeClr val="tx1"/>
                  </a:solidFill>
                  <a:latin typeface="Arial" panose="020B0604020202020204" pitchFamily="34" charset="0"/>
                </a:defRPr>
              </a:lvl7pPr>
              <a:lvl8pPr marL="3429000" indent="-228600" eaLnBrk="0" fontAlgn="base" hangingPunct="0">
                <a:spcBef>
                  <a:spcPct val="0"/>
                </a:spcBef>
                <a:spcAft>
                  <a:spcPct val="0"/>
                </a:spcAft>
                <a:defRPr sz="1400" b="1">
                  <a:solidFill>
                    <a:schemeClr val="tx1"/>
                  </a:solidFill>
                  <a:latin typeface="Arial" panose="020B0604020202020204" pitchFamily="34" charset="0"/>
                </a:defRPr>
              </a:lvl8pPr>
              <a:lvl9pPr marL="3886200" indent="-228600" eaLnBrk="0" fontAlgn="base" hangingPunct="0">
                <a:spcBef>
                  <a:spcPct val="0"/>
                </a:spcBef>
                <a:spcAft>
                  <a:spcPct val="0"/>
                </a:spcAft>
                <a:defRPr sz="1400" b="1">
                  <a:solidFill>
                    <a:schemeClr val="tx1"/>
                  </a:solidFill>
                  <a:latin typeface="Arial" panose="020B0604020202020204" pitchFamily="34" charset="0"/>
                </a:defRPr>
              </a:lvl9pPr>
            </a:lstStyle>
            <a:p>
              <a:endParaRPr lang="en-US" altLang="en-US" dirty="0">
                <a:latin typeface="+mn-lt"/>
              </a:endParaRPr>
            </a:p>
          </p:txBody>
        </p:sp>
        <p:sp>
          <p:nvSpPr>
            <p:cNvPr id="26641" name="Line 16"/>
            <p:cNvSpPr>
              <a:spLocks noChangeShapeType="1"/>
            </p:cNvSpPr>
            <p:nvPr/>
          </p:nvSpPr>
          <p:spPr bwMode="auto">
            <a:xfrm flipH="1">
              <a:off x="2640" y="2688"/>
              <a:ext cx="192" cy="24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26642" name="Line 17"/>
            <p:cNvSpPr>
              <a:spLocks noChangeShapeType="1"/>
            </p:cNvSpPr>
            <p:nvPr/>
          </p:nvSpPr>
          <p:spPr bwMode="auto">
            <a:xfrm flipH="1">
              <a:off x="1680" y="2688"/>
              <a:ext cx="144" cy="192"/>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26643" name="Line 18"/>
            <p:cNvSpPr>
              <a:spLocks noChangeShapeType="1"/>
            </p:cNvSpPr>
            <p:nvPr/>
          </p:nvSpPr>
          <p:spPr bwMode="auto">
            <a:xfrm flipH="1">
              <a:off x="3408" y="1824"/>
              <a:ext cx="144" cy="384"/>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26644" name="Line 19"/>
            <p:cNvSpPr>
              <a:spLocks noChangeShapeType="1"/>
            </p:cNvSpPr>
            <p:nvPr/>
          </p:nvSpPr>
          <p:spPr bwMode="auto">
            <a:xfrm flipH="1">
              <a:off x="4080" y="3120"/>
              <a:ext cx="144" cy="192"/>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grpSp>
      <p:sp>
        <p:nvSpPr>
          <p:cNvPr id="2" name="Title 1"/>
          <p:cNvSpPr>
            <a:spLocks noGrp="1"/>
          </p:cNvSpPr>
          <p:nvPr>
            <p:ph type="title"/>
          </p:nvPr>
        </p:nvSpPr>
        <p:spPr/>
        <p:txBody>
          <a:bodyPr/>
          <a:lstStyle/>
          <a:p>
            <a:r>
              <a:rPr lang="en-US" dirty="0"/>
              <a:t>Reliability Relationship to Life Cycle Cost</a:t>
            </a:r>
          </a:p>
        </p:txBody>
      </p:sp>
    </p:spTree>
    <p:extLst>
      <p:ext uri="{BB962C8B-B14F-4D97-AF65-F5344CB8AC3E}">
        <p14:creationId xmlns:p14="http://schemas.microsoft.com/office/powerpoint/2010/main" val="3883660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41641400"/>
              </p:ext>
            </p:extLst>
          </p:nvPr>
        </p:nvGraphicFramePr>
        <p:xfrm>
          <a:off x="470540" y="1388536"/>
          <a:ext cx="8202921" cy="3616040"/>
        </p:xfrm>
        <a:graphic>
          <a:graphicData uri="http://schemas.openxmlformats.org/drawingml/2006/table">
            <a:tbl>
              <a:tblPr firstRow="1" firstCol="1" bandRow="1">
                <a:tableStyleId>{21E4AEA4-8DFA-4A89-87EB-49C32662AFE0}</a:tableStyleId>
              </a:tblPr>
              <a:tblGrid>
                <a:gridCol w="1454299">
                  <a:extLst>
                    <a:ext uri="{9D8B030D-6E8A-4147-A177-3AD203B41FA5}">
                      <a16:colId xmlns="" xmlns:a16="http://schemas.microsoft.com/office/drawing/2014/main" val="20000"/>
                    </a:ext>
                  </a:extLst>
                </a:gridCol>
                <a:gridCol w="3749040">
                  <a:extLst>
                    <a:ext uri="{9D8B030D-6E8A-4147-A177-3AD203B41FA5}">
                      <a16:colId xmlns="" xmlns:a16="http://schemas.microsoft.com/office/drawing/2014/main" val="20001"/>
                    </a:ext>
                  </a:extLst>
                </a:gridCol>
                <a:gridCol w="2999582">
                  <a:extLst>
                    <a:ext uri="{9D8B030D-6E8A-4147-A177-3AD203B41FA5}">
                      <a16:colId xmlns="" xmlns:a16="http://schemas.microsoft.com/office/drawing/2014/main" val="20002"/>
                    </a:ext>
                  </a:extLst>
                </a:gridCol>
              </a:tblGrid>
              <a:tr h="185551">
                <a:tc>
                  <a:txBody>
                    <a:bodyPr/>
                    <a:lstStyle/>
                    <a:p>
                      <a:endParaRPr lang="en-US" sz="1400" dirty="0">
                        <a:solidFill>
                          <a:schemeClr val="tx1"/>
                        </a:solidFill>
                        <a:latin typeface="+mj-lt"/>
                        <a:cs typeface="Calibri"/>
                      </a:endParaRPr>
                    </a:p>
                  </a:txBody>
                  <a:tcPr marL="62345" marR="62345" marT="41564" marB="41564"/>
                </a:tc>
                <a:tc>
                  <a:txBody>
                    <a:bodyPr/>
                    <a:lstStyle/>
                    <a:p>
                      <a:pPr algn="ctr"/>
                      <a:r>
                        <a:rPr lang="en-US" sz="1400" dirty="0"/>
                        <a:t>Reliability</a:t>
                      </a:r>
                      <a:endParaRPr lang="en-US" sz="1400" dirty="0">
                        <a:solidFill>
                          <a:schemeClr val="tx1"/>
                        </a:solidFill>
                        <a:latin typeface="+mj-lt"/>
                        <a:cs typeface="Calibri"/>
                      </a:endParaRPr>
                    </a:p>
                  </a:txBody>
                  <a:tcPr marL="62345" marR="62345" marT="41564" marB="41564"/>
                </a:tc>
                <a:tc>
                  <a:txBody>
                    <a:bodyPr/>
                    <a:lstStyle/>
                    <a:p>
                      <a:pPr algn="ctr"/>
                      <a:r>
                        <a:rPr lang="en-US" sz="1400" dirty="0"/>
                        <a:t>Safety</a:t>
                      </a:r>
                      <a:endParaRPr lang="en-US" sz="1400" dirty="0">
                        <a:solidFill>
                          <a:schemeClr val="tx1"/>
                        </a:solidFill>
                        <a:latin typeface="+mj-lt"/>
                        <a:cs typeface="Calibri"/>
                      </a:endParaRPr>
                    </a:p>
                  </a:txBody>
                  <a:tcPr marL="62345" marR="62345" marT="41564" marB="41564"/>
                </a:tc>
                <a:extLst>
                  <a:ext uri="{0D108BD9-81ED-4DB2-BD59-A6C34878D82A}">
                    <a16:rowId xmlns="" xmlns:a16="http://schemas.microsoft.com/office/drawing/2014/main" val="10000"/>
                  </a:ext>
                </a:extLst>
              </a:tr>
              <a:tr h="471015">
                <a:tc>
                  <a:txBody>
                    <a:bodyPr/>
                    <a:lstStyle/>
                    <a:p>
                      <a:r>
                        <a:rPr lang="en-US" sz="1400" dirty="0"/>
                        <a:t>Roles</a:t>
                      </a:r>
                      <a:endParaRPr lang="en-US" sz="1400" b="1" dirty="0">
                        <a:solidFill>
                          <a:schemeClr val="tx1"/>
                        </a:solidFill>
                        <a:latin typeface="+mj-lt"/>
                        <a:cs typeface="Calibri"/>
                      </a:endParaRPr>
                    </a:p>
                  </a:txBody>
                  <a:tcPr marL="62345" marR="62345" marT="41564" marB="41564" anchor="ctr"/>
                </a:tc>
                <a:tc>
                  <a:txBody>
                    <a:bodyPr/>
                    <a:lstStyle/>
                    <a:p>
                      <a:r>
                        <a:rPr lang="en-US" sz="1400" dirty="0">
                          <a:solidFill>
                            <a:schemeClr val="tx1">
                              <a:lumMod val="75000"/>
                              <a:lumOff val="25000"/>
                            </a:schemeClr>
                          </a:solidFill>
                        </a:rPr>
                        <a:t>To ensure the </a:t>
                      </a:r>
                      <a:r>
                        <a:rPr lang="en-US" sz="1400" baseline="0" dirty="0">
                          <a:solidFill>
                            <a:schemeClr val="tx1">
                              <a:lumMod val="75000"/>
                              <a:lumOff val="25000"/>
                            </a:schemeClr>
                          </a:solidFill>
                        </a:rPr>
                        <a:t>product functions successfully.</a:t>
                      </a:r>
                      <a:endParaRPr lang="en-US" sz="1400" dirty="0">
                        <a:solidFill>
                          <a:schemeClr val="tx1">
                            <a:lumMod val="75000"/>
                            <a:lumOff val="25000"/>
                          </a:schemeClr>
                        </a:solidFill>
                        <a:latin typeface="+mj-lt"/>
                        <a:cs typeface="Calibri"/>
                      </a:endParaRPr>
                    </a:p>
                  </a:txBody>
                  <a:tcPr marL="62345" marR="62345" marT="41564" marB="415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rPr>
                        <a:t>To ensure </a:t>
                      </a:r>
                      <a:r>
                        <a:rPr lang="en-US" sz="1400" baseline="0" dirty="0">
                          <a:solidFill>
                            <a:schemeClr val="tx1">
                              <a:lumMod val="75000"/>
                              <a:lumOff val="25000"/>
                            </a:schemeClr>
                          </a:solidFill>
                        </a:rPr>
                        <a:t>the product and environment are safe and hazard free.</a:t>
                      </a:r>
                      <a:endParaRPr lang="en-US" sz="1400" dirty="0">
                        <a:solidFill>
                          <a:schemeClr val="tx1">
                            <a:lumMod val="75000"/>
                            <a:lumOff val="25000"/>
                          </a:schemeClr>
                        </a:solidFill>
                        <a:latin typeface="+mj-lt"/>
                        <a:cs typeface="Calibri"/>
                      </a:endParaRPr>
                    </a:p>
                  </a:txBody>
                  <a:tcPr marL="62345" marR="62345" marT="41564" marB="41564"/>
                </a:tc>
                <a:extLst>
                  <a:ext uri="{0D108BD9-81ED-4DB2-BD59-A6C34878D82A}">
                    <a16:rowId xmlns="" xmlns:a16="http://schemas.microsoft.com/office/drawing/2014/main" val="10001"/>
                  </a:ext>
                </a:extLst>
              </a:tr>
              <a:tr h="613747">
                <a:tc>
                  <a:txBody>
                    <a:bodyPr/>
                    <a:lstStyle/>
                    <a:p>
                      <a:r>
                        <a:rPr lang="en-US" sz="1400" dirty="0"/>
                        <a:t>Requirements</a:t>
                      </a:r>
                      <a:endParaRPr lang="en-US" sz="1400" b="1" dirty="0">
                        <a:solidFill>
                          <a:schemeClr val="tx1"/>
                        </a:solidFill>
                        <a:latin typeface="+mj-lt"/>
                        <a:cs typeface="Calibri"/>
                      </a:endParaRPr>
                    </a:p>
                  </a:txBody>
                  <a:tcPr marL="62345" marR="62345" marT="41564" marB="41564" anchor="ctr"/>
                </a:tc>
                <a:tc>
                  <a:txBody>
                    <a:bodyPr/>
                    <a:lstStyle/>
                    <a:p>
                      <a:r>
                        <a:rPr lang="en-US" sz="1400" dirty="0">
                          <a:solidFill>
                            <a:schemeClr val="tx1">
                              <a:lumMod val="75000"/>
                              <a:lumOff val="25000"/>
                            </a:schemeClr>
                          </a:solidFill>
                        </a:rPr>
                        <a:t>Design</a:t>
                      </a:r>
                      <a:r>
                        <a:rPr lang="en-US" sz="1400" baseline="0" dirty="0">
                          <a:solidFill>
                            <a:schemeClr val="tx1">
                              <a:lumMod val="75000"/>
                              <a:lumOff val="25000"/>
                            </a:schemeClr>
                          </a:solidFill>
                        </a:rPr>
                        <a:t> function specific within the function boundary. Internally imposed.</a:t>
                      </a:r>
                      <a:endParaRPr lang="en-US" sz="1400" dirty="0">
                        <a:solidFill>
                          <a:schemeClr val="tx1">
                            <a:lumMod val="75000"/>
                            <a:lumOff val="25000"/>
                          </a:schemeClr>
                        </a:solidFill>
                        <a:latin typeface="+mj-lt"/>
                        <a:cs typeface="Calibri"/>
                      </a:endParaRPr>
                    </a:p>
                  </a:txBody>
                  <a:tcPr marL="62345" marR="62345" marT="41564" marB="41564"/>
                </a:tc>
                <a:tc>
                  <a:txBody>
                    <a:bodyPr/>
                    <a:lstStyle/>
                    <a:p>
                      <a:r>
                        <a:rPr lang="en-US" sz="1400" dirty="0">
                          <a:solidFill>
                            <a:schemeClr val="tx1">
                              <a:lumMod val="75000"/>
                              <a:lumOff val="25000"/>
                            </a:schemeClr>
                          </a:solidFill>
                        </a:rPr>
                        <a:t>Non-function specific such as “no fire,” “no harm to human</a:t>
                      </a:r>
                      <a:r>
                        <a:rPr lang="en-US" sz="1400" baseline="0" dirty="0">
                          <a:solidFill>
                            <a:schemeClr val="tx1">
                              <a:lumMod val="75000"/>
                              <a:lumOff val="25000"/>
                            </a:schemeClr>
                          </a:solidFill>
                        </a:rPr>
                        <a:t> beings.” Externally imposed.</a:t>
                      </a:r>
                      <a:endParaRPr lang="en-US" sz="1400" dirty="0">
                        <a:solidFill>
                          <a:schemeClr val="tx1">
                            <a:lumMod val="75000"/>
                            <a:lumOff val="25000"/>
                          </a:schemeClr>
                        </a:solidFill>
                        <a:latin typeface="+mj-lt"/>
                        <a:cs typeface="Calibri"/>
                      </a:endParaRPr>
                    </a:p>
                  </a:txBody>
                  <a:tcPr marL="62345" marR="62345" marT="41564" marB="41564"/>
                </a:tc>
                <a:extLst>
                  <a:ext uri="{0D108BD9-81ED-4DB2-BD59-A6C34878D82A}">
                    <a16:rowId xmlns="" xmlns:a16="http://schemas.microsoft.com/office/drawing/2014/main" val="10002"/>
                  </a:ext>
                </a:extLst>
              </a:tr>
              <a:tr h="471015">
                <a:tc>
                  <a:txBody>
                    <a:bodyPr/>
                    <a:lstStyle/>
                    <a:p>
                      <a:r>
                        <a:rPr lang="en-US" sz="1400" dirty="0"/>
                        <a:t>Approaches</a:t>
                      </a:r>
                      <a:endParaRPr lang="en-US" sz="1400" b="1" dirty="0">
                        <a:solidFill>
                          <a:schemeClr val="tx1"/>
                        </a:solidFill>
                        <a:latin typeface="+mj-lt"/>
                        <a:cs typeface="Calibri"/>
                      </a:endParaRPr>
                    </a:p>
                  </a:txBody>
                  <a:tcPr marL="62345" marR="62345" marT="41564" marB="41564" anchor="ctr"/>
                </a:tc>
                <a:tc>
                  <a:txBody>
                    <a:bodyPr/>
                    <a:lstStyle/>
                    <a:p>
                      <a:r>
                        <a:rPr lang="en-US" sz="1400" dirty="0">
                          <a:solidFill>
                            <a:schemeClr val="tx1">
                              <a:lumMod val="75000"/>
                              <a:lumOff val="25000"/>
                            </a:schemeClr>
                          </a:solidFill>
                        </a:rPr>
                        <a:t>Bottom-up</a:t>
                      </a:r>
                      <a:r>
                        <a:rPr lang="en-US" sz="1400" baseline="0" dirty="0">
                          <a:solidFill>
                            <a:schemeClr val="tx1">
                              <a:lumMod val="75000"/>
                              <a:lumOff val="25000"/>
                            </a:schemeClr>
                          </a:solidFill>
                        </a:rPr>
                        <a:t> and start from the component or system designs at hand.</a:t>
                      </a:r>
                      <a:endParaRPr lang="en-US" sz="1400" dirty="0">
                        <a:solidFill>
                          <a:schemeClr val="tx1">
                            <a:lumMod val="75000"/>
                            <a:lumOff val="25000"/>
                          </a:schemeClr>
                        </a:solidFill>
                        <a:latin typeface="+mj-lt"/>
                        <a:cs typeface="Calibri"/>
                      </a:endParaRPr>
                    </a:p>
                  </a:txBody>
                  <a:tcPr marL="62345" marR="62345" marT="41564" marB="41564"/>
                </a:tc>
                <a:tc>
                  <a:txBody>
                    <a:bodyPr/>
                    <a:lstStyle/>
                    <a:p>
                      <a:r>
                        <a:rPr lang="en-US" sz="1400" dirty="0">
                          <a:solidFill>
                            <a:schemeClr val="tx1">
                              <a:lumMod val="75000"/>
                              <a:lumOff val="25000"/>
                            </a:schemeClr>
                          </a:solidFill>
                        </a:rPr>
                        <a:t>Top-down and trace the top-level hazards to basic</a:t>
                      </a:r>
                      <a:r>
                        <a:rPr lang="en-US" sz="1400" baseline="0" dirty="0">
                          <a:solidFill>
                            <a:schemeClr val="tx1">
                              <a:lumMod val="75000"/>
                              <a:lumOff val="25000"/>
                            </a:schemeClr>
                          </a:solidFill>
                        </a:rPr>
                        <a:t> events, then link to the designs.</a:t>
                      </a:r>
                      <a:endParaRPr lang="en-US" sz="1400" dirty="0">
                        <a:solidFill>
                          <a:schemeClr val="tx1">
                            <a:lumMod val="75000"/>
                            <a:lumOff val="25000"/>
                          </a:schemeClr>
                        </a:solidFill>
                        <a:latin typeface="+mj-lt"/>
                        <a:cs typeface="Calibri"/>
                      </a:endParaRPr>
                    </a:p>
                  </a:txBody>
                  <a:tcPr marL="62345" marR="62345" marT="41564" marB="41564"/>
                </a:tc>
                <a:extLst>
                  <a:ext uri="{0D108BD9-81ED-4DB2-BD59-A6C34878D82A}">
                    <a16:rowId xmlns="" xmlns:a16="http://schemas.microsoft.com/office/drawing/2014/main" val="10003"/>
                  </a:ext>
                </a:extLst>
              </a:tr>
              <a:tr h="899211">
                <a:tc>
                  <a:txBody>
                    <a:bodyPr/>
                    <a:lstStyle/>
                    <a:p>
                      <a:r>
                        <a:rPr lang="en-US" sz="1400" dirty="0"/>
                        <a:t>Analysis Boundaries</a:t>
                      </a:r>
                      <a:endParaRPr lang="en-US" sz="1400" b="1" dirty="0">
                        <a:solidFill>
                          <a:schemeClr val="tx1"/>
                        </a:solidFill>
                        <a:latin typeface="+mj-lt"/>
                        <a:cs typeface="Calibri"/>
                      </a:endParaRPr>
                    </a:p>
                  </a:txBody>
                  <a:tcPr marL="62345" marR="62345" marT="41564" marB="41564" anchor="ctr"/>
                </a:tc>
                <a:tc>
                  <a:txBody>
                    <a:bodyPr/>
                    <a:lstStyle/>
                    <a:p>
                      <a:r>
                        <a:rPr lang="en-US" sz="1400" dirty="0">
                          <a:solidFill>
                            <a:schemeClr val="tx1">
                              <a:lumMod val="75000"/>
                              <a:lumOff val="25000"/>
                            </a:schemeClr>
                          </a:solidFill>
                        </a:rPr>
                        <a:t>Focus on the component or sub-system being analyzed</a:t>
                      </a:r>
                      <a:r>
                        <a:rPr lang="en-US" sz="1400" baseline="0" dirty="0">
                          <a:solidFill>
                            <a:schemeClr val="tx1">
                              <a:lumMod val="75000"/>
                              <a:lumOff val="25000"/>
                            </a:schemeClr>
                          </a:solidFill>
                        </a:rPr>
                        <a:t> </a:t>
                      </a:r>
                      <a:r>
                        <a:rPr lang="en-US" sz="1400" dirty="0">
                          <a:solidFill>
                            <a:schemeClr val="tx1">
                              <a:lumMod val="75000"/>
                              <a:lumOff val="25000"/>
                            </a:schemeClr>
                          </a:solidFill>
                        </a:rPr>
                        <a:t>(assumes others are at as-designed and as-built conditions).</a:t>
                      </a:r>
                      <a:r>
                        <a:rPr lang="en-US" sz="1400" baseline="0" dirty="0">
                          <a:solidFill>
                            <a:schemeClr val="tx1">
                              <a:lumMod val="75000"/>
                              <a:lumOff val="25000"/>
                            </a:schemeClr>
                          </a:solidFill>
                        </a:rPr>
                        <a:t> Component interactions and external vulnerability and uncertainty are usually not addressed.</a:t>
                      </a:r>
                      <a:endParaRPr lang="en-US" sz="1400" dirty="0">
                        <a:solidFill>
                          <a:schemeClr val="tx1">
                            <a:lumMod val="75000"/>
                            <a:lumOff val="25000"/>
                          </a:schemeClr>
                        </a:solidFill>
                        <a:latin typeface="+mj-lt"/>
                        <a:cs typeface="Calibri"/>
                      </a:endParaRPr>
                    </a:p>
                  </a:txBody>
                  <a:tcPr marL="62345" marR="62345" marT="41564" marB="4156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75000"/>
                              <a:lumOff val="25000"/>
                            </a:schemeClr>
                          </a:solidFill>
                        </a:rPr>
                        <a:t>System view of hazards with multiple and interacting causes. </a:t>
                      </a:r>
                      <a:r>
                        <a:rPr lang="en-US" sz="1400" baseline="0" dirty="0">
                          <a:solidFill>
                            <a:schemeClr val="tx1">
                              <a:lumMod val="75000"/>
                              <a:lumOff val="25000"/>
                            </a:schemeClr>
                          </a:solidFill>
                        </a:rPr>
                        <a:t>External vulnerability and uncertainty may be required to be addressed.</a:t>
                      </a:r>
                      <a:endParaRPr lang="en-US" sz="1400" baseline="0" dirty="0">
                        <a:solidFill>
                          <a:schemeClr val="tx1">
                            <a:lumMod val="75000"/>
                            <a:lumOff val="25000"/>
                          </a:schemeClr>
                        </a:solidFill>
                        <a:latin typeface="+mj-lt"/>
                        <a:cs typeface="Calibri"/>
                      </a:endParaRPr>
                    </a:p>
                  </a:txBody>
                  <a:tcPr marL="62345" marR="62345" marT="41564" marB="41564"/>
                </a:tc>
                <a:extLst>
                  <a:ext uri="{0D108BD9-81ED-4DB2-BD59-A6C34878D82A}">
                    <a16:rowId xmlns="" xmlns:a16="http://schemas.microsoft.com/office/drawing/2014/main" val="10004"/>
                  </a:ext>
                </a:extLst>
              </a:tr>
            </a:tbl>
          </a:graphicData>
        </a:graphic>
      </p:graphicFrame>
      <p:sp>
        <p:nvSpPr>
          <p:cNvPr id="2" name="Title 1"/>
          <p:cNvSpPr>
            <a:spLocks noGrp="1"/>
          </p:cNvSpPr>
          <p:nvPr>
            <p:ph type="title"/>
          </p:nvPr>
        </p:nvSpPr>
        <p:spPr/>
        <p:txBody>
          <a:bodyPr/>
          <a:lstStyle/>
          <a:p>
            <a:r>
              <a:rPr lang="en-US" dirty="0"/>
              <a:t>Reliability Relationship to Safety</a:t>
            </a:r>
          </a:p>
        </p:txBody>
      </p:sp>
      <p:sp>
        <p:nvSpPr>
          <p:cNvPr id="6" name="Content Placeholder 5"/>
          <p:cNvSpPr>
            <a:spLocks noGrp="1"/>
          </p:cNvSpPr>
          <p:nvPr>
            <p:ph idx="1"/>
          </p:nvPr>
        </p:nvSpPr>
        <p:spPr>
          <a:xfrm>
            <a:off x="457200" y="5315171"/>
            <a:ext cx="8229600" cy="765545"/>
          </a:xfrm>
        </p:spPr>
        <p:txBody>
          <a:bodyPr/>
          <a:lstStyle/>
          <a:p>
            <a:pPr marL="0" lvl="1" indent="0" algn="ctr">
              <a:buClr>
                <a:schemeClr val="accent3">
                  <a:lumMod val="75000"/>
                </a:schemeClr>
              </a:buClr>
              <a:buSzTx/>
              <a:buNone/>
            </a:pPr>
            <a:r>
              <a:rPr lang="en-US" sz="2000" i="1" kern="0" dirty="0">
                <a:solidFill>
                  <a:schemeClr val="accent2"/>
                </a:solidFill>
                <a:latin typeface="Georgia" panose="02040502050405020303" pitchFamily="18" charset="0"/>
                <a:cs typeface="Calibri"/>
              </a:rPr>
              <a:t>Safety and Reliability </a:t>
            </a:r>
            <a:r>
              <a:rPr lang="en-US" sz="2000" i="1" dirty="0">
                <a:solidFill>
                  <a:schemeClr val="accent2"/>
                </a:solidFill>
                <a:latin typeface="Georgia" panose="02040502050405020303" pitchFamily="18" charset="0"/>
                <a:cs typeface="Calibri"/>
              </a:rPr>
              <a:t>are unique but closely related — </a:t>
            </a:r>
            <a:br>
              <a:rPr lang="en-US" sz="2000" i="1" dirty="0">
                <a:solidFill>
                  <a:schemeClr val="accent2"/>
                </a:solidFill>
                <a:latin typeface="Georgia" panose="02040502050405020303" pitchFamily="18" charset="0"/>
                <a:cs typeface="Calibri"/>
              </a:rPr>
            </a:br>
            <a:r>
              <a:rPr lang="en-US" sz="2000" i="1" dirty="0">
                <a:solidFill>
                  <a:schemeClr val="accent2"/>
                </a:solidFill>
                <a:latin typeface="Georgia" panose="02040502050405020303" pitchFamily="18" charset="0"/>
                <a:cs typeface="Calibri"/>
              </a:rPr>
              <a:t>they complement each other and need to be integrated.</a:t>
            </a:r>
          </a:p>
        </p:txBody>
      </p:sp>
    </p:spTree>
    <p:extLst>
      <p:ext uri="{BB962C8B-B14F-4D97-AF65-F5344CB8AC3E}">
        <p14:creationId xmlns:p14="http://schemas.microsoft.com/office/powerpoint/2010/main" val="6630390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ED98D7-887D-486C-AF50-76D9FF991B08}"/>
              </a:ext>
            </a:extLst>
          </p:cNvPr>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marL="285750" indent="-285750"/>
            <a:r>
              <a:rPr lang="en-US" dirty="0"/>
              <a:t>This tutorial is a brief summary of a three-day reliability engineering course offered by A-P-T Research, Inc.</a:t>
            </a:r>
            <a:endParaRPr lang="en-US" altLang="en-US" dirty="0"/>
          </a:p>
          <a:p>
            <a:pPr marL="285750" indent="-285750"/>
            <a:r>
              <a:rPr lang="en-US" altLang="en-US" dirty="0"/>
              <a:t>The course is intended to provide a better understanding of </a:t>
            </a:r>
            <a:r>
              <a:rPr lang="en-US" altLang="en-US" dirty="0">
                <a:solidFill>
                  <a:schemeClr val="accent2"/>
                </a:solidFill>
              </a:rPr>
              <a:t>reliability engineering as a discipline</a:t>
            </a:r>
            <a:r>
              <a:rPr lang="en-US" altLang="en-US" dirty="0"/>
              <a:t> with focus on the reliability </a:t>
            </a:r>
            <a:r>
              <a:rPr lang="en-US" dirty="0"/>
              <a:t>analysis tools and techniques and their application in technical assessments and special studies.</a:t>
            </a:r>
            <a:r>
              <a:rPr lang="en-US" altLang="en-US" dirty="0"/>
              <a:t> </a:t>
            </a:r>
          </a:p>
          <a:p>
            <a:pPr marL="285750" indent="-285750"/>
            <a:r>
              <a:rPr lang="en-US" altLang="en-US" dirty="0"/>
              <a:t>The material in the course is based on over 30 years of extensive industry and Government experience in reliability engineering and risk assessment. </a:t>
            </a:r>
          </a:p>
          <a:p>
            <a:pPr marL="285750" indent="-285750"/>
            <a:r>
              <a:rPr lang="en-US" altLang="en-US" dirty="0">
                <a:solidFill>
                  <a:schemeClr val="accent2"/>
                </a:solidFill>
              </a:rPr>
              <a:t>For offerings, contact: </a:t>
            </a:r>
            <a:r>
              <a:rPr lang="en-US" dirty="0">
                <a:solidFill>
                  <a:schemeClr val="accent2"/>
                </a:solidFill>
              </a:rPr>
              <a:t>Heather Danial, 256-327-3373, </a:t>
            </a:r>
            <a:br>
              <a:rPr lang="en-US" dirty="0">
                <a:solidFill>
                  <a:schemeClr val="accent2"/>
                </a:solidFill>
              </a:rPr>
            </a:br>
            <a:r>
              <a:rPr lang="en-US" dirty="0">
                <a:solidFill>
                  <a:schemeClr val="accent2"/>
                </a:solidFill>
              </a:rPr>
              <a:t>training@apt-research.com.</a:t>
            </a:r>
            <a:endParaRPr lang="en-US" altLang="en-US" dirty="0">
              <a:solidFill>
                <a:schemeClr val="accent2"/>
              </a:solidFill>
            </a:endParaRPr>
          </a:p>
          <a:p>
            <a:r>
              <a:rPr lang="en-US" altLang="en-US" b="1" u="sng" dirty="0">
                <a:solidFill>
                  <a:srgbClr val="00B050"/>
                </a:solidFill>
              </a:rPr>
              <a:t>Note:</a:t>
            </a:r>
            <a:r>
              <a:rPr lang="en-US" altLang="en-US" b="1" dirty="0">
                <a:solidFill>
                  <a:srgbClr val="00B050"/>
                </a:solidFill>
              </a:rPr>
              <a:t> </a:t>
            </a:r>
            <a:r>
              <a:rPr lang="en-US" altLang="en-US" dirty="0">
                <a:solidFill>
                  <a:srgbClr val="00B050"/>
                </a:solidFill>
              </a:rPr>
              <a:t>Attendees of the full course will be credited with 2.0 Continuing Education Units (CEU).</a:t>
            </a:r>
          </a:p>
        </p:txBody>
      </p:sp>
    </p:spTree>
    <p:extLst>
      <p:ext uri="{BB962C8B-B14F-4D97-AF65-F5344CB8AC3E}">
        <p14:creationId xmlns:p14="http://schemas.microsoft.com/office/powerpoint/2010/main" val="1727486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3">
            <a:extLst>
              <a:ext uri="{FF2B5EF4-FFF2-40B4-BE49-F238E27FC236}">
                <a16:creationId xmlns="" xmlns:a16="http://schemas.microsoft.com/office/drawing/2014/main" id="{20F2249D-7794-4C82-809B-52FC3AA7393E}"/>
              </a:ext>
            </a:extLst>
          </p:cNvPr>
          <p:cNvSpPr>
            <a:spLocks noGrp="1" noChangeArrowheads="1"/>
          </p:cNvSpPr>
          <p:nvPr>
            <p:ph type="title"/>
          </p:nvPr>
        </p:nvSpPr>
        <p:spPr>
          <a:xfrm>
            <a:off x="292608" y="246888"/>
            <a:ext cx="7128918" cy="461665"/>
          </a:xfrm>
        </p:spPr>
        <p:txBody>
          <a:bodyPr>
            <a:normAutofit/>
          </a:bodyPr>
          <a:lstStyle/>
          <a:p>
            <a:r>
              <a:rPr lang="en-US" dirty="0"/>
              <a:t>The Reliability - PRA Link</a:t>
            </a:r>
            <a:endParaRPr lang="en-US" altLang="en-US" dirty="0"/>
          </a:p>
        </p:txBody>
      </p:sp>
      <p:cxnSp>
        <p:nvCxnSpPr>
          <p:cNvPr id="37" name="Straight Arrow Connector 36">
            <a:extLst>
              <a:ext uri="{FF2B5EF4-FFF2-40B4-BE49-F238E27FC236}">
                <a16:creationId xmlns="" xmlns:a16="http://schemas.microsoft.com/office/drawing/2014/main" id="{A8AB20A5-E16A-4831-A32B-2011105F37FA}"/>
              </a:ext>
            </a:extLst>
          </p:cNvPr>
          <p:cNvCxnSpPr>
            <a:cxnSpLocks/>
          </p:cNvCxnSpPr>
          <p:nvPr/>
        </p:nvCxnSpPr>
        <p:spPr>
          <a:xfrm flipH="1">
            <a:off x="5523106" y="2455535"/>
            <a:ext cx="514076" cy="535953"/>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cxnSpLocks/>
          </p:cNvCxnSpPr>
          <p:nvPr/>
        </p:nvCxnSpPr>
        <p:spPr>
          <a:xfrm>
            <a:off x="3083976" y="2455535"/>
            <a:ext cx="514076" cy="535953"/>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21713" y="1928132"/>
            <a:ext cx="2244436" cy="88669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55" dirty="0">
                <a:solidFill>
                  <a:schemeClr val="tx1">
                    <a:lumMod val="75000"/>
                    <a:lumOff val="25000"/>
                  </a:schemeClr>
                </a:solidFill>
              </a:rPr>
              <a:t>Design Reliability</a:t>
            </a:r>
          </a:p>
          <a:p>
            <a:pPr algn="ctr"/>
            <a:r>
              <a:rPr lang="en-US" sz="1455" dirty="0">
                <a:solidFill>
                  <a:schemeClr val="tx1">
                    <a:lumMod val="75000"/>
                    <a:lumOff val="25000"/>
                  </a:schemeClr>
                </a:solidFill>
              </a:rPr>
              <a:t>(Based on Physics and Design and Test data)</a:t>
            </a:r>
          </a:p>
        </p:txBody>
      </p:sp>
      <p:sp>
        <p:nvSpPr>
          <p:cNvPr id="6" name="Rectangle 5"/>
          <p:cNvSpPr/>
          <p:nvPr/>
        </p:nvSpPr>
        <p:spPr>
          <a:xfrm>
            <a:off x="1021713" y="2987590"/>
            <a:ext cx="2244436" cy="108065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55" dirty="0">
                <a:solidFill>
                  <a:schemeClr val="tx1">
                    <a:lumMod val="75000"/>
                    <a:lumOff val="25000"/>
                  </a:schemeClr>
                </a:solidFill>
              </a:rPr>
              <a:t>Demonstrated Reliability</a:t>
            </a:r>
          </a:p>
          <a:p>
            <a:pPr algn="ctr"/>
            <a:r>
              <a:rPr lang="en-US" sz="1455" dirty="0">
                <a:solidFill>
                  <a:schemeClr val="tx1">
                    <a:lumMod val="75000"/>
                    <a:lumOff val="25000"/>
                  </a:schemeClr>
                </a:solidFill>
              </a:rPr>
              <a:t>(Based on </a:t>
            </a:r>
            <a:br>
              <a:rPr lang="en-US" sz="1455" dirty="0">
                <a:solidFill>
                  <a:schemeClr val="tx1">
                    <a:lumMod val="75000"/>
                    <a:lumOff val="25000"/>
                  </a:schemeClr>
                </a:solidFill>
              </a:rPr>
            </a:br>
            <a:r>
              <a:rPr lang="en-US" sz="1455" dirty="0">
                <a:solidFill>
                  <a:schemeClr val="tx1">
                    <a:lumMod val="75000"/>
                    <a:lumOff val="25000"/>
                  </a:schemeClr>
                </a:solidFill>
              </a:rPr>
              <a:t>Objective Data)</a:t>
            </a:r>
          </a:p>
        </p:txBody>
      </p:sp>
      <p:sp>
        <p:nvSpPr>
          <p:cNvPr id="7" name="Rectangle 6"/>
          <p:cNvSpPr/>
          <p:nvPr/>
        </p:nvSpPr>
        <p:spPr>
          <a:xfrm>
            <a:off x="3464793" y="2987590"/>
            <a:ext cx="2212108" cy="108065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36" dirty="0">
                <a:solidFill>
                  <a:schemeClr val="tx1">
                    <a:lumMod val="75000"/>
                    <a:lumOff val="25000"/>
                  </a:schemeClr>
                </a:solidFill>
              </a:rPr>
              <a:t>Operational Reliability</a:t>
            </a:r>
          </a:p>
          <a:p>
            <a:pPr algn="ctr"/>
            <a:r>
              <a:rPr lang="en-US" sz="1636" dirty="0">
                <a:solidFill>
                  <a:schemeClr val="tx1">
                    <a:lumMod val="75000"/>
                    <a:lumOff val="25000"/>
                  </a:schemeClr>
                </a:solidFill>
              </a:rPr>
              <a:t>(based on objective and subjective data)</a:t>
            </a:r>
          </a:p>
        </p:txBody>
      </p:sp>
      <p:sp>
        <p:nvSpPr>
          <p:cNvPr id="8" name="Rectangle 7"/>
          <p:cNvSpPr/>
          <p:nvPr/>
        </p:nvSpPr>
        <p:spPr>
          <a:xfrm>
            <a:off x="1039091" y="4778831"/>
            <a:ext cx="7065818" cy="39074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chor="ctr">
            <a:spAutoFit/>
          </a:bodyPr>
          <a:lstStyle/>
          <a:p>
            <a:pPr algn="ctr"/>
            <a:r>
              <a:rPr lang="en-US" sz="1939" dirty="0">
                <a:solidFill>
                  <a:schemeClr val="tx1">
                    <a:lumMod val="75000"/>
                    <a:lumOff val="25000"/>
                  </a:schemeClr>
                </a:solidFill>
              </a:rPr>
              <a:t>Probabilistic Risk Assessment</a:t>
            </a:r>
          </a:p>
        </p:txBody>
      </p:sp>
      <p:sp>
        <p:nvSpPr>
          <p:cNvPr id="9" name="Rectangle 8"/>
          <p:cNvSpPr/>
          <p:nvPr/>
        </p:nvSpPr>
        <p:spPr>
          <a:xfrm>
            <a:off x="5858046" y="1928132"/>
            <a:ext cx="2244436" cy="88669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55" dirty="0">
                <a:solidFill>
                  <a:schemeClr val="tx1">
                    <a:lumMod val="75000"/>
                    <a:lumOff val="25000"/>
                  </a:schemeClr>
                </a:solidFill>
              </a:rPr>
              <a:t>Process Reliability</a:t>
            </a:r>
          </a:p>
          <a:p>
            <a:pPr algn="ctr"/>
            <a:r>
              <a:rPr lang="en-US" sz="1455" dirty="0">
                <a:solidFill>
                  <a:schemeClr val="tx1">
                    <a:lumMod val="75000"/>
                    <a:lumOff val="25000"/>
                  </a:schemeClr>
                </a:solidFill>
              </a:rPr>
              <a:t>(Process Capability, Uniformity and Control)</a:t>
            </a:r>
          </a:p>
        </p:txBody>
      </p:sp>
      <p:cxnSp>
        <p:nvCxnSpPr>
          <p:cNvPr id="52" name="Straight Arrow Connector 51"/>
          <p:cNvCxnSpPr>
            <a:cxnSpLocks/>
            <a:stCxn id="59" idx="1"/>
            <a:endCxn id="7" idx="3"/>
          </p:cNvCxnSpPr>
          <p:nvPr/>
        </p:nvCxnSpPr>
        <p:spPr>
          <a:xfrm flipH="1">
            <a:off x="5676901" y="3527917"/>
            <a:ext cx="181145"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 idx="3"/>
            <a:endCxn id="9" idx="1"/>
          </p:cNvCxnSpPr>
          <p:nvPr/>
        </p:nvCxnSpPr>
        <p:spPr>
          <a:xfrm>
            <a:off x="3266149" y="2371477"/>
            <a:ext cx="2591896"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5858046" y="2987590"/>
            <a:ext cx="2244436" cy="108065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455" dirty="0">
                <a:solidFill>
                  <a:srgbClr val="FF0000"/>
                </a:solidFill>
              </a:rPr>
              <a:t>Surrogate Data, Test Data, Field Data, Generic Data</a:t>
            </a:r>
          </a:p>
        </p:txBody>
      </p:sp>
      <p:cxnSp>
        <p:nvCxnSpPr>
          <p:cNvPr id="21" name="Straight Arrow Connector 20"/>
          <p:cNvCxnSpPr>
            <a:cxnSpLocks/>
            <a:stCxn id="6" idx="3"/>
            <a:endCxn id="7" idx="1"/>
          </p:cNvCxnSpPr>
          <p:nvPr/>
        </p:nvCxnSpPr>
        <p:spPr>
          <a:xfrm>
            <a:off x="3266149" y="3527917"/>
            <a:ext cx="198644" cy="0"/>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a:stCxn id="7" idx="2"/>
            <a:endCxn id="8" idx="0"/>
          </p:cNvCxnSpPr>
          <p:nvPr/>
        </p:nvCxnSpPr>
        <p:spPr>
          <a:xfrm>
            <a:off x="4570847" y="4068245"/>
            <a:ext cx="1153" cy="710586"/>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 xmlns:a16="http://schemas.microsoft.com/office/drawing/2014/main" id="{CF471039-1F73-4537-AC43-6C4D88B6ABDF}"/>
              </a:ext>
            </a:extLst>
          </p:cNvPr>
          <p:cNvCxnSpPr>
            <a:cxnSpLocks/>
          </p:cNvCxnSpPr>
          <p:nvPr/>
        </p:nvCxnSpPr>
        <p:spPr>
          <a:xfrm>
            <a:off x="4855231" y="4078877"/>
            <a:ext cx="1153" cy="672262"/>
          </a:xfrm>
          <a:prstGeom prst="straightConnector1">
            <a:avLst/>
          </a:prstGeom>
          <a:ln>
            <a:solidFill>
              <a:schemeClr val="tx1">
                <a:lumMod val="75000"/>
                <a:lumOff val="2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668807" y="4264241"/>
            <a:ext cx="1690784" cy="316240"/>
          </a:xfrm>
          <a:prstGeom prst="rect">
            <a:avLst/>
          </a:prstGeom>
          <a:solidFill>
            <a:schemeClr val="bg1"/>
          </a:solidFill>
        </p:spPr>
        <p:txBody>
          <a:bodyPr wrap="none" rtlCol="0">
            <a:spAutoFit/>
          </a:bodyPr>
          <a:lstStyle/>
          <a:p>
            <a:r>
              <a:rPr lang="en-US" sz="1455" dirty="0">
                <a:solidFill>
                  <a:srgbClr val="FF0000"/>
                </a:solidFill>
              </a:rPr>
              <a:t>Bayesian Analysis</a:t>
            </a:r>
          </a:p>
        </p:txBody>
      </p:sp>
    </p:spTree>
    <p:extLst>
      <p:ext uri="{BB962C8B-B14F-4D97-AF65-F5344CB8AC3E}">
        <p14:creationId xmlns:p14="http://schemas.microsoft.com/office/powerpoint/2010/main" val="621880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096" y="3013315"/>
            <a:ext cx="7754112" cy="897233"/>
          </a:xfrm>
        </p:spPr>
        <p:txBody>
          <a:bodyPr/>
          <a:lstStyle/>
          <a:p>
            <a:r>
              <a:rPr lang="en-US" dirty="0"/>
              <a:t>Reliability requirement Allocation</a:t>
            </a:r>
          </a:p>
        </p:txBody>
      </p:sp>
      <p:pic>
        <p:nvPicPr>
          <p:cNvPr id="4" name="Picture 6">
            <a:extLst>
              <a:ext uri="{FF2B5EF4-FFF2-40B4-BE49-F238E27FC236}">
                <a16:creationId xmlns="" xmlns:a16="http://schemas.microsoft.com/office/drawing/2014/main" id="{B247BAA9-62A1-4491-AF48-48B8A411F8FB}"/>
              </a:ext>
            </a:extLst>
          </p:cNvPr>
          <p:cNvPicPr>
            <a:picLocks noChangeAspect="1" noChangeArrowheads="1"/>
          </p:cNvPicPr>
          <p:nvPr/>
        </p:nvPicPr>
        <p:blipFill>
          <a:blip r:embed="rId3" cstate="print">
            <a:lum bright="10000"/>
          </a:blip>
          <a:stretch>
            <a:fillRect/>
          </a:stretch>
        </p:blipFill>
        <p:spPr>
          <a:xfrm>
            <a:off x="4954137" y="362675"/>
            <a:ext cx="3766503" cy="2278925"/>
          </a:xfrm>
          <a:prstGeom prst="rect">
            <a:avLst/>
          </a:prstGeom>
          <a:ln>
            <a:solidFill>
              <a:schemeClr val="bg1"/>
            </a:solidFill>
          </a:ln>
          <a:effectLst>
            <a:outerShdw blurRad="127000" algn="ctr" rotWithShape="0">
              <a:prstClr val="black">
                <a:alpha val="40000"/>
              </a:prstClr>
            </a:outerShdw>
          </a:effectLst>
        </p:spPr>
      </p:pic>
    </p:spTree>
    <p:extLst>
      <p:ext uri="{BB962C8B-B14F-4D97-AF65-F5344CB8AC3E}">
        <p14:creationId xmlns:p14="http://schemas.microsoft.com/office/powerpoint/2010/main" val="1779304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Reliability Allocation Definitions</a:t>
            </a:r>
          </a:p>
        </p:txBody>
      </p:sp>
      <p:sp>
        <p:nvSpPr>
          <p:cNvPr id="3" name="Content Placeholder 2"/>
          <p:cNvSpPr>
            <a:spLocks noGrp="1"/>
          </p:cNvSpPr>
          <p:nvPr>
            <p:ph idx="1"/>
          </p:nvPr>
        </p:nvSpPr>
        <p:spPr/>
        <p:txBody>
          <a:bodyPr/>
          <a:lstStyle/>
          <a:p>
            <a:r>
              <a:rPr lang="en-US" sz="1800" b="1" dirty="0">
                <a:solidFill>
                  <a:schemeClr val="accent2"/>
                </a:solidFill>
              </a:rPr>
              <a:t>Reliability allocation </a:t>
            </a:r>
            <a:r>
              <a:rPr lang="en-US" sz="1800" dirty="0"/>
              <a:t>is the process of allocating the system reliability requirement or goal down to the subsystems level through apportionment. </a:t>
            </a:r>
          </a:p>
          <a:p>
            <a:r>
              <a:rPr lang="en-US" sz="1800" dirty="0"/>
              <a:t>In general, reliability allocation is intended to drive a process to improve the product reliability during the design development process through prediction down to the subsystem or component levels. </a:t>
            </a:r>
          </a:p>
          <a:p>
            <a:endParaRPr lang="en-US" sz="1800" dirty="0"/>
          </a:p>
          <a:p>
            <a:r>
              <a:rPr lang="en-US" sz="1600" b="1" u="sng" dirty="0"/>
              <a:t>Note:</a:t>
            </a:r>
            <a:r>
              <a:rPr lang="en-US" sz="1600" b="1" dirty="0"/>
              <a:t> </a:t>
            </a:r>
            <a:r>
              <a:rPr lang="en-US" sz="1600" dirty="0"/>
              <a:t>Quantitative reliability requirements can be predicted, demonstrated, or both, depending on the objectives and the economics of the project or the program.</a:t>
            </a:r>
          </a:p>
          <a:p>
            <a:pPr lvl="1"/>
            <a:r>
              <a:rPr lang="en-US" sz="1600" dirty="0"/>
              <a:t>Predicted reliability requirement calls for estimating the reliability using both objective and subjective data, where reliability prediction is performed to the lowest identified level of design for which data is available. </a:t>
            </a:r>
          </a:p>
          <a:p>
            <a:pPr lvl="1"/>
            <a:r>
              <a:rPr lang="en-US" sz="1600" dirty="0"/>
              <a:t>Demonstrated reliability requirement calls for estimating the reliability of a system using objective data at the level intended for demonstration. </a:t>
            </a:r>
            <a:r>
              <a:rPr lang="en-US" sz="1600" dirty="0">
                <a:solidFill>
                  <a:schemeClr val="accent2"/>
                </a:solidFill>
              </a:rPr>
              <a:t>Demonstrated reliability requirement is intended to </a:t>
            </a:r>
            <a:r>
              <a:rPr lang="en-US" altLang="en-US" sz="1600" dirty="0">
                <a:solidFill>
                  <a:schemeClr val="accent2"/>
                </a:solidFill>
              </a:rPr>
              <a:t>provide empirical evidence of design reliability and can’t be allocated. </a:t>
            </a:r>
            <a:endParaRPr lang="en-US" sz="1600" dirty="0">
              <a:solidFill>
                <a:schemeClr val="accent2"/>
              </a:solidFill>
            </a:endParaRPr>
          </a:p>
          <a:p>
            <a:pPr lvl="1"/>
            <a:endParaRPr lang="en-US" altLang="en-US" sz="1600" dirty="0"/>
          </a:p>
        </p:txBody>
      </p:sp>
    </p:spTree>
    <p:extLst>
      <p:ext uri="{BB962C8B-B14F-4D97-AF65-F5344CB8AC3E}">
        <p14:creationId xmlns:p14="http://schemas.microsoft.com/office/powerpoint/2010/main" val="3287496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Reliability Allocation Process</a:t>
            </a:r>
          </a:p>
        </p:txBody>
      </p:sp>
      <p:sp>
        <p:nvSpPr>
          <p:cNvPr id="3" name="Content Placeholder 2"/>
          <p:cNvSpPr>
            <a:spLocks noGrp="1"/>
          </p:cNvSpPr>
          <p:nvPr>
            <p:ph idx="1"/>
          </p:nvPr>
        </p:nvSpPr>
        <p:spPr/>
        <p:txBody>
          <a:bodyPr/>
          <a:lstStyle/>
          <a:p>
            <a:r>
              <a:rPr lang="en-US" altLang="en-US" dirty="0"/>
              <a:t>Reliability allocation involves solving the following inequality:</a:t>
            </a:r>
          </a:p>
          <a:p>
            <a:endParaRPr lang="en-US" dirty="0"/>
          </a:p>
          <a:p>
            <a:endParaRPr lang="en-US" dirty="0"/>
          </a:p>
        </p:txBody>
      </p:sp>
      <p:sp>
        <p:nvSpPr>
          <p:cNvPr id="6" name="Rectangle 3">
            <a:extLst>
              <a:ext uri="{FF2B5EF4-FFF2-40B4-BE49-F238E27FC236}">
                <a16:creationId xmlns="" xmlns:a16="http://schemas.microsoft.com/office/drawing/2014/main" id="{E1667492-6179-4E72-BF03-6A82A9B3D00C}"/>
              </a:ext>
            </a:extLst>
          </p:cNvPr>
          <p:cNvSpPr>
            <a:spLocks noChangeArrowheads="1"/>
          </p:cNvSpPr>
          <p:nvPr/>
        </p:nvSpPr>
        <p:spPr bwMode="auto">
          <a:xfrm>
            <a:off x="715926" y="2625275"/>
            <a:ext cx="6705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tab pos="457200" algn="l"/>
              </a:tabLst>
            </a:pPr>
            <a:r>
              <a:rPr kumimoji="0" lang="en-US" altLang="en-US" sz="2000" b="0" i="0" u="none" strike="noStrike" cap="none" normalizeH="0" baseline="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where:</a:t>
            </a:r>
            <a:endParaRPr kumimoji="0" lang="en-US" altLang="en-US" sz="2000" b="0" i="0" u="none" strike="noStrike" cap="none" normalizeH="0" baseline="0" dirty="0">
              <a:ln>
                <a:noFill/>
              </a:ln>
              <a:solidFill>
                <a:schemeClr val="tx1">
                  <a:lumMod val="75000"/>
                  <a:lumOff val="25000"/>
                </a:schemeClr>
              </a:solidFill>
              <a:effectLst/>
              <a:latin typeface="+mj-lt"/>
            </a:endParaRPr>
          </a:p>
          <a:p>
            <a:pPr marL="457200" marR="0" lvl="0" indent="-457200" defTabSz="914400" rtl="0" eaLnBrk="0" fontAlgn="base" latinLnBrk="0" hangingPunct="0">
              <a:lnSpc>
                <a:spcPct val="100000"/>
              </a:lnSpc>
              <a:spcBef>
                <a:spcPct val="0"/>
              </a:spcBef>
              <a:spcAft>
                <a:spcPct val="0"/>
              </a:spcAft>
              <a:buClrTx/>
              <a:buSzTx/>
              <a:tabLst>
                <a:tab pos="457200" algn="l"/>
              </a:tabLst>
            </a:pPr>
            <a:r>
              <a:rPr kumimoji="0" lang="en-US" altLang="en-US" sz="2000" b="0" i="1" u="none" strike="noStrike" cap="none" normalizeH="0" baseline="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R</a:t>
            </a:r>
            <a:r>
              <a:rPr kumimoji="0" lang="en-US" altLang="en-US" sz="2000" b="0" i="1" u="none" strike="noStrike" cap="none" normalizeH="0" baseline="-3000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i</a:t>
            </a:r>
            <a:r>
              <a:rPr kumimoji="0" lang="en-US" altLang="en-US" sz="2000" b="0" i="0" u="none" strike="noStrike" cap="none" normalizeH="0" baseline="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 is the reliability allocated to the </a:t>
            </a:r>
            <a:r>
              <a:rPr kumimoji="0" lang="en-US" altLang="en-US" sz="2000" b="0" i="1" u="none" strike="noStrike" cap="none" normalizeH="0" baseline="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i</a:t>
            </a:r>
            <a:r>
              <a:rPr kumimoji="0" lang="en-US" altLang="en-US" sz="2000" b="0" i="0" u="none" strike="noStrike" cap="none" normalizeH="0" baseline="3000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th</a:t>
            </a:r>
            <a:r>
              <a:rPr kumimoji="0" lang="en-US" altLang="en-US" sz="2000" b="0" i="0" u="none" strike="noStrike" cap="none" normalizeH="0" baseline="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 subsystem/component.</a:t>
            </a:r>
            <a:endParaRPr kumimoji="0" lang="en-US" altLang="en-US" sz="2000" b="0" i="0" u="none" strike="noStrike" cap="none" normalizeH="0" baseline="0" dirty="0">
              <a:ln>
                <a:noFill/>
              </a:ln>
              <a:solidFill>
                <a:schemeClr val="tx1">
                  <a:lumMod val="75000"/>
                  <a:lumOff val="25000"/>
                </a:schemeClr>
              </a:solidFill>
              <a:effectLst/>
              <a:latin typeface="+mj-lt"/>
            </a:endParaRPr>
          </a:p>
          <a:p>
            <a:pPr marL="457200" marR="0" lvl="0" indent="-457200" defTabSz="914400" rtl="0" eaLnBrk="0" fontAlgn="base" latinLnBrk="0" hangingPunct="0">
              <a:lnSpc>
                <a:spcPct val="100000"/>
              </a:lnSpc>
              <a:spcBef>
                <a:spcPct val="0"/>
              </a:spcBef>
              <a:spcAft>
                <a:spcPct val="0"/>
              </a:spcAft>
              <a:buClrTx/>
              <a:buSzTx/>
              <a:tabLst>
                <a:tab pos="457200" algn="l"/>
              </a:tabLst>
            </a:pPr>
            <a:r>
              <a:rPr kumimoji="0" lang="en-US" altLang="en-US" sz="2000" b="0" i="1" u="none" strike="noStrike" cap="none" normalizeH="0" baseline="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f</a:t>
            </a:r>
            <a:r>
              <a:rPr kumimoji="0" lang="en-US" altLang="en-US" sz="2000" b="0" i="0" u="none" strike="noStrike" cap="none" normalizeH="0" baseline="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 is the functional relationship between the subsystem/component and the system.</a:t>
            </a:r>
            <a:endParaRPr kumimoji="0" lang="en-US" altLang="en-US" sz="2000" b="0" i="0" u="none" strike="noStrike" cap="none" normalizeH="0" baseline="0" dirty="0">
              <a:ln>
                <a:noFill/>
              </a:ln>
              <a:solidFill>
                <a:schemeClr val="tx1">
                  <a:lumMod val="75000"/>
                  <a:lumOff val="25000"/>
                </a:schemeClr>
              </a:solidFill>
              <a:effectLst/>
              <a:latin typeface="+mj-lt"/>
            </a:endParaRPr>
          </a:p>
          <a:p>
            <a:pPr marL="457200" marR="0" lvl="0" indent="-457200" defTabSz="914400" rtl="0" eaLnBrk="0" fontAlgn="base" latinLnBrk="0" hangingPunct="0">
              <a:lnSpc>
                <a:spcPct val="100000"/>
              </a:lnSpc>
              <a:spcBef>
                <a:spcPct val="0"/>
              </a:spcBef>
              <a:spcAft>
                <a:spcPct val="0"/>
              </a:spcAft>
              <a:buClrTx/>
              <a:buSzTx/>
              <a:tabLst>
                <a:tab pos="457200" algn="l"/>
              </a:tabLst>
            </a:pPr>
            <a:r>
              <a:rPr kumimoji="0" lang="en-US" altLang="en-US" sz="2000" b="0" i="1" u="none" strike="noStrike" cap="none" normalizeH="0" baseline="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R</a:t>
            </a:r>
            <a:r>
              <a:rPr kumimoji="0" lang="en-US" altLang="en-US" sz="2000" b="0" i="1" u="none" strike="noStrike" cap="none" normalizeH="0" baseline="-3000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s</a:t>
            </a:r>
            <a:r>
              <a:rPr kumimoji="0" lang="en-US" altLang="en-US" sz="2000" b="0" i="0" u="none" strike="noStrike" cap="none" normalizeH="0" baseline="0" dirty="0">
                <a:ln>
                  <a:noFill/>
                </a:ln>
                <a:solidFill>
                  <a:schemeClr val="tx1">
                    <a:lumMod val="75000"/>
                    <a:lumOff val="25000"/>
                  </a:schemeClr>
                </a:solidFill>
                <a:effectLst/>
                <a:latin typeface="+mj-lt"/>
                <a:ea typeface="Times New Roman" panose="02020603050405020304" pitchFamily="18" charset="0"/>
                <a:cs typeface="Times New Roman" panose="02020603050405020304" pitchFamily="18" charset="0"/>
              </a:rPr>
              <a:t> is the required system reliability.</a:t>
            </a:r>
            <a:endParaRPr kumimoji="0" lang="en-US" altLang="en-US" sz="2000" b="0" i="0" u="none" strike="noStrike" cap="none" normalizeH="0" baseline="0" dirty="0">
              <a:ln>
                <a:noFill/>
              </a:ln>
              <a:solidFill>
                <a:schemeClr val="tx1">
                  <a:lumMod val="75000"/>
                  <a:lumOff val="25000"/>
                </a:schemeClr>
              </a:solidFill>
              <a:effectLst/>
              <a:latin typeface="+mj-lt"/>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 xmlns:a16="http://schemas.microsoft.com/office/drawing/2014/main" id="{C6070A3A-59C2-459C-B816-798578F61074}"/>
                  </a:ext>
                </a:extLst>
              </p:cNvPr>
              <p:cNvSpPr txBox="1"/>
              <p:nvPr/>
            </p:nvSpPr>
            <p:spPr>
              <a:xfrm>
                <a:off x="2892790" y="2047164"/>
                <a:ext cx="3358420"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2"/>
                          </a:solidFill>
                          <a:latin typeface="Cambria Math" panose="02040503050406030204" pitchFamily="18" charset="0"/>
                        </a:rPr>
                        <m:t>𝑓</m:t>
                      </m:r>
                      <m:r>
                        <a:rPr lang="en-US" sz="2800" b="0" i="1" smtClean="0">
                          <a:solidFill>
                            <a:schemeClr val="accent2"/>
                          </a:solidFill>
                          <a:latin typeface="Cambria Math" panose="02040503050406030204" pitchFamily="18" charset="0"/>
                        </a:rPr>
                        <m:t>(</m:t>
                      </m:r>
                      <m:sSub>
                        <m:sSubPr>
                          <m:ctrlPr>
                            <a:rPr lang="en-US" sz="2800" b="0" i="1" smtClean="0">
                              <a:solidFill>
                                <a:schemeClr val="accent2"/>
                              </a:solidFill>
                              <a:latin typeface="Cambria Math" panose="02040503050406030204" pitchFamily="18" charset="0"/>
                            </a:rPr>
                          </m:ctrlPr>
                        </m:sSubPr>
                        <m:e>
                          <m:r>
                            <a:rPr lang="en-US" sz="2800" b="0" i="1" smtClean="0">
                              <a:solidFill>
                                <a:schemeClr val="accent2"/>
                              </a:solidFill>
                              <a:latin typeface="Cambria Math" panose="02040503050406030204" pitchFamily="18" charset="0"/>
                            </a:rPr>
                            <m:t>𝑅</m:t>
                          </m:r>
                        </m:e>
                        <m:sub>
                          <m:r>
                            <a:rPr lang="en-US" sz="2800" b="0" i="1" smtClean="0">
                              <a:solidFill>
                                <a:schemeClr val="accent2"/>
                              </a:solidFill>
                              <a:latin typeface="Cambria Math" panose="02040503050406030204" pitchFamily="18" charset="0"/>
                            </a:rPr>
                            <m:t>1</m:t>
                          </m:r>
                        </m:sub>
                      </m:sSub>
                      <m:r>
                        <a:rPr lang="en-US" sz="2800" b="0" i="1" smtClean="0">
                          <a:solidFill>
                            <a:schemeClr val="accent2"/>
                          </a:solidFill>
                          <a:latin typeface="Cambria Math" panose="02040503050406030204" pitchFamily="18" charset="0"/>
                        </a:rPr>
                        <m:t>,</m:t>
                      </m:r>
                      <m:sSub>
                        <m:sSubPr>
                          <m:ctrlPr>
                            <a:rPr lang="en-US" sz="2800" b="0" i="1" smtClean="0">
                              <a:solidFill>
                                <a:schemeClr val="accent2"/>
                              </a:solidFill>
                              <a:latin typeface="Cambria Math" panose="02040503050406030204" pitchFamily="18" charset="0"/>
                            </a:rPr>
                          </m:ctrlPr>
                        </m:sSubPr>
                        <m:e>
                          <m:r>
                            <a:rPr lang="en-US" sz="2800" b="0" i="1" smtClean="0">
                              <a:solidFill>
                                <a:schemeClr val="accent2"/>
                              </a:solidFill>
                              <a:latin typeface="Cambria Math" panose="02040503050406030204" pitchFamily="18" charset="0"/>
                            </a:rPr>
                            <m:t>𝑅</m:t>
                          </m:r>
                        </m:e>
                        <m:sub>
                          <m:r>
                            <a:rPr lang="en-US" sz="2800" b="0" i="1" smtClean="0">
                              <a:solidFill>
                                <a:schemeClr val="accent2"/>
                              </a:solidFill>
                              <a:latin typeface="Cambria Math" panose="02040503050406030204" pitchFamily="18" charset="0"/>
                            </a:rPr>
                            <m:t>2</m:t>
                          </m:r>
                        </m:sub>
                      </m:sSub>
                      <m:r>
                        <a:rPr lang="en-US" sz="2800" b="0" i="1" smtClean="0">
                          <a:solidFill>
                            <a:schemeClr val="accent2"/>
                          </a:solidFill>
                          <a:latin typeface="Cambria Math" panose="02040503050406030204" pitchFamily="18" charset="0"/>
                        </a:rPr>
                        <m:t>,…,</m:t>
                      </m:r>
                      <m:sSub>
                        <m:sSubPr>
                          <m:ctrlPr>
                            <a:rPr lang="en-US" sz="2800" b="0" i="1" smtClean="0">
                              <a:solidFill>
                                <a:schemeClr val="accent2"/>
                              </a:solidFill>
                              <a:latin typeface="Cambria Math" panose="02040503050406030204" pitchFamily="18" charset="0"/>
                            </a:rPr>
                          </m:ctrlPr>
                        </m:sSubPr>
                        <m:e>
                          <m:r>
                            <a:rPr lang="en-US" sz="2800" b="0" i="1" smtClean="0">
                              <a:solidFill>
                                <a:schemeClr val="accent2"/>
                              </a:solidFill>
                              <a:latin typeface="Cambria Math" panose="02040503050406030204" pitchFamily="18" charset="0"/>
                            </a:rPr>
                            <m:t>𝑅</m:t>
                          </m:r>
                        </m:e>
                        <m:sub>
                          <m:r>
                            <a:rPr lang="en-US" sz="2800" b="0" i="1" smtClean="0">
                              <a:solidFill>
                                <a:schemeClr val="accent2"/>
                              </a:solidFill>
                              <a:latin typeface="Cambria Math" panose="02040503050406030204" pitchFamily="18" charset="0"/>
                            </a:rPr>
                            <m:t>𝑛</m:t>
                          </m:r>
                        </m:sub>
                      </m:sSub>
                      <m:r>
                        <a:rPr lang="en-US" sz="2800" b="0" i="1" smtClean="0">
                          <a:solidFill>
                            <a:schemeClr val="accent2"/>
                          </a:solidFill>
                          <a:latin typeface="Cambria Math" panose="02040503050406030204" pitchFamily="18" charset="0"/>
                        </a:rPr>
                        <m:t>)</m:t>
                      </m:r>
                      <m:r>
                        <a:rPr lang="en-US" sz="2800" b="0" i="1" smtClean="0">
                          <a:solidFill>
                            <a:schemeClr val="accent2"/>
                          </a:solidFill>
                          <a:latin typeface="Cambria Math" panose="02040503050406030204" pitchFamily="18" charset="0"/>
                          <a:ea typeface="Cambria Math" panose="02040503050406030204" pitchFamily="18" charset="0"/>
                        </a:rPr>
                        <m:t>≥</m:t>
                      </m:r>
                      <m:sSub>
                        <m:sSubPr>
                          <m:ctrlPr>
                            <a:rPr lang="en-US" sz="2800" b="0" i="1" smtClean="0">
                              <a:solidFill>
                                <a:schemeClr val="accent2"/>
                              </a:solidFill>
                              <a:latin typeface="Cambria Math" panose="02040503050406030204" pitchFamily="18" charset="0"/>
                              <a:ea typeface="Cambria Math" panose="02040503050406030204" pitchFamily="18" charset="0"/>
                            </a:rPr>
                          </m:ctrlPr>
                        </m:sSubPr>
                        <m:e>
                          <m:r>
                            <a:rPr lang="en-US" sz="2800" b="0" i="1" smtClean="0">
                              <a:solidFill>
                                <a:schemeClr val="accent2"/>
                              </a:solidFill>
                              <a:latin typeface="Cambria Math" panose="02040503050406030204" pitchFamily="18" charset="0"/>
                              <a:ea typeface="Cambria Math" panose="02040503050406030204" pitchFamily="18" charset="0"/>
                            </a:rPr>
                            <m:t>𝑅</m:t>
                          </m:r>
                        </m:e>
                        <m:sub>
                          <m:r>
                            <a:rPr lang="en-US" sz="2800" b="0" i="1" smtClean="0">
                              <a:solidFill>
                                <a:schemeClr val="accent2"/>
                              </a:solidFill>
                              <a:latin typeface="Cambria Math" panose="02040503050406030204" pitchFamily="18" charset="0"/>
                              <a:ea typeface="Cambria Math" panose="02040503050406030204" pitchFamily="18" charset="0"/>
                            </a:rPr>
                            <m:t>𝑠</m:t>
                          </m:r>
                        </m:sub>
                      </m:sSub>
                    </m:oMath>
                  </m:oMathPara>
                </a14:m>
                <a:endParaRPr lang="en-US" sz="2800" dirty="0">
                  <a:solidFill>
                    <a:schemeClr val="accent2"/>
                  </a:solidFill>
                </a:endParaRPr>
              </a:p>
            </p:txBody>
          </p:sp>
        </mc:Choice>
        <mc:Fallback xmlns="">
          <p:sp>
            <p:nvSpPr>
              <p:cNvPr id="5" name="TextBox 4">
                <a:extLst>
                  <a:ext uri="{FF2B5EF4-FFF2-40B4-BE49-F238E27FC236}">
                    <a16:creationId xmlns:a16="http://schemas.microsoft.com/office/drawing/2014/main" id="{C6070A3A-59C2-459C-B816-798578F61074}"/>
                  </a:ext>
                </a:extLst>
              </p:cNvPr>
              <p:cNvSpPr txBox="1">
                <a:spLocks noRot="1" noChangeAspect="1" noMove="1" noResize="1" noEditPoints="1" noAdjustHandles="1" noChangeArrowheads="1" noChangeShapeType="1" noTextEdit="1"/>
              </p:cNvSpPr>
              <p:nvPr/>
            </p:nvSpPr>
            <p:spPr>
              <a:xfrm>
                <a:off x="2892790" y="2047164"/>
                <a:ext cx="3358420" cy="430887"/>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55156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Reliability Allocation Methods/Techniques</a:t>
            </a:r>
          </a:p>
        </p:txBody>
      </p:sp>
      <p:sp>
        <p:nvSpPr>
          <p:cNvPr id="3" name="Content Placeholder 2"/>
          <p:cNvSpPr>
            <a:spLocks noGrp="1"/>
          </p:cNvSpPr>
          <p:nvPr>
            <p:ph idx="1"/>
          </p:nvPr>
        </p:nvSpPr>
        <p:spPr>
          <a:xfrm>
            <a:off x="457200" y="1419366"/>
            <a:ext cx="8229600" cy="4870719"/>
          </a:xfrm>
        </p:spPr>
        <p:txBody>
          <a:bodyPr/>
          <a:lstStyle/>
          <a:p>
            <a:r>
              <a:rPr lang="en-US" sz="1800" dirty="0"/>
              <a:t>Several techniques have been used over the years for reliability allocation. Commonly used techniques are:</a:t>
            </a:r>
          </a:p>
          <a:p>
            <a:pPr lvl="1"/>
            <a:r>
              <a:rPr lang="en-US" dirty="0"/>
              <a:t>The simplest technique is </a:t>
            </a:r>
            <a:r>
              <a:rPr lang="en-US" b="1" dirty="0">
                <a:solidFill>
                  <a:schemeClr val="accent2"/>
                </a:solidFill>
              </a:rPr>
              <a:t>Equal Apportionment</a:t>
            </a:r>
            <a:r>
              <a:rPr lang="en-US" dirty="0"/>
              <a:t>, which distributes system reliability equally among all the subsystems. </a:t>
            </a:r>
          </a:p>
          <a:p>
            <a:pPr lvl="1"/>
            <a:r>
              <a:rPr lang="en-US" dirty="0"/>
              <a:t>The </a:t>
            </a:r>
            <a:r>
              <a:rPr lang="en-US" b="1" dirty="0">
                <a:solidFill>
                  <a:schemeClr val="accent2"/>
                </a:solidFill>
              </a:rPr>
              <a:t>ARINC</a:t>
            </a:r>
            <a:r>
              <a:rPr lang="en-US" dirty="0">
                <a:solidFill>
                  <a:schemeClr val="tx1"/>
                </a:solidFill>
              </a:rPr>
              <a:t> </a:t>
            </a:r>
            <a:r>
              <a:rPr lang="en-US" dirty="0"/>
              <a:t>apportionment method designed by ARINC Research Corporation, a subsidiary of Aeronautical Radio, Inc (ARINC).</a:t>
            </a:r>
            <a:r>
              <a:rPr lang="en-US" b="1" dirty="0"/>
              <a:t> </a:t>
            </a:r>
          </a:p>
          <a:p>
            <a:pPr lvl="1"/>
            <a:r>
              <a:rPr lang="en-US" dirty="0"/>
              <a:t>The </a:t>
            </a:r>
            <a:r>
              <a:rPr lang="en-US" b="1" dirty="0">
                <a:solidFill>
                  <a:schemeClr val="accent2"/>
                </a:solidFill>
              </a:rPr>
              <a:t>AGREE</a:t>
            </a:r>
            <a:r>
              <a:rPr lang="en-US" dirty="0"/>
              <a:t> apportionment method, designed by the Advisory Group on Reliability of Electronic Equipment (AGREE)</a:t>
            </a:r>
          </a:p>
          <a:p>
            <a:r>
              <a:rPr lang="en-US" sz="1800" dirty="0"/>
              <a:t>Both the AGREE and ARINC techniques take additional weighting factors into consideration during allocation. </a:t>
            </a:r>
          </a:p>
          <a:p>
            <a:r>
              <a:rPr lang="en-US" sz="1800" dirty="0"/>
              <a:t>To obtain good results, it is important to choose an appropriate apportionment method based on the system reliability requirement and the system properties.</a:t>
            </a:r>
          </a:p>
        </p:txBody>
      </p:sp>
      <p:sp>
        <p:nvSpPr>
          <p:cNvPr id="2" name="TextBox 1">
            <a:extLst>
              <a:ext uri="{FF2B5EF4-FFF2-40B4-BE49-F238E27FC236}">
                <a16:creationId xmlns="" xmlns:a16="http://schemas.microsoft.com/office/drawing/2014/main" id="{ADAB1D10-9C30-44EE-907C-420C90754D77}"/>
              </a:ext>
            </a:extLst>
          </p:cNvPr>
          <p:cNvSpPr txBox="1"/>
          <p:nvPr/>
        </p:nvSpPr>
        <p:spPr>
          <a:xfrm>
            <a:off x="926611" y="5643755"/>
            <a:ext cx="7290778" cy="646331"/>
          </a:xfrm>
          <a:prstGeom prst="rect">
            <a:avLst/>
          </a:prstGeom>
          <a:noFill/>
        </p:spPr>
        <p:txBody>
          <a:bodyPr wrap="none" rtlCol="0">
            <a:spAutoFit/>
          </a:bodyPr>
          <a:lstStyle/>
          <a:p>
            <a:pPr algn="ctr"/>
            <a:r>
              <a:rPr lang="en-US" i="1" dirty="0">
                <a:solidFill>
                  <a:schemeClr val="accent2"/>
                </a:solidFill>
                <a:latin typeface="Georgia" panose="02040502050405020303" pitchFamily="18" charset="0"/>
              </a:rPr>
              <a:t>The following charts cover the Equal Apportionment and the ARINC </a:t>
            </a:r>
          </a:p>
          <a:p>
            <a:pPr algn="ctr"/>
            <a:r>
              <a:rPr lang="en-US" i="1" dirty="0">
                <a:solidFill>
                  <a:schemeClr val="accent2"/>
                </a:solidFill>
                <a:latin typeface="Georgia" panose="02040502050405020303" pitchFamily="18" charset="0"/>
              </a:rPr>
              <a:t>Methods. The AGREE method is included in the backup section.</a:t>
            </a:r>
          </a:p>
        </p:txBody>
      </p:sp>
    </p:spTree>
    <p:extLst>
      <p:ext uri="{BB962C8B-B14F-4D97-AF65-F5344CB8AC3E}">
        <p14:creationId xmlns:p14="http://schemas.microsoft.com/office/powerpoint/2010/main" val="7124907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608" y="246888"/>
            <a:ext cx="7128918" cy="461665"/>
          </a:xfrm>
        </p:spPr>
        <p:txBody>
          <a:bodyPr/>
          <a:lstStyle/>
          <a:p>
            <a:r>
              <a:rPr lang="en-US" dirty="0"/>
              <a:t>Reliability Allocation Methods/Techniques</a:t>
            </a:r>
          </a:p>
        </p:txBody>
      </p:sp>
      <p:sp>
        <p:nvSpPr>
          <p:cNvPr id="3" name="Content Placeholder 2"/>
          <p:cNvSpPr>
            <a:spLocks noGrp="1"/>
          </p:cNvSpPr>
          <p:nvPr>
            <p:ph idx="1"/>
          </p:nvPr>
        </p:nvSpPr>
        <p:spPr/>
        <p:txBody>
          <a:bodyPr>
            <a:noAutofit/>
          </a:bodyPr>
          <a:lstStyle/>
          <a:p>
            <a:r>
              <a:rPr lang="en-US" b="1" dirty="0">
                <a:solidFill>
                  <a:schemeClr val="accent2"/>
                </a:solidFill>
              </a:rPr>
              <a:t>Equal Apportionment </a:t>
            </a:r>
          </a:p>
          <a:p>
            <a:pPr lvl="1"/>
            <a:r>
              <a:rPr lang="en-US" dirty="0"/>
              <a:t>The simplest apportionment technique is to distribute the reliability uniformly among all components. This method is called equal apportionment. </a:t>
            </a:r>
          </a:p>
          <a:p>
            <a:pPr lvl="1"/>
            <a:r>
              <a:rPr lang="en-US" dirty="0"/>
              <a:t>Equal apportionment assumes a series of n subsystems, all in series and having an exponential failure distribution. Each subsystem is assigned the same reliability. The mathematical model can be expressed as:</a:t>
            </a:r>
          </a:p>
          <a:p>
            <a:endParaRPr lang="en-US" dirty="0"/>
          </a:p>
          <a:p>
            <a:endParaRPr lang="en-US" dirty="0"/>
          </a:p>
          <a:p>
            <a:pPr lvl="1"/>
            <a:endParaRPr lang="en-US" dirty="0"/>
          </a:p>
          <a:p>
            <a:pPr marL="233362" lvl="1" indent="0">
              <a:buNone/>
            </a:pPr>
            <a:r>
              <a:rPr lang="en-US" dirty="0"/>
              <a:t>Where:</a:t>
            </a:r>
          </a:p>
          <a:p>
            <a:pPr marL="457200" lvl="2" indent="0">
              <a:buNone/>
            </a:pPr>
            <a:r>
              <a:rPr lang="en-US" dirty="0"/>
              <a:t>R* is the required system reliability</a:t>
            </a:r>
          </a:p>
          <a:p>
            <a:pPr marL="457200" lvl="2" indent="0">
              <a:buNone/>
            </a:pPr>
            <a:r>
              <a:rPr lang="en-US" dirty="0"/>
              <a:t>R*</a:t>
            </a:r>
            <a:r>
              <a:rPr lang="en-US" baseline="-25000" dirty="0"/>
              <a:t>i</a:t>
            </a:r>
            <a:r>
              <a:rPr lang="en-US" dirty="0"/>
              <a:t> is the reliability requirement apportioned to subsystem i</a:t>
            </a:r>
          </a:p>
          <a:p>
            <a:pPr marL="457200" lvl="2" indent="0">
              <a:buNone/>
            </a:pPr>
            <a:r>
              <a:rPr lang="en-US" dirty="0"/>
              <a:t>n is the total number of subsystems.</a:t>
            </a:r>
          </a:p>
        </p:txBody>
      </p:sp>
      <p:sp>
        <p:nvSpPr>
          <p:cNvPr id="2" name="Arrow: Right 1">
            <a:extLst>
              <a:ext uri="{FF2B5EF4-FFF2-40B4-BE49-F238E27FC236}">
                <a16:creationId xmlns="" xmlns:a16="http://schemas.microsoft.com/office/drawing/2014/main" id="{74BEAE40-5B0D-479A-BE98-F83927F8808F}"/>
              </a:ext>
            </a:extLst>
          </p:cNvPr>
          <p:cNvSpPr/>
          <p:nvPr/>
        </p:nvSpPr>
        <p:spPr>
          <a:xfrm>
            <a:off x="2939775" y="4074490"/>
            <a:ext cx="978408" cy="304800"/>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 xmlns:a16="http://schemas.microsoft.com/office/drawing/2014/main" id="{017DD9B6-F20D-4450-B89F-9A4374A922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656" y="3785329"/>
            <a:ext cx="1228896" cy="771633"/>
          </a:xfrm>
          <a:prstGeom prst="rect">
            <a:avLst/>
          </a:prstGeom>
        </p:spPr>
      </p:pic>
      <p:pic>
        <p:nvPicPr>
          <p:cNvPr id="14" name="Picture 13">
            <a:extLst>
              <a:ext uri="{FF2B5EF4-FFF2-40B4-BE49-F238E27FC236}">
                <a16:creationId xmlns="" xmlns:a16="http://schemas.microsoft.com/office/drawing/2014/main" id="{47EB1DB1-7367-4F02-B693-AF87F91DA4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7450" y="3972750"/>
            <a:ext cx="2676899" cy="400106"/>
          </a:xfrm>
          <a:prstGeom prst="rect">
            <a:avLst/>
          </a:prstGeom>
        </p:spPr>
      </p:pic>
    </p:spTree>
    <p:extLst>
      <p:ext uri="{BB962C8B-B14F-4D97-AF65-F5344CB8AC3E}">
        <p14:creationId xmlns:p14="http://schemas.microsoft.com/office/powerpoint/2010/main" val="818204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Equal Apportionment Example </a:t>
            </a:r>
          </a:p>
        </p:txBody>
      </p:sp>
      <p:sp>
        <p:nvSpPr>
          <p:cNvPr id="8" name="Content Placeholder 7"/>
          <p:cNvSpPr>
            <a:spLocks noGrp="1"/>
          </p:cNvSpPr>
          <p:nvPr>
            <p:ph idx="1"/>
          </p:nvPr>
        </p:nvSpPr>
        <p:spPr/>
        <p:txBody>
          <a:bodyPr/>
          <a:lstStyle/>
          <a:p>
            <a:r>
              <a:rPr lang="en-US" dirty="0"/>
              <a:t>Consider a proposed communication system which consists of three subsystems (transmitter, receiver, and coder), each of which must function if the system is to function. Each of these subsystems is to be developed independently. Historical data from previous programs showed that the three subsystems have very similar failure rates. What reliability requirement should be assigned to each subsystem in order to meet a system requirement R of 0.729?</a:t>
            </a:r>
          </a:p>
          <a:p>
            <a:r>
              <a:rPr lang="en-US" dirty="0"/>
              <a:t>The apportioned subsystem requirements are found as:</a:t>
            </a:r>
          </a:p>
          <a:p>
            <a:pPr marL="233362" lvl="1" indent="0" algn="ctr">
              <a:buNone/>
            </a:pPr>
            <a:r>
              <a:rPr lang="en-US" sz="2400" i="1" dirty="0">
                <a:solidFill>
                  <a:schemeClr val="accent2"/>
                </a:solidFill>
                <a:latin typeface="Georgia" panose="02040502050405020303" pitchFamily="18" charset="0"/>
              </a:rPr>
              <a:t>R</a:t>
            </a:r>
            <a:r>
              <a:rPr lang="en-US" sz="2400" i="1" baseline="-25000" dirty="0">
                <a:solidFill>
                  <a:schemeClr val="accent2"/>
                </a:solidFill>
                <a:latin typeface="Georgia" panose="02040502050405020303" pitchFamily="18" charset="0"/>
              </a:rPr>
              <a:t>T</a:t>
            </a:r>
            <a:r>
              <a:rPr lang="en-US" sz="2400" i="1" dirty="0">
                <a:solidFill>
                  <a:schemeClr val="accent2"/>
                </a:solidFill>
                <a:latin typeface="Georgia" panose="02040502050405020303" pitchFamily="18" charset="0"/>
              </a:rPr>
              <a:t> = R</a:t>
            </a:r>
            <a:r>
              <a:rPr lang="en-US" sz="2400" i="1" baseline="-25000" dirty="0">
                <a:solidFill>
                  <a:schemeClr val="accent2"/>
                </a:solidFill>
                <a:latin typeface="Georgia" panose="02040502050405020303" pitchFamily="18" charset="0"/>
              </a:rPr>
              <a:t>R</a:t>
            </a:r>
            <a:r>
              <a:rPr lang="en-US" sz="2400" i="1" dirty="0">
                <a:solidFill>
                  <a:schemeClr val="accent2"/>
                </a:solidFill>
                <a:latin typeface="Georgia" panose="02040502050405020303" pitchFamily="18" charset="0"/>
              </a:rPr>
              <a:t> = R</a:t>
            </a:r>
            <a:r>
              <a:rPr lang="en-US" sz="2400" i="1" baseline="-25000" dirty="0">
                <a:solidFill>
                  <a:schemeClr val="accent2"/>
                </a:solidFill>
                <a:latin typeface="Georgia" panose="02040502050405020303" pitchFamily="18" charset="0"/>
              </a:rPr>
              <a:t>C</a:t>
            </a:r>
            <a:r>
              <a:rPr lang="en-US" sz="2400" i="1" dirty="0">
                <a:solidFill>
                  <a:schemeClr val="accent2"/>
                </a:solidFill>
                <a:latin typeface="Georgia" panose="02040502050405020303" pitchFamily="18" charset="0"/>
              </a:rPr>
              <a:t> = (R)</a:t>
            </a:r>
            <a:r>
              <a:rPr lang="en-US" sz="2400" i="1" baseline="30000" dirty="0">
                <a:solidFill>
                  <a:schemeClr val="accent2"/>
                </a:solidFill>
                <a:latin typeface="Georgia" panose="02040502050405020303" pitchFamily="18" charset="0"/>
              </a:rPr>
              <a:t>l/n</a:t>
            </a:r>
            <a:r>
              <a:rPr lang="en-US" sz="2400" i="1" dirty="0">
                <a:solidFill>
                  <a:schemeClr val="accent2"/>
                </a:solidFill>
                <a:latin typeface="Georgia" panose="02040502050405020303" pitchFamily="18" charset="0"/>
              </a:rPr>
              <a:t> = (0.729)</a:t>
            </a:r>
            <a:r>
              <a:rPr lang="en-US" sz="2400" i="1" baseline="30000" dirty="0">
                <a:solidFill>
                  <a:schemeClr val="accent2"/>
                </a:solidFill>
                <a:latin typeface="Georgia" panose="02040502050405020303" pitchFamily="18" charset="0"/>
              </a:rPr>
              <a:t>1/3</a:t>
            </a:r>
            <a:r>
              <a:rPr lang="en-US" sz="2400" i="1" dirty="0">
                <a:solidFill>
                  <a:schemeClr val="accent2"/>
                </a:solidFill>
                <a:latin typeface="Georgia" panose="02040502050405020303" pitchFamily="18" charset="0"/>
              </a:rPr>
              <a:t> = 0.90</a:t>
            </a:r>
          </a:p>
          <a:p>
            <a:pPr marL="233362" lvl="1" indent="0">
              <a:buNone/>
            </a:pPr>
            <a:r>
              <a:rPr lang="en-US" dirty="0"/>
              <a:t>Where R</a:t>
            </a:r>
            <a:r>
              <a:rPr lang="en-US" baseline="-25000" dirty="0"/>
              <a:t>T</a:t>
            </a:r>
            <a:r>
              <a:rPr lang="en-US" dirty="0"/>
              <a:t>, R</a:t>
            </a:r>
            <a:r>
              <a:rPr lang="en-US" baseline="-25000" dirty="0"/>
              <a:t>R</a:t>
            </a:r>
            <a:r>
              <a:rPr lang="en-US" dirty="0"/>
              <a:t>, and R</a:t>
            </a:r>
            <a:r>
              <a:rPr lang="en-US" baseline="-25000" dirty="0"/>
              <a:t>C </a:t>
            </a:r>
            <a:r>
              <a:rPr lang="en-US" dirty="0"/>
              <a:t>are the transmitter, receiver, and coder reliabilities, respectively.</a:t>
            </a:r>
            <a:endParaRPr lang="en-US" baseline="-25000" dirty="0"/>
          </a:p>
          <a:p>
            <a:r>
              <a:rPr lang="en-US" dirty="0"/>
              <a:t>A reliability requirement of 0.90 should be assigned to each subsystem in order to meet a system reliability requirement of 0.729.</a:t>
            </a:r>
          </a:p>
          <a:p>
            <a:endParaRPr lang="en-US" dirty="0"/>
          </a:p>
        </p:txBody>
      </p:sp>
    </p:spTree>
    <p:extLst>
      <p:ext uri="{BB962C8B-B14F-4D97-AF65-F5344CB8AC3E}">
        <p14:creationId xmlns:p14="http://schemas.microsoft.com/office/powerpoint/2010/main" val="3623140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ARINC Apportionment Method</a:t>
            </a:r>
          </a:p>
        </p:txBody>
      </p:sp>
      <p:sp>
        <p:nvSpPr>
          <p:cNvPr id="9" name="Content Placeholder 8">
            <a:extLst>
              <a:ext uri="{FF2B5EF4-FFF2-40B4-BE49-F238E27FC236}">
                <a16:creationId xmlns="" xmlns:a16="http://schemas.microsoft.com/office/drawing/2014/main" id="{18BDDC5E-59EF-4D09-8AA7-CDBCB2DBDAF4}"/>
              </a:ext>
            </a:extLst>
          </p:cNvPr>
          <p:cNvSpPr>
            <a:spLocks noGrp="1"/>
          </p:cNvSpPr>
          <p:nvPr>
            <p:ph idx="1"/>
          </p:nvPr>
        </p:nvSpPr>
        <p:spPr/>
        <p:txBody>
          <a:bodyPr/>
          <a:lstStyle/>
          <a:p>
            <a:r>
              <a:rPr lang="en-US" b="1" dirty="0">
                <a:solidFill>
                  <a:schemeClr val="accent2"/>
                </a:solidFill>
              </a:rPr>
              <a:t>The ARINC Apportionment Method </a:t>
            </a:r>
            <a:r>
              <a:rPr lang="en-US" dirty="0"/>
              <a:t>assumes that all subsystems are in series and have an exponential failure rate. Allocations are derived based on weighting factors. The mathematical expression is:</a:t>
            </a:r>
          </a:p>
          <a:p>
            <a:endParaRPr lang="en-US" dirty="0"/>
          </a:p>
        </p:txBody>
      </p:sp>
      <p:pic>
        <p:nvPicPr>
          <p:cNvPr id="10" name="Picture 9" descr="http://www.weibull.com/hotwire/issue98/rb98-9.gif">
            <a:extLst>
              <a:ext uri="{FF2B5EF4-FFF2-40B4-BE49-F238E27FC236}">
                <a16:creationId xmlns="" xmlns:a16="http://schemas.microsoft.com/office/drawing/2014/main" id="{F764EC9F-2FF9-4CF4-9BCF-9D54B5E001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76759" y="2775508"/>
            <a:ext cx="2362200" cy="1905000"/>
          </a:xfrm>
          <a:prstGeom prst="rect">
            <a:avLst/>
          </a:prstGeom>
          <a:noFill/>
          <a:ln>
            <a:noFill/>
          </a:ln>
        </p:spPr>
      </p:pic>
      <p:sp>
        <p:nvSpPr>
          <p:cNvPr id="11" name="Rectangle 10">
            <a:extLst>
              <a:ext uri="{FF2B5EF4-FFF2-40B4-BE49-F238E27FC236}">
                <a16:creationId xmlns="" xmlns:a16="http://schemas.microsoft.com/office/drawing/2014/main" id="{AB46F5DB-CA6C-4846-A46F-AF4774F168FD}"/>
              </a:ext>
            </a:extLst>
          </p:cNvPr>
          <p:cNvSpPr/>
          <p:nvPr/>
        </p:nvSpPr>
        <p:spPr>
          <a:xfrm>
            <a:off x="3630304" y="2989344"/>
            <a:ext cx="4572000" cy="1477328"/>
          </a:xfrm>
          <a:prstGeom prst="rect">
            <a:avLst/>
          </a:prstGeom>
        </p:spPr>
        <p:txBody>
          <a:bodyPr>
            <a:spAutoFit/>
          </a:bodyPr>
          <a:lstStyle/>
          <a:p>
            <a:r>
              <a:rPr lang="en-US" dirty="0">
                <a:solidFill>
                  <a:schemeClr val="tx1">
                    <a:lumMod val="75000"/>
                    <a:lumOff val="25000"/>
                  </a:schemeClr>
                </a:solidFill>
              </a:rPr>
              <a:t>Where, n is the total number of subsystems, λ</a:t>
            </a:r>
            <a:r>
              <a:rPr lang="en-US" baseline="-25000" dirty="0">
                <a:solidFill>
                  <a:schemeClr val="tx1">
                    <a:lumMod val="75000"/>
                    <a:lumOff val="25000"/>
                  </a:schemeClr>
                </a:solidFill>
              </a:rPr>
              <a:t>i</a:t>
            </a:r>
            <a:r>
              <a:rPr lang="en-US" dirty="0">
                <a:solidFill>
                  <a:schemeClr val="tx1">
                    <a:lumMod val="75000"/>
                    <a:lumOff val="25000"/>
                  </a:schemeClr>
                </a:solidFill>
              </a:rPr>
              <a:t> is the present failure rate of the i</a:t>
            </a:r>
            <a:r>
              <a:rPr lang="en-US" baseline="30000" dirty="0">
                <a:solidFill>
                  <a:schemeClr val="tx1">
                    <a:lumMod val="75000"/>
                    <a:lumOff val="25000"/>
                  </a:schemeClr>
                </a:solidFill>
              </a:rPr>
              <a:t>th</a:t>
            </a:r>
            <a:r>
              <a:rPr lang="en-US" dirty="0">
                <a:solidFill>
                  <a:schemeClr val="tx1">
                    <a:lumMod val="75000"/>
                    <a:lumOff val="25000"/>
                  </a:schemeClr>
                </a:solidFill>
              </a:rPr>
              <a:t> subsystem, λ</a:t>
            </a:r>
            <a:r>
              <a:rPr lang="en-US" baseline="-25000" dirty="0">
                <a:solidFill>
                  <a:schemeClr val="tx1">
                    <a:lumMod val="75000"/>
                    <a:lumOff val="25000"/>
                  </a:schemeClr>
                </a:solidFill>
              </a:rPr>
              <a:t>S</a:t>
            </a:r>
            <a:r>
              <a:rPr lang="en-US" dirty="0">
                <a:solidFill>
                  <a:schemeClr val="tx1">
                    <a:lumMod val="75000"/>
                    <a:lumOff val="25000"/>
                  </a:schemeClr>
                </a:solidFill>
              </a:rPr>
              <a:t> is the required system failure rate, and λ</a:t>
            </a:r>
            <a:r>
              <a:rPr lang="en-US" baseline="-25000" dirty="0">
                <a:solidFill>
                  <a:schemeClr val="tx1">
                    <a:lumMod val="75000"/>
                    <a:lumOff val="25000"/>
                  </a:schemeClr>
                </a:solidFill>
              </a:rPr>
              <a:t>i</a:t>
            </a:r>
            <a:r>
              <a:rPr lang="el-GR" baseline="30000" dirty="0">
                <a:solidFill>
                  <a:schemeClr val="tx1">
                    <a:lumMod val="75000"/>
                    <a:lumOff val="25000"/>
                  </a:schemeClr>
                </a:solidFill>
              </a:rPr>
              <a:t>ʹ</a:t>
            </a:r>
            <a:r>
              <a:rPr lang="en-US" dirty="0">
                <a:solidFill>
                  <a:schemeClr val="tx1">
                    <a:lumMod val="75000"/>
                    <a:lumOff val="25000"/>
                  </a:schemeClr>
                </a:solidFill>
              </a:rPr>
              <a:t> is the failure rate allocated to the ith subsystem.</a:t>
            </a:r>
          </a:p>
        </p:txBody>
      </p:sp>
      <p:sp>
        <p:nvSpPr>
          <p:cNvPr id="12" name="Rectangle 11">
            <a:extLst>
              <a:ext uri="{FF2B5EF4-FFF2-40B4-BE49-F238E27FC236}">
                <a16:creationId xmlns="" xmlns:a16="http://schemas.microsoft.com/office/drawing/2014/main" id="{A1AF78AA-71F9-47E0-A9FF-CE3A0668605E}"/>
              </a:ext>
            </a:extLst>
          </p:cNvPr>
          <p:cNvSpPr/>
          <p:nvPr/>
        </p:nvSpPr>
        <p:spPr>
          <a:xfrm>
            <a:off x="799338" y="5089941"/>
            <a:ext cx="7392924" cy="307777"/>
          </a:xfrm>
          <a:prstGeom prst="rect">
            <a:avLst/>
          </a:prstGeom>
        </p:spPr>
        <p:txBody>
          <a:bodyPr wrap="square">
            <a:spAutoFit/>
          </a:bodyPr>
          <a:lstStyle/>
          <a:p>
            <a:r>
              <a:rPr lang="en-US" sz="1400" i="1" dirty="0">
                <a:solidFill>
                  <a:schemeClr val="tx1">
                    <a:lumMod val="75000"/>
                    <a:lumOff val="25000"/>
                  </a:schemeClr>
                </a:solidFill>
                <a:latin typeface="+mj-lt"/>
                <a:ea typeface="Times New Roman" panose="02020603050405020304" pitchFamily="18" charset="0"/>
                <a:cs typeface="Times New Roman" panose="02020603050405020304" pitchFamily="18" charset="0"/>
              </a:rPr>
              <a:t>ReliaSoft Corporation, Lambda Predict, Tucson, AZ: ReliaSoft Publishing, 2007. </a:t>
            </a:r>
            <a:endParaRPr lang="en-US" sz="1400" i="1" dirty="0">
              <a:solidFill>
                <a:schemeClr val="tx1">
                  <a:lumMod val="75000"/>
                  <a:lumOff val="25000"/>
                </a:schemeClr>
              </a:solidFill>
              <a:latin typeface="+mj-lt"/>
            </a:endParaRPr>
          </a:p>
        </p:txBody>
      </p:sp>
    </p:spTree>
    <p:extLst>
      <p:ext uri="{BB962C8B-B14F-4D97-AF65-F5344CB8AC3E}">
        <p14:creationId xmlns:p14="http://schemas.microsoft.com/office/powerpoint/2010/main" val="844510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ARINC Apportionment Example</a:t>
            </a:r>
          </a:p>
        </p:txBody>
      </p:sp>
      <p:sp>
        <p:nvSpPr>
          <p:cNvPr id="12" name="Rectangle 11">
            <a:extLst>
              <a:ext uri="{FF2B5EF4-FFF2-40B4-BE49-F238E27FC236}">
                <a16:creationId xmlns="" xmlns:a16="http://schemas.microsoft.com/office/drawing/2014/main" id="{A1AF78AA-71F9-47E0-A9FF-CE3A0668605E}"/>
              </a:ext>
            </a:extLst>
          </p:cNvPr>
          <p:cNvSpPr/>
          <p:nvPr/>
        </p:nvSpPr>
        <p:spPr>
          <a:xfrm>
            <a:off x="602974" y="6022799"/>
            <a:ext cx="7392924" cy="307777"/>
          </a:xfrm>
          <a:prstGeom prst="rect">
            <a:avLst/>
          </a:prstGeom>
        </p:spPr>
        <p:txBody>
          <a:bodyPr wrap="square">
            <a:spAutoFit/>
          </a:bodyPr>
          <a:lstStyle/>
          <a:p>
            <a:r>
              <a:rPr lang="en-US" sz="1400" i="1" dirty="0">
                <a:solidFill>
                  <a:schemeClr val="tx1">
                    <a:lumMod val="75000"/>
                    <a:lumOff val="25000"/>
                  </a:schemeClr>
                </a:solidFill>
                <a:latin typeface="+mj-lt"/>
                <a:ea typeface="Times New Roman" panose="02020603050405020304" pitchFamily="18" charset="0"/>
                <a:cs typeface="Times New Roman" panose="02020603050405020304" pitchFamily="18" charset="0"/>
              </a:rPr>
              <a:t>ReliaSoft Corporation, Lambda Predict, Tucson, AZ: ReliaSoft Publishing, 2007. </a:t>
            </a:r>
            <a:endParaRPr lang="en-US" sz="1400" i="1" dirty="0">
              <a:solidFill>
                <a:schemeClr val="tx1">
                  <a:lumMod val="75000"/>
                  <a:lumOff val="25000"/>
                </a:schemeClr>
              </a:solidFill>
              <a:latin typeface="+mj-lt"/>
            </a:endParaRPr>
          </a:p>
        </p:txBody>
      </p:sp>
      <p:pic>
        <p:nvPicPr>
          <p:cNvPr id="13" name="Picture 12" descr="http://www.weibull.com/hotwire/issue98/rb98-10_sm.gif">
            <a:hlinkClick r:id="rId3" tgtFrame="&quot;_blank&quot;"/>
            <a:extLst>
              <a:ext uri="{FF2B5EF4-FFF2-40B4-BE49-F238E27FC236}">
                <a16:creationId xmlns="" xmlns:a16="http://schemas.microsoft.com/office/drawing/2014/main" id="{123D3EFA-F0B6-4ED6-956F-9D84BBA14A0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90169" y="1385248"/>
            <a:ext cx="7963662" cy="4495800"/>
          </a:xfrm>
          <a:prstGeom prst="rect">
            <a:avLst/>
          </a:prstGeom>
          <a:noFill/>
          <a:ln>
            <a:noFill/>
          </a:ln>
        </p:spPr>
      </p:pic>
      <p:pic>
        <p:nvPicPr>
          <p:cNvPr id="14" name="Picture 13" descr="http://www.weibull.com/hotwire/issue98/rb98-9.gif">
            <a:extLst>
              <a:ext uri="{FF2B5EF4-FFF2-40B4-BE49-F238E27FC236}">
                <a16:creationId xmlns="" xmlns:a16="http://schemas.microsoft.com/office/drawing/2014/main" id="{8E9AA832-69F0-44BB-B9F6-A04C02E15CAC}"/>
              </a:ext>
            </a:extLst>
          </p:cNvPr>
          <p:cNvPicPr/>
          <p:nvPr/>
        </p:nvPicPr>
        <p:blipFill rotWithShape="1">
          <a:blip r:embed="rId5">
            <a:extLst>
              <a:ext uri="{28A0092B-C50C-407E-A947-70E740481C1C}">
                <a14:useLocalDpi xmlns:a14="http://schemas.microsoft.com/office/drawing/2010/main" val="0"/>
              </a:ext>
            </a:extLst>
          </a:blip>
          <a:srcRect l="-62687" t="-14090" r="-63215" b="-17014"/>
          <a:stretch/>
        </p:blipFill>
        <p:spPr bwMode="auto">
          <a:xfrm>
            <a:off x="682387" y="2975212"/>
            <a:ext cx="5336275" cy="2497540"/>
          </a:xfrm>
          <a:prstGeom prst="rect">
            <a:avLst/>
          </a:prstGeom>
          <a:solidFill>
            <a:schemeClr val="bg1"/>
          </a:solidFill>
          <a:ln>
            <a:noFill/>
          </a:ln>
        </p:spPr>
      </p:pic>
    </p:spTree>
    <p:extLst>
      <p:ext uri="{BB962C8B-B14F-4D97-AF65-F5344CB8AC3E}">
        <p14:creationId xmlns:p14="http://schemas.microsoft.com/office/powerpoint/2010/main" val="928091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F624B7-44BF-4438-8E7E-B7BB8259B26F}"/>
              </a:ext>
            </a:extLst>
          </p:cNvPr>
          <p:cNvSpPr>
            <a:spLocks noGrp="1"/>
          </p:cNvSpPr>
          <p:nvPr>
            <p:ph type="title"/>
          </p:nvPr>
        </p:nvSpPr>
        <p:spPr>
          <a:xfrm>
            <a:off x="292608" y="108388"/>
            <a:ext cx="7128918" cy="738664"/>
          </a:xfrm>
        </p:spPr>
        <p:txBody>
          <a:bodyPr/>
          <a:lstStyle/>
          <a:p>
            <a:r>
              <a:rPr lang="en-US" sz="1800" b="0" dirty="0"/>
              <a:t>Reliability Allocation</a:t>
            </a:r>
            <a:r>
              <a:rPr lang="en-US" dirty="0"/>
              <a:t/>
            </a:r>
            <a:br>
              <a:rPr lang="en-US" dirty="0"/>
            </a:br>
            <a:r>
              <a:rPr lang="en-US" dirty="0"/>
              <a:t>Advantages</a:t>
            </a:r>
          </a:p>
        </p:txBody>
      </p:sp>
      <p:sp>
        <p:nvSpPr>
          <p:cNvPr id="3" name="Content Placeholder 2">
            <a:extLst>
              <a:ext uri="{FF2B5EF4-FFF2-40B4-BE49-F238E27FC236}">
                <a16:creationId xmlns="" xmlns:a16="http://schemas.microsoft.com/office/drawing/2014/main" id="{011A8A0B-8CFC-40D9-AD3D-FBA252F7C770}"/>
              </a:ext>
            </a:extLst>
          </p:cNvPr>
          <p:cNvSpPr>
            <a:spLocks noGrp="1"/>
          </p:cNvSpPr>
          <p:nvPr>
            <p:ph idx="1"/>
          </p:nvPr>
        </p:nvSpPr>
        <p:spPr/>
        <p:txBody>
          <a:bodyPr/>
          <a:lstStyle/>
          <a:p>
            <a:r>
              <a:rPr lang="en-US" dirty="0"/>
              <a:t>Main Advantages</a:t>
            </a:r>
          </a:p>
          <a:p>
            <a:pPr lvl="1"/>
            <a:r>
              <a:rPr lang="en-US" dirty="0"/>
              <a:t>Reliability allocation helps optimize the best combination of component reliability improvements that meet the intended reliability goals and at sufficient allocated costs. </a:t>
            </a:r>
          </a:p>
          <a:p>
            <a:pPr lvl="1"/>
            <a:r>
              <a:rPr lang="en-US" dirty="0"/>
              <a:t>It provides a realistic view of subsystem performance required to meet system objectives. </a:t>
            </a:r>
          </a:p>
          <a:p>
            <a:pPr lvl="1"/>
            <a:r>
              <a:rPr lang="en-US" dirty="0"/>
              <a:t>It shows the most cost-effective areas for design improvements; and avoids putting design efforts into subsystems that may not gain any additional reliability by improvements. </a:t>
            </a:r>
          </a:p>
        </p:txBody>
      </p:sp>
    </p:spTree>
    <p:extLst>
      <p:ext uri="{BB962C8B-B14F-4D97-AF65-F5344CB8AC3E}">
        <p14:creationId xmlns:p14="http://schemas.microsoft.com/office/powerpoint/2010/main" val="4159011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altLang="en-US" dirty="0"/>
              <a:t>Table of Contents</a:t>
            </a:r>
          </a:p>
        </p:txBody>
      </p:sp>
      <p:sp>
        <p:nvSpPr>
          <p:cNvPr id="2" name="Content Placeholder 1"/>
          <p:cNvSpPr>
            <a:spLocks noGrp="1"/>
          </p:cNvSpPr>
          <p:nvPr>
            <p:ph sz="half" idx="1"/>
          </p:nvPr>
        </p:nvSpPr>
        <p:spPr>
          <a:xfrm>
            <a:off x="457200" y="1700028"/>
            <a:ext cx="4038600" cy="4680135"/>
          </a:xfrm>
        </p:spPr>
        <p:txBody>
          <a:bodyPr/>
          <a:lstStyle/>
          <a:p>
            <a:r>
              <a:rPr lang="en-US" sz="1800" dirty="0">
                <a:solidFill>
                  <a:srgbClr val="0070C0"/>
                </a:solidFill>
              </a:rPr>
              <a:t>Introduction</a:t>
            </a:r>
          </a:p>
          <a:p>
            <a:r>
              <a:rPr lang="en-US" sz="1800" dirty="0"/>
              <a:t>Probability Basics</a:t>
            </a:r>
          </a:p>
          <a:p>
            <a:r>
              <a:rPr lang="en-US" sz="1800" dirty="0">
                <a:solidFill>
                  <a:srgbClr val="0070C0"/>
                </a:solidFill>
              </a:rPr>
              <a:t>Reliability Engineering Overview</a:t>
            </a:r>
          </a:p>
          <a:p>
            <a:r>
              <a:rPr lang="en-US" sz="1800" dirty="0">
                <a:solidFill>
                  <a:srgbClr val="0070C0"/>
                </a:solidFill>
              </a:rPr>
              <a:t>Reliability Allocation</a:t>
            </a:r>
          </a:p>
          <a:p>
            <a:r>
              <a:rPr lang="en-US" sz="1800" dirty="0">
                <a:solidFill>
                  <a:srgbClr val="0070C0"/>
                </a:solidFill>
              </a:rPr>
              <a:t>Reliability Prediction </a:t>
            </a:r>
          </a:p>
          <a:p>
            <a:r>
              <a:rPr lang="en-US" sz="1800" dirty="0">
                <a:solidFill>
                  <a:srgbClr val="0070C0"/>
                </a:solidFill>
              </a:rPr>
              <a:t>Reliability Demonstration</a:t>
            </a:r>
          </a:p>
          <a:p>
            <a:r>
              <a:rPr lang="en-US" sz="1800" dirty="0"/>
              <a:t>Failure Modes and Effects Analysis (FMEA)</a:t>
            </a:r>
          </a:p>
          <a:p>
            <a:r>
              <a:rPr lang="en-US" sz="1800" dirty="0"/>
              <a:t>Reliability Growth</a:t>
            </a:r>
          </a:p>
          <a:p>
            <a:r>
              <a:rPr lang="en-US" sz="1800" dirty="0"/>
              <a:t>Fault Tree Analysis (FTA)</a:t>
            </a:r>
          </a:p>
          <a:p>
            <a:r>
              <a:rPr lang="en-US" sz="1800" dirty="0"/>
              <a:t>Event Tree Analysis (ETA)</a:t>
            </a:r>
          </a:p>
          <a:p>
            <a:endParaRPr lang="en-US" sz="1800" dirty="0"/>
          </a:p>
        </p:txBody>
      </p:sp>
      <p:sp>
        <p:nvSpPr>
          <p:cNvPr id="3" name="Content Placeholder 2"/>
          <p:cNvSpPr>
            <a:spLocks noGrp="1"/>
          </p:cNvSpPr>
          <p:nvPr>
            <p:ph sz="half" idx="2"/>
          </p:nvPr>
        </p:nvSpPr>
        <p:spPr>
          <a:xfrm>
            <a:off x="4648200" y="1700027"/>
            <a:ext cx="4038600" cy="4680135"/>
          </a:xfrm>
        </p:spPr>
        <p:txBody>
          <a:bodyPr/>
          <a:lstStyle/>
          <a:p>
            <a:r>
              <a:rPr lang="en-US" sz="1800" dirty="0">
                <a:solidFill>
                  <a:schemeClr val="tx1">
                    <a:lumMod val="50000"/>
                    <a:lumOff val="50000"/>
                  </a:schemeClr>
                </a:solidFill>
              </a:rPr>
              <a:t>Probabilistic Risk Assessment (PRA)</a:t>
            </a:r>
          </a:p>
          <a:p>
            <a:r>
              <a:rPr lang="en-US" altLang="en-US" sz="1800" dirty="0"/>
              <a:t>Human Reliability – Understanding Operator Error</a:t>
            </a:r>
          </a:p>
          <a:p>
            <a:r>
              <a:rPr lang="en-US" sz="1800" dirty="0"/>
              <a:t>Availability Analysis</a:t>
            </a:r>
          </a:p>
          <a:p>
            <a:r>
              <a:rPr lang="en-US" sz="1800" dirty="0"/>
              <a:t>Accelerated Testing </a:t>
            </a:r>
          </a:p>
          <a:p>
            <a:r>
              <a:rPr lang="en-US" sz="1800" dirty="0"/>
              <a:t>Parts Derating</a:t>
            </a:r>
          </a:p>
          <a:p>
            <a:r>
              <a:rPr lang="en-US" sz="1800" dirty="0"/>
              <a:t>Sneak Circuit Analysis</a:t>
            </a:r>
          </a:p>
          <a:p>
            <a:r>
              <a:rPr lang="en-US" sz="1800" dirty="0"/>
              <a:t>Concluding Remarks </a:t>
            </a:r>
          </a:p>
          <a:p>
            <a:r>
              <a:rPr lang="en-US" sz="1800" dirty="0"/>
              <a:t>Summary Tables </a:t>
            </a:r>
          </a:p>
          <a:p>
            <a:endParaRPr lang="en-US" sz="1800" dirty="0"/>
          </a:p>
        </p:txBody>
      </p:sp>
      <p:sp>
        <p:nvSpPr>
          <p:cNvPr id="4" name="Rectangle 3">
            <a:extLst>
              <a:ext uri="{FF2B5EF4-FFF2-40B4-BE49-F238E27FC236}">
                <a16:creationId xmlns="" xmlns:a16="http://schemas.microsoft.com/office/drawing/2014/main" id="{796FE235-0CBF-4E76-8429-B1BC15FC774F}"/>
              </a:ext>
            </a:extLst>
          </p:cNvPr>
          <p:cNvSpPr/>
          <p:nvPr/>
        </p:nvSpPr>
        <p:spPr>
          <a:xfrm>
            <a:off x="0" y="1056477"/>
            <a:ext cx="8061158" cy="461665"/>
          </a:xfrm>
          <a:prstGeom prst="rect">
            <a:avLst/>
          </a:prstGeom>
        </p:spPr>
        <p:txBody>
          <a:bodyPr wrap="square">
            <a:spAutoFit/>
          </a:bodyPr>
          <a:lstStyle/>
          <a:p>
            <a:pPr algn="ctr">
              <a:tabLst>
                <a:tab pos="1597025" algn="l"/>
              </a:tabLst>
            </a:pPr>
            <a:r>
              <a:rPr lang="en-US" sz="2400" i="1" dirty="0">
                <a:solidFill>
                  <a:schemeClr val="accent2"/>
                </a:solidFill>
                <a:latin typeface="Georgia" panose="02040502050405020303" pitchFamily="18" charset="0"/>
              </a:rPr>
              <a:t>This tutorial covers in details sections shown in blue.</a:t>
            </a:r>
          </a:p>
        </p:txBody>
      </p:sp>
    </p:spTree>
    <p:extLst>
      <p:ext uri="{BB962C8B-B14F-4D97-AF65-F5344CB8AC3E}">
        <p14:creationId xmlns:p14="http://schemas.microsoft.com/office/powerpoint/2010/main" val="64370510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F624B7-44BF-4438-8E7E-B7BB8259B26F}"/>
              </a:ext>
            </a:extLst>
          </p:cNvPr>
          <p:cNvSpPr>
            <a:spLocks noGrp="1"/>
          </p:cNvSpPr>
          <p:nvPr>
            <p:ph type="title"/>
          </p:nvPr>
        </p:nvSpPr>
        <p:spPr>
          <a:xfrm>
            <a:off x="292608" y="108388"/>
            <a:ext cx="7128918" cy="738664"/>
          </a:xfrm>
        </p:spPr>
        <p:txBody>
          <a:bodyPr/>
          <a:lstStyle/>
          <a:p>
            <a:r>
              <a:rPr lang="en-US" sz="1800" b="0" dirty="0"/>
              <a:t>Reliability Allocation</a:t>
            </a:r>
            <a:r>
              <a:rPr lang="en-US" dirty="0"/>
              <a:t/>
            </a:r>
            <a:br>
              <a:rPr lang="en-US" dirty="0"/>
            </a:br>
            <a:r>
              <a:rPr lang="en-US" dirty="0"/>
              <a:t>Limitations</a:t>
            </a:r>
          </a:p>
        </p:txBody>
      </p:sp>
      <p:sp>
        <p:nvSpPr>
          <p:cNvPr id="3" name="Content Placeholder 2">
            <a:extLst>
              <a:ext uri="{FF2B5EF4-FFF2-40B4-BE49-F238E27FC236}">
                <a16:creationId xmlns="" xmlns:a16="http://schemas.microsoft.com/office/drawing/2014/main" id="{011A8A0B-8CFC-40D9-AD3D-FBA252F7C770}"/>
              </a:ext>
            </a:extLst>
          </p:cNvPr>
          <p:cNvSpPr>
            <a:spLocks noGrp="1"/>
          </p:cNvSpPr>
          <p:nvPr>
            <p:ph idx="1"/>
          </p:nvPr>
        </p:nvSpPr>
        <p:spPr/>
        <p:txBody>
          <a:bodyPr/>
          <a:lstStyle/>
          <a:p>
            <a:r>
              <a:rPr lang="en-US" dirty="0"/>
              <a:t>Main Limitations</a:t>
            </a:r>
          </a:p>
          <a:p>
            <a:pPr lvl="1"/>
            <a:r>
              <a:rPr lang="en-US" sz="2000" dirty="0"/>
              <a:t>Most allocation methods apply only to series configurations.</a:t>
            </a:r>
          </a:p>
          <a:p>
            <a:pPr lvl="1"/>
            <a:r>
              <a:rPr lang="en-US" sz="2000" dirty="0"/>
              <a:t>The apportionment process of reliability values between the various subsystems in many cases has high level of subjectivity. It is usually made on the basis of achievable reliability, or any other factors considered appropriate by the analyst making the allocation. </a:t>
            </a:r>
          </a:p>
          <a:p>
            <a:pPr lvl="1"/>
            <a:r>
              <a:rPr lang="en-US" sz="2000" dirty="0"/>
              <a:t>Most allocation methods require the availability of equipment historical data in order to reduce subjectivity and produce credible and reasonable allocation estimates. </a:t>
            </a:r>
          </a:p>
          <a:p>
            <a:endParaRPr lang="en-US" dirty="0"/>
          </a:p>
        </p:txBody>
      </p:sp>
    </p:spTree>
    <p:extLst>
      <p:ext uri="{BB962C8B-B14F-4D97-AF65-F5344CB8AC3E}">
        <p14:creationId xmlns:p14="http://schemas.microsoft.com/office/powerpoint/2010/main" val="113642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86887"/>
            <a:ext cx="9144000" cy="364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2"/>
          <p:cNvSpPr txBox="1">
            <a:spLocks noChangeArrowheads="1"/>
          </p:cNvSpPr>
          <p:nvPr/>
        </p:nvSpPr>
        <p:spPr bwMode="auto">
          <a:xfrm>
            <a:off x="533400" y="3962400"/>
            <a:ext cx="4648200" cy="1485900"/>
          </a:xfrm>
          <a:prstGeom prst="rect">
            <a:avLst/>
          </a:prstGeom>
          <a:noFill/>
          <a:ln w="9525">
            <a:noFill/>
            <a:miter lim="800000"/>
            <a:headEnd/>
            <a:tailEnd/>
          </a:ln>
        </p:spPr>
        <p:txBody>
          <a:bodyPr vert="horz" wrap="square" lIns="91351" tIns="45675" rIns="91351" bIns="45675" numCol="1" anchor="ctr" anchorCtr="0" compatLnSpc="1">
            <a:prstTxWarp prst="textNoShape">
              <a:avLst/>
            </a:prstTxWarp>
          </a:bodyPr>
          <a:lstStyle>
            <a:lvl1pPr algn="ctr" defTabSz="912973" rtl="0" eaLnBrk="0" fontAlgn="base" hangingPunct="0">
              <a:spcBef>
                <a:spcPct val="0"/>
              </a:spcBef>
              <a:spcAft>
                <a:spcPct val="0"/>
              </a:spcAft>
              <a:defRPr sz="2600" b="1">
                <a:solidFill>
                  <a:srgbClr val="FF3300"/>
                </a:solidFill>
                <a:latin typeface="Calibri" panose="020F0502020204030204" pitchFamily="34" charset="0"/>
                <a:ea typeface="+mj-ea"/>
                <a:cs typeface="Calibri" panose="020F0502020204030204" pitchFamily="34" charset="0"/>
              </a:defRPr>
            </a:lvl1pPr>
            <a:lvl2pPr algn="ctr" defTabSz="912973" rtl="0" eaLnBrk="0" fontAlgn="base" hangingPunct="0">
              <a:spcBef>
                <a:spcPct val="0"/>
              </a:spcBef>
              <a:spcAft>
                <a:spcPct val="0"/>
              </a:spcAft>
              <a:defRPr sz="2600" b="1">
                <a:solidFill>
                  <a:srgbClr val="FF3300"/>
                </a:solidFill>
                <a:latin typeface="Arial" charset="0"/>
              </a:defRPr>
            </a:lvl2pPr>
            <a:lvl3pPr algn="ctr" defTabSz="912973" rtl="0" eaLnBrk="0" fontAlgn="base" hangingPunct="0">
              <a:spcBef>
                <a:spcPct val="0"/>
              </a:spcBef>
              <a:spcAft>
                <a:spcPct val="0"/>
              </a:spcAft>
              <a:defRPr sz="2600" b="1">
                <a:solidFill>
                  <a:srgbClr val="FF3300"/>
                </a:solidFill>
                <a:latin typeface="Arial" charset="0"/>
              </a:defRPr>
            </a:lvl3pPr>
            <a:lvl4pPr algn="ctr" defTabSz="912973" rtl="0" eaLnBrk="0" fontAlgn="base" hangingPunct="0">
              <a:spcBef>
                <a:spcPct val="0"/>
              </a:spcBef>
              <a:spcAft>
                <a:spcPct val="0"/>
              </a:spcAft>
              <a:defRPr sz="2600" b="1">
                <a:solidFill>
                  <a:srgbClr val="FF3300"/>
                </a:solidFill>
                <a:latin typeface="Arial" charset="0"/>
              </a:defRPr>
            </a:lvl4pPr>
            <a:lvl5pPr algn="ctr" defTabSz="912973" rtl="0" eaLnBrk="0" fontAlgn="base" hangingPunct="0">
              <a:spcBef>
                <a:spcPct val="0"/>
              </a:spcBef>
              <a:spcAft>
                <a:spcPct val="0"/>
              </a:spcAft>
              <a:defRPr sz="2600" b="1">
                <a:solidFill>
                  <a:srgbClr val="FF3300"/>
                </a:solidFill>
                <a:latin typeface="Arial" charset="0"/>
              </a:defRPr>
            </a:lvl5pPr>
            <a:lvl6pPr marL="420697" algn="ctr" defTabSz="912973" rtl="0" eaLnBrk="0" fontAlgn="base" hangingPunct="0">
              <a:spcBef>
                <a:spcPct val="0"/>
              </a:spcBef>
              <a:spcAft>
                <a:spcPct val="0"/>
              </a:spcAft>
              <a:defRPr sz="2600" b="1">
                <a:solidFill>
                  <a:srgbClr val="FF3300"/>
                </a:solidFill>
                <a:latin typeface="Arial" charset="0"/>
              </a:defRPr>
            </a:lvl6pPr>
            <a:lvl7pPr marL="841395" algn="ctr" defTabSz="912973" rtl="0" eaLnBrk="0" fontAlgn="base" hangingPunct="0">
              <a:spcBef>
                <a:spcPct val="0"/>
              </a:spcBef>
              <a:spcAft>
                <a:spcPct val="0"/>
              </a:spcAft>
              <a:defRPr sz="2600" b="1">
                <a:solidFill>
                  <a:srgbClr val="FF3300"/>
                </a:solidFill>
                <a:latin typeface="Arial" charset="0"/>
              </a:defRPr>
            </a:lvl7pPr>
            <a:lvl8pPr marL="1262091" algn="ctr" defTabSz="912973" rtl="0" eaLnBrk="0" fontAlgn="base" hangingPunct="0">
              <a:spcBef>
                <a:spcPct val="0"/>
              </a:spcBef>
              <a:spcAft>
                <a:spcPct val="0"/>
              </a:spcAft>
              <a:defRPr sz="2600" b="1">
                <a:solidFill>
                  <a:srgbClr val="FF3300"/>
                </a:solidFill>
                <a:latin typeface="Arial" charset="0"/>
              </a:defRPr>
            </a:lvl8pPr>
            <a:lvl9pPr marL="1682787" algn="ctr" defTabSz="912973" rtl="0" eaLnBrk="0" fontAlgn="base" hangingPunct="0">
              <a:spcBef>
                <a:spcPct val="0"/>
              </a:spcBef>
              <a:spcAft>
                <a:spcPct val="0"/>
              </a:spcAft>
              <a:defRPr sz="2600" b="1">
                <a:solidFill>
                  <a:srgbClr val="FF3300"/>
                </a:solidFill>
                <a:latin typeface="Arial" charset="0"/>
              </a:defRPr>
            </a:lvl9pPr>
          </a:lstStyle>
          <a:p>
            <a:pPr algn="l">
              <a:lnSpc>
                <a:spcPts val="4400"/>
              </a:lnSpc>
              <a:spcAft>
                <a:spcPts val="1200"/>
              </a:spcAft>
            </a:pPr>
            <a:endParaRPr lang="en-US" sz="2400" kern="0" dirty="0">
              <a:solidFill>
                <a:srgbClr val="FF0000"/>
              </a:solidFill>
            </a:endParaRPr>
          </a:p>
        </p:txBody>
      </p:sp>
      <p:sp>
        <p:nvSpPr>
          <p:cNvPr id="2" name="Title 1"/>
          <p:cNvSpPr>
            <a:spLocks noGrp="1"/>
          </p:cNvSpPr>
          <p:nvPr>
            <p:ph type="ctrTitle"/>
          </p:nvPr>
        </p:nvSpPr>
        <p:spPr>
          <a:xfrm>
            <a:off x="768096" y="3320035"/>
            <a:ext cx="7754112" cy="454035"/>
          </a:xfrm>
        </p:spPr>
        <p:txBody>
          <a:bodyPr/>
          <a:lstStyle/>
          <a:p>
            <a:r>
              <a:rPr lang="en-US" dirty="0"/>
              <a:t>Reliability Prediction</a:t>
            </a:r>
          </a:p>
        </p:txBody>
      </p:sp>
      <p:grpSp>
        <p:nvGrpSpPr>
          <p:cNvPr id="7" name="Group 6">
            <a:extLst>
              <a:ext uri="{FF2B5EF4-FFF2-40B4-BE49-F238E27FC236}">
                <a16:creationId xmlns="" xmlns:a16="http://schemas.microsoft.com/office/drawing/2014/main" id="{BBD72D87-F01F-4D8F-842C-E11E4FE606D2}"/>
              </a:ext>
            </a:extLst>
          </p:cNvPr>
          <p:cNvGrpSpPr/>
          <p:nvPr/>
        </p:nvGrpSpPr>
        <p:grpSpPr>
          <a:xfrm>
            <a:off x="4452512" y="907515"/>
            <a:ext cx="3863929" cy="1785419"/>
            <a:chOff x="1698703" y="1277794"/>
            <a:chExt cx="7001765" cy="1650867"/>
          </a:xfrm>
        </p:grpSpPr>
        <p:sp>
          <p:nvSpPr>
            <p:cNvPr id="8" name="Line 21">
              <a:extLst>
                <a:ext uri="{FF2B5EF4-FFF2-40B4-BE49-F238E27FC236}">
                  <a16:creationId xmlns="" xmlns:a16="http://schemas.microsoft.com/office/drawing/2014/main" id="{A83C91BD-4010-4128-8178-E6955511492D}"/>
                </a:ext>
              </a:extLst>
            </p:cNvPr>
            <p:cNvSpPr>
              <a:spLocks noChangeShapeType="1"/>
            </p:cNvSpPr>
            <p:nvPr/>
          </p:nvSpPr>
          <p:spPr bwMode="auto">
            <a:xfrm flipV="1">
              <a:off x="1698703" y="2609992"/>
              <a:ext cx="7001765" cy="22404"/>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9" name="Freeform 29">
              <a:extLst>
                <a:ext uri="{FF2B5EF4-FFF2-40B4-BE49-F238E27FC236}">
                  <a16:creationId xmlns="" xmlns:a16="http://schemas.microsoft.com/office/drawing/2014/main" id="{F28EBA2B-7C3F-40EC-9A63-DA8E26D62BC8}"/>
                </a:ext>
              </a:extLst>
            </p:cNvPr>
            <p:cNvSpPr>
              <a:spLocks/>
            </p:cNvSpPr>
            <p:nvPr/>
          </p:nvSpPr>
          <p:spPr bwMode="auto">
            <a:xfrm>
              <a:off x="4047036" y="1415795"/>
              <a:ext cx="3541060" cy="1194197"/>
            </a:xfrm>
            <a:custGeom>
              <a:avLst/>
              <a:gdLst>
                <a:gd name="T0" fmla="*/ 60 w 4347"/>
                <a:gd name="T1" fmla="*/ 1964 h 1971"/>
                <a:gd name="T2" fmla="*/ 130 w 4347"/>
                <a:gd name="T3" fmla="*/ 1955 h 1971"/>
                <a:gd name="T4" fmla="*/ 199 w 4347"/>
                <a:gd name="T5" fmla="*/ 1943 h 1971"/>
                <a:gd name="T6" fmla="*/ 269 w 4347"/>
                <a:gd name="T7" fmla="*/ 1929 h 1971"/>
                <a:gd name="T8" fmla="*/ 338 w 4347"/>
                <a:gd name="T9" fmla="*/ 1911 h 1971"/>
                <a:gd name="T10" fmla="*/ 408 w 4347"/>
                <a:gd name="T11" fmla="*/ 1889 h 1971"/>
                <a:gd name="T12" fmla="*/ 478 w 4347"/>
                <a:gd name="T13" fmla="*/ 1863 h 1971"/>
                <a:gd name="T14" fmla="*/ 547 w 4347"/>
                <a:gd name="T15" fmla="*/ 1831 h 1971"/>
                <a:gd name="T16" fmla="*/ 616 w 4347"/>
                <a:gd name="T17" fmla="*/ 1794 h 1971"/>
                <a:gd name="T18" fmla="*/ 686 w 4347"/>
                <a:gd name="T19" fmla="*/ 1749 h 1971"/>
                <a:gd name="T20" fmla="*/ 755 w 4347"/>
                <a:gd name="T21" fmla="*/ 1698 h 1971"/>
                <a:gd name="T22" fmla="*/ 825 w 4347"/>
                <a:gd name="T23" fmla="*/ 1639 h 1971"/>
                <a:gd name="T24" fmla="*/ 894 w 4347"/>
                <a:gd name="T25" fmla="*/ 1571 h 1971"/>
                <a:gd name="T26" fmla="*/ 964 w 4347"/>
                <a:gd name="T27" fmla="*/ 1496 h 1971"/>
                <a:gd name="T28" fmla="*/ 1034 w 4347"/>
                <a:gd name="T29" fmla="*/ 1413 h 1971"/>
                <a:gd name="T30" fmla="*/ 1103 w 4347"/>
                <a:gd name="T31" fmla="*/ 1322 h 1971"/>
                <a:gd name="T32" fmla="*/ 1173 w 4347"/>
                <a:gd name="T33" fmla="*/ 1223 h 1971"/>
                <a:gd name="T34" fmla="*/ 1242 w 4347"/>
                <a:gd name="T35" fmla="*/ 1119 h 1971"/>
                <a:gd name="T36" fmla="*/ 1312 w 4347"/>
                <a:gd name="T37" fmla="*/ 1009 h 1971"/>
                <a:gd name="T38" fmla="*/ 1382 w 4347"/>
                <a:gd name="T39" fmla="*/ 895 h 1971"/>
                <a:gd name="T40" fmla="*/ 1451 w 4347"/>
                <a:gd name="T41" fmla="*/ 779 h 1971"/>
                <a:gd name="T42" fmla="*/ 1521 w 4347"/>
                <a:gd name="T43" fmla="*/ 664 h 1971"/>
                <a:gd name="T44" fmla="*/ 1590 w 4347"/>
                <a:gd name="T45" fmla="*/ 550 h 1971"/>
                <a:gd name="T46" fmla="*/ 1660 w 4347"/>
                <a:gd name="T47" fmla="*/ 441 h 1971"/>
                <a:gd name="T48" fmla="*/ 1729 w 4347"/>
                <a:gd name="T49" fmla="*/ 341 h 1971"/>
                <a:gd name="T50" fmla="*/ 1798 w 4347"/>
                <a:gd name="T51" fmla="*/ 249 h 1971"/>
                <a:gd name="T52" fmla="*/ 1868 w 4347"/>
                <a:gd name="T53" fmla="*/ 168 h 1971"/>
                <a:gd name="T54" fmla="*/ 1937 w 4347"/>
                <a:gd name="T55" fmla="*/ 102 h 1971"/>
                <a:gd name="T56" fmla="*/ 2007 w 4347"/>
                <a:gd name="T57" fmla="*/ 51 h 1971"/>
                <a:gd name="T58" fmla="*/ 2077 w 4347"/>
                <a:gd name="T59" fmla="*/ 18 h 1971"/>
                <a:gd name="T60" fmla="*/ 2146 w 4347"/>
                <a:gd name="T61" fmla="*/ 2 h 1971"/>
                <a:gd name="T62" fmla="*/ 2216 w 4347"/>
                <a:gd name="T63" fmla="*/ 4 h 1971"/>
                <a:gd name="T64" fmla="*/ 2285 w 4347"/>
                <a:gd name="T65" fmla="*/ 24 h 1971"/>
                <a:gd name="T66" fmla="*/ 2355 w 4347"/>
                <a:gd name="T67" fmla="*/ 62 h 1971"/>
                <a:gd name="T68" fmla="*/ 2425 w 4347"/>
                <a:gd name="T69" fmla="*/ 117 h 1971"/>
                <a:gd name="T70" fmla="*/ 2494 w 4347"/>
                <a:gd name="T71" fmla="*/ 187 h 1971"/>
                <a:gd name="T72" fmla="*/ 2564 w 4347"/>
                <a:gd name="T73" fmla="*/ 270 h 1971"/>
                <a:gd name="T74" fmla="*/ 2634 w 4347"/>
                <a:gd name="T75" fmla="*/ 365 h 1971"/>
                <a:gd name="T76" fmla="*/ 2703 w 4347"/>
                <a:gd name="T77" fmla="*/ 468 h 1971"/>
                <a:gd name="T78" fmla="*/ 2772 w 4347"/>
                <a:gd name="T79" fmla="*/ 578 h 1971"/>
                <a:gd name="T80" fmla="*/ 2842 w 4347"/>
                <a:gd name="T81" fmla="*/ 692 h 1971"/>
                <a:gd name="T82" fmla="*/ 2911 w 4347"/>
                <a:gd name="T83" fmla="*/ 808 h 1971"/>
                <a:gd name="T84" fmla="*/ 2981 w 4347"/>
                <a:gd name="T85" fmla="*/ 924 h 1971"/>
                <a:gd name="T86" fmla="*/ 3050 w 4347"/>
                <a:gd name="T87" fmla="*/ 1037 h 1971"/>
                <a:gd name="T88" fmla="*/ 3120 w 4347"/>
                <a:gd name="T89" fmla="*/ 1145 h 1971"/>
                <a:gd name="T90" fmla="*/ 3189 w 4347"/>
                <a:gd name="T91" fmla="*/ 1249 h 1971"/>
                <a:gd name="T92" fmla="*/ 3259 w 4347"/>
                <a:gd name="T93" fmla="*/ 1345 h 1971"/>
                <a:gd name="T94" fmla="*/ 3329 w 4347"/>
                <a:gd name="T95" fmla="*/ 1435 h 1971"/>
                <a:gd name="T96" fmla="*/ 3398 w 4347"/>
                <a:gd name="T97" fmla="*/ 1516 h 1971"/>
                <a:gd name="T98" fmla="*/ 3468 w 4347"/>
                <a:gd name="T99" fmla="*/ 1589 h 1971"/>
                <a:gd name="T100" fmla="*/ 3537 w 4347"/>
                <a:gd name="T101" fmla="*/ 1654 h 1971"/>
                <a:gd name="T102" fmla="*/ 3607 w 4347"/>
                <a:gd name="T103" fmla="*/ 1712 h 1971"/>
                <a:gd name="T104" fmla="*/ 3677 w 4347"/>
                <a:gd name="T105" fmla="*/ 1761 h 1971"/>
                <a:gd name="T106" fmla="*/ 3746 w 4347"/>
                <a:gd name="T107" fmla="*/ 1804 h 1971"/>
                <a:gd name="T108" fmla="*/ 3816 w 4347"/>
                <a:gd name="T109" fmla="*/ 1840 h 1971"/>
                <a:gd name="T110" fmla="*/ 3885 w 4347"/>
                <a:gd name="T111" fmla="*/ 1870 h 1971"/>
                <a:gd name="T112" fmla="*/ 3954 w 4347"/>
                <a:gd name="T113" fmla="*/ 1895 h 1971"/>
                <a:gd name="T114" fmla="*/ 4024 w 4347"/>
                <a:gd name="T115" fmla="*/ 1916 h 1971"/>
                <a:gd name="T116" fmla="*/ 4093 w 4347"/>
                <a:gd name="T117" fmla="*/ 1933 h 1971"/>
                <a:gd name="T118" fmla="*/ 4163 w 4347"/>
                <a:gd name="T119" fmla="*/ 1946 h 1971"/>
                <a:gd name="T120" fmla="*/ 4233 w 4347"/>
                <a:gd name="T121" fmla="*/ 1957 h 1971"/>
                <a:gd name="T122" fmla="*/ 4302 w 4347"/>
                <a:gd name="T123" fmla="*/ 1966 h 19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47"/>
                <a:gd name="T187" fmla="*/ 0 h 1971"/>
                <a:gd name="T188" fmla="*/ 4347 w 4347"/>
                <a:gd name="T189" fmla="*/ 1971 h 19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47" h="1971">
                  <a:moveTo>
                    <a:pt x="0" y="1970"/>
                  </a:moveTo>
                  <a:lnTo>
                    <a:pt x="8" y="1969"/>
                  </a:lnTo>
                  <a:lnTo>
                    <a:pt x="17" y="1968"/>
                  </a:lnTo>
                  <a:lnTo>
                    <a:pt x="25" y="1967"/>
                  </a:lnTo>
                  <a:lnTo>
                    <a:pt x="34" y="1966"/>
                  </a:lnTo>
                  <a:lnTo>
                    <a:pt x="43" y="1966"/>
                  </a:lnTo>
                  <a:lnTo>
                    <a:pt x="51" y="1964"/>
                  </a:lnTo>
                  <a:lnTo>
                    <a:pt x="60" y="1964"/>
                  </a:lnTo>
                  <a:lnTo>
                    <a:pt x="69" y="1963"/>
                  </a:lnTo>
                  <a:lnTo>
                    <a:pt x="77" y="1961"/>
                  </a:lnTo>
                  <a:lnTo>
                    <a:pt x="86" y="1961"/>
                  </a:lnTo>
                  <a:lnTo>
                    <a:pt x="95" y="1959"/>
                  </a:lnTo>
                  <a:lnTo>
                    <a:pt x="103" y="1959"/>
                  </a:lnTo>
                  <a:lnTo>
                    <a:pt x="112" y="1957"/>
                  </a:lnTo>
                  <a:lnTo>
                    <a:pt x="121" y="1956"/>
                  </a:lnTo>
                  <a:lnTo>
                    <a:pt x="130" y="1955"/>
                  </a:lnTo>
                  <a:lnTo>
                    <a:pt x="138" y="1953"/>
                  </a:lnTo>
                  <a:lnTo>
                    <a:pt x="147" y="1952"/>
                  </a:lnTo>
                  <a:lnTo>
                    <a:pt x="156" y="1951"/>
                  </a:lnTo>
                  <a:lnTo>
                    <a:pt x="164" y="1949"/>
                  </a:lnTo>
                  <a:lnTo>
                    <a:pt x="173" y="1948"/>
                  </a:lnTo>
                  <a:lnTo>
                    <a:pt x="182" y="1946"/>
                  </a:lnTo>
                  <a:lnTo>
                    <a:pt x="190" y="1945"/>
                  </a:lnTo>
                  <a:lnTo>
                    <a:pt x="199" y="1943"/>
                  </a:lnTo>
                  <a:lnTo>
                    <a:pt x="208" y="1942"/>
                  </a:lnTo>
                  <a:lnTo>
                    <a:pt x="216" y="1940"/>
                  </a:lnTo>
                  <a:lnTo>
                    <a:pt x="225" y="1938"/>
                  </a:lnTo>
                  <a:lnTo>
                    <a:pt x="234" y="1936"/>
                  </a:lnTo>
                  <a:lnTo>
                    <a:pt x="243" y="1935"/>
                  </a:lnTo>
                  <a:lnTo>
                    <a:pt x="252" y="1933"/>
                  </a:lnTo>
                  <a:lnTo>
                    <a:pt x="260" y="1931"/>
                  </a:lnTo>
                  <a:lnTo>
                    <a:pt x="269" y="1929"/>
                  </a:lnTo>
                  <a:lnTo>
                    <a:pt x="277" y="1927"/>
                  </a:lnTo>
                  <a:lnTo>
                    <a:pt x="286" y="1925"/>
                  </a:lnTo>
                  <a:lnTo>
                    <a:pt x="295" y="1923"/>
                  </a:lnTo>
                  <a:lnTo>
                    <a:pt x="303" y="1920"/>
                  </a:lnTo>
                  <a:lnTo>
                    <a:pt x="312" y="1918"/>
                  </a:lnTo>
                  <a:lnTo>
                    <a:pt x="321" y="1916"/>
                  </a:lnTo>
                  <a:lnTo>
                    <a:pt x="329" y="1914"/>
                  </a:lnTo>
                  <a:lnTo>
                    <a:pt x="338" y="1911"/>
                  </a:lnTo>
                  <a:lnTo>
                    <a:pt x="347" y="1909"/>
                  </a:lnTo>
                  <a:lnTo>
                    <a:pt x="356" y="1906"/>
                  </a:lnTo>
                  <a:lnTo>
                    <a:pt x="365" y="1904"/>
                  </a:lnTo>
                  <a:lnTo>
                    <a:pt x="373" y="1901"/>
                  </a:lnTo>
                  <a:lnTo>
                    <a:pt x="382" y="1898"/>
                  </a:lnTo>
                  <a:lnTo>
                    <a:pt x="390" y="1895"/>
                  </a:lnTo>
                  <a:lnTo>
                    <a:pt x="399" y="1892"/>
                  </a:lnTo>
                  <a:lnTo>
                    <a:pt x="408" y="1889"/>
                  </a:lnTo>
                  <a:lnTo>
                    <a:pt x="416" y="1887"/>
                  </a:lnTo>
                  <a:lnTo>
                    <a:pt x="425" y="1884"/>
                  </a:lnTo>
                  <a:lnTo>
                    <a:pt x="434" y="1880"/>
                  </a:lnTo>
                  <a:lnTo>
                    <a:pt x="442" y="1877"/>
                  </a:lnTo>
                  <a:lnTo>
                    <a:pt x="451" y="1874"/>
                  </a:lnTo>
                  <a:lnTo>
                    <a:pt x="460" y="1870"/>
                  </a:lnTo>
                  <a:lnTo>
                    <a:pt x="469" y="1866"/>
                  </a:lnTo>
                  <a:lnTo>
                    <a:pt x="478" y="1863"/>
                  </a:lnTo>
                  <a:lnTo>
                    <a:pt x="486" y="1859"/>
                  </a:lnTo>
                  <a:lnTo>
                    <a:pt x="495" y="1856"/>
                  </a:lnTo>
                  <a:lnTo>
                    <a:pt x="503" y="1852"/>
                  </a:lnTo>
                  <a:lnTo>
                    <a:pt x="512" y="1848"/>
                  </a:lnTo>
                  <a:lnTo>
                    <a:pt x="521" y="1844"/>
                  </a:lnTo>
                  <a:lnTo>
                    <a:pt x="529" y="1840"/>
                  </a:lnTo>
                  <a:lnTo>
                    <a:pt x="538" y="1835"/>
                  </a:lnTo>
                  <a:lnTo>
                    <a:pt x="547" y="1831"/>
                  </a:lnTo>
                  <a:lnTo>
                    <a:pt x="555" y="1827"/>
                  </a:lnTo>
                  <a:lnTo>
                    <a:pt x="564" y="1822"/>
                  </a:lnTo>
                  <a:lnTo>
                    <a:pt x="573" y="1818"/>
                  </a:lnTo>
                  <a:lnTo>
                    <a:pt x="582" y="1813"/>
                  </a:lnTo>
                  <a:lnTo>
                    <a:pt x="591" y="1809"/>
                  </a:lnTo>
                  <a:lnTo>
                    <a:pt x="599" y="1804"/>
                  </a:lnTo>
                  <a:lnTo>
                    <a:pt x="608" y="1799"/>
                  </a:lnTo>
                  <a:lnTo>
                    <a:pt x="616" y="1794"/>
                  </a:lnTo>
                  <a:lnTo>
                    <a:pt x="625" y="1789"/>
                  </a:lnTo>
                  <a:lnTo>
                    <a:pt x="634" y="1783"/>
                  </a:lnTo>
                  <a:lnTo>
                    <a:pt x="642" y="1778"/>
                  </a:lnTo>
                  <a:lnTo>
                    <a:pt x="651" y="1772"/>
                  </a:lnTo>
                  <a:lnTo>
                    <a:pt x="660" y="1767"/>
                  </a:lnTo>
                  <a:lnTo>
                    <a:pt x="668" y="1761"/>
                  </a:lnTo>
                  <a:lnTo>
                    <a:pt x="677" y="1756"/>
                  </a:lnTo>
                  <a:lnTo>
                    <a:pt x="686" y="1749"/>
                  </a:lnTo>
                  <a:lnTo>
                    <a:pt x="695" y="1743"/>
                  </a:lnTo>
                  <a:lnTo>
                    <a:pt x="704" y="1737"/>
                  </a:lnTo>
                  <a:lnTo>
                    <a:pt x="712" y="1731"/>
                  </a:lnTo>
                  <a:lnTo>
                    <a:pt x="721" y="1725"/>
                  </a:lnTo>
                  <a:lnTo>
                    <a:pt x="730" y="1718"/>
                  </a:lnTo>
                  <a:lnTo>
                    <a:pt x="738" y="1712"/>
                  </a:lnTo>
                  <a:lnTo>
                    <a:pt x="747" y="1704"/>
                  </a:lnTo>
                  <a:lnTo>
                    <a:pt x="755" y="1698"/>
                  </a:lnTo>
                  <a:lnTo>
                    <a:pt x="764" y="1691"/>
                  </a:lnTo>
                  <a:lnTo>
                    <a:pt x="773" y="1684"/>
                  </a:lnTo>
                  <a:lnTo>
                    <a:pt x="781" y="1676"/>
                  </a:lnTo>
                  <a:lnTo>
                    <a:pt x="790" y="1669"/>
                  </a:lnTo>
                  <a:lnTo>
                    <a:pt x="799" y="1662"/>
                  </a:lnTo>
                  <a:lnTo>
                    <a:pt x="808" y="1654"/>
                  </a:lnTo>
                  <a:lnTo>
                    <a:pt x="817" y="1647"/>
                  </a:lnTo>
                  <a:lnTo>
                    <a:pt x="825" y="1639"/>
                  </a:lnTo>
                  <a:lnTo>
                    <a:pt x="834" y="1631"/>
                  </a:lnTo>
                  <a:lnTo>
                    <a:pt x="843" y="1622"/>
                  </a:lnTo>
                  <a:lnTo>
                    <a:pt x="851" y="1615"/>
                  </a:lnTo>
                  <a:lnTo>
                    <a:pt x="860" y="1607"/>
                  </a:lnTo>
                  <a:lnTo>
                    <a:pt x="868" y="1598"/>
                  </a:lnTo>
                  <a:lnTo>
                    <a:pt x="877" y="1589"/>
                  </a:lnTo>
                  <a:lnTo>
                    <a:pt x="886" y="1581"/>
                  </a:lnTo>
                  <a:lnTo>
                    <a:pt x="894" y="1571"/>
                  </a:lnTo>
                  <a:lnTo>
                    <a:pt x="903" y="1563"/>
                  </a:lnTo>
                  <a:lnTo>
                    <a:pt x="912" y="1553"/>
                  </a:lnTo>
                  <a:lnTo>
                    <a:pt x="921" y="1545"/>
                  </a:lnTo>
                  <a:lnTo>
                    <a:pt x="930" y="1535"/>
                  </a:lnTo>
                  <a:lnTo>
                    <a:pt x="938" y="1525"/>
                  </a:lnTo>
                  <a:lnTo>
                    <a:pt x="947" y="1516"/>
                  </a:lnTo>
                  <a:lnTo>
                    <a:pt x="956" y="1507"/>
                  </a:lnTo>
                  <a:lnTo>
                    <a:pt x="964" y="1496"/>
                  </a:lnTo>
                  <a:lnTo>
                    <a:pt x="973" y="1486"/>
                  </a:lnTo>
                  <a:lnTo>
                    <a:pt x="981" y="1476"/>
                  </a:lnTo>
                  <a:lnTo>
                    <a:pt x="990" y="1466"/>
                  </a:lnTo>
                  <a:lnTo>
                    <a:pt x="999" y="1455"/>
                  </a:lnTo>
                  <a:lnTo>
                    <a:pt x="1007" y="1445"/>
                  </a:lnTo>
                  <a:lnTo>
                    <a:pt x="1016" y="1435"/>
                  </a:lnTo>
                  <a:lnTo>
                    <a:pt x="1025" y="1424"/>
                  </a:lnTo>
                  <a:lnTo>
                    <a:pt x="1034" y="1413"/>
                  </a:lnTo>
                  <a:lnTo>
                    <a:pt x="1043" y="1402"/>
                  </a:lnTo>
                  <a:lnTo>
                    <a:pt x="1051" y="1391"/>
                  </a:lnTo>
                  <a:lnTo>
                    <a:pt x="1060" y="1380"/>
                  </a:lnTo>
                  <a:lnTo>
                    <a:pt x="1069" y="1368"/>
                  </a:lnTo>
                  <a:lnTo>
                    <a:pt x="1077" y="1357"/>
                  </a:lnTo>
                  <a:lnTo>
                    <a:pt x="1086" y="1345"/>
                  </a:lnTo>
                  <a:lnTo>
                    <a:pt x="1094" y="1334"/>
                  </a:lnTo>
                  <a:lnTo>
                    <a:pt x="1103" y="1322"/>
                  </a:lnTo>
                  <a:lnTo>
                    <a:pt x="1112" y="1310"/>
                  </a:lnTo>
                  <a:lnTo>
                    <a:pt x="1120" y="1298"/>
                  </a:lnTo>
                  <a:lnTo>
                    <a:pt x="1129" y="1286"/>
                  </a:lnTo>
                  <a:lnTo>
                    <a:pt x="1138" y="1273"/>
                  </a:lnTo>
                  <a:lnTo>
                    <a:pt x="1147" y="1261"/>
                  </a:lnTo>
                  <a:lnTo>
                    <a:pt x="1156" y="1249"/>
                  </a:lnTo>
                  <a:lnTo>
                    <a:pt x="1164" y="1236"/>
                  </a:lnTo>
                  <a:lnTo>
                    <a:pt x="1173" y="1223"/>
                  </a:lnTo>
                  <a:lnTo>
                    <a:pt x="1182" y="1211"/>
                  </a:lnTo>
                  <a:lnTo>
                    <a:pt x="1190" y="1198"/>
                  </a:lnTo>
                  <a:lnTo>
                    <a:pt x="1199" y="1185"/>
                  </a:lnTo>
                  <a:lnTo>
                    <a:pt x="1207" y="1172"/>
                  </a:lnTo>
                  <a:lnTo>
                    <a:pt x="1216" y="1158"/>
                  </a:lnTo>
                  <a:lnTo>
                    <a:pt x="1225" y="1145"/>
                  </a:lnTo>
                  <a:lnTo>
                    <a:pt x="1233" y="1132"/>
                  </a:lnTo>
                  <a:lnTo>
                    <a:pt x="1242" y="1119"/>
                  </a:lnTo>
                  <a:lnTo>
                    <a:pt x="1251" y="1105"/>
                  </a:lnTo>
                  <a:lnTo>
                    <a:pt x="1260" y="1091"/>
                  </a:lnTo>
                  <a:lnTo>
                    <a:pt x="1269" y="1078"/>
                  </a:lnTo>
                  <a:lnTo>
                    <a:pt x="1277" y="1064"/>
                  </a:lnTo>
                  <a:lnTo>
                    <a:pt x="1286" y="1050"/>
                  </a:lnTo>
                  <a:lnTo>
                    <a:pt x="1295" y="1037"/>
                  </a:lnTo>
                  <a:lnTo>
                    <a:pt x="1303" y="1022"/>
                  </a:lnTo>
                  <a:lnTo>
                    <a:pt x="1312" y="1009"/>
                  </a:lnTo>
                  <a:lnTo>
                    <a:pt x="1321" y="994"/>
                  </a:lnTo>
                  <a:lnTo>
                    <a:pt x="1329" y="981"/>
                  </a:lnTo>
                  <a:lnTo>
                    <a:pt x="1338" y="966"/>
                  </a:lnTo>
                  <a:lnTo>
                    <a:pt x="1346" y="952"/>
                  </a:lnTo>
                  <a:lnTo>
                    <a:pt x="1355" y="938"/>
                  </a:lnTo>
                  <a:lnTo>
                    <a:pt x="1364" y="924"/>
                  </a:lnTo>
                  <a:lnTo>
                    <a:pt x="1373" y="909"/>
                  </a:lnTo>
                  <a:lnTo>
                    <a:pt x="1382" y="895"/>
                  </a:lnTo>
                  <a:lnTo>
                    <a:pt x="1390" y="880"/>
                  </a:lnTo>
                  <a:lnTo>
                    <a:pt x="1399" y="866"/>
                  </a:lnTo>
                  <a:lnTo>
                    <a:pt x="1408" y="852"/>
                  </a:lnTo>
                  <a:lnTo>
                    <a:pt x="1416" y="837"/>
                  </a:lnTo>
                  <a:lnTo>
                    <a:pt x="1425" y="823"/>
                  </a:lnTo>
                  <a:lnTo>
                    <a:pt x="1434" y="808"/>
                  </a:lnTo>
                  <a:lnTo>
                    <a:pt x="1442" y="793"/>
                  </a:lnTo>
                  <a:lnTo>
                    <a:pt x="1451" y="779"/>
                  </a:lnTo>
                  <a:lnTo>
                    <a:pt x="1459" y="765"/>
                  </a:lnTo>
                  <a:lnTo>
                    <a:pt x="1468" y="750"/>
                  </a:lnTo>
                  <a:lnTo>
                    <a:pt x="1477" y="736"/>
                  </a:lnTo>
                  <a:lnTo>
                    <a:pt x="1485" y="721"/>
                  </a:lnTo>
                  <a:lnTo>
                    <a:pt x="1495" y="707"/>
                  </a:lnTo>
                  <a:lnTo>
                    <a:pt x="1503" y="692"/>
                  </a:lnTo>
                  <a:lnTo>
                    <a:pt x="1512" y="678"/>
                  </a:lnTo>
                  <a:lnTo>
                    <a:pt x="1521" y="664"/>
                  </a:lnTo>
                  <a:lnTo>
                    <a:pt x="1529" y="649"/>
                  </a:lnTo>
                  <a:lnTo>
                    <a:pt x="1538" y="635"/>
                  </a:lnTo>
                  <a:lnTo>
                    <a:pt x="1547" y="621"/>
                  </a:lnTo>
                  <a:lnTo>
                    <a:pt x="1555" y="606"/>
                  </a:lnTo>
                  <a:lnTo>
                    <a:pt x="1564" y="593"/>
                  </a:lnTo>
                  <a:lnTo>
                    <a:pt x="1572" y="578"/>
                  </a:lnTo>
                  <a:lnTo>
                    <a:pt x="1581" y="565"/>
                  </a:lnTo>
                  <a:lnTo>
                    <a:pt x="1590" y="550"/>
                  </a:lnTo>
                  <a:lnTo>
                    <a:pt x="1598" y="536"/>
                  </a:lnTo>
                  <a:lnTo>
                    <a:pt x="1608" y="523"/>
                  </a:lnTo>
                  <a:lnTo>
                    <a:pt x="1616" y="509"/>
                  </a:lnTo>
                  <a:lnTo>
                    <a:pt x="1625" y="495"/>
                  </a:lnTo>
                  <a:lnTo>
                    <a:pt x="1634" y="482"/>
                  </a:lnTo>
                  <a:lnTo>
                    <a:pt x="1642" y="468"/>
                  </a:lnTo>
                  <a:lnTo>
                    <a:pt x="1651" y="455"/>
                  </a:lnTo>
                  <a:lnTo>
                    <a:pt x="1660" y="441"/>
                  </a:lnTo>
                  <a:lnTo>
                    <a:pt x="1668" y="429"/>
                  </a:lnTo>
                  <a:lnTo>
                    <a:pt x="1677" y="416"/>
                  </a:lnTo>
                  <a:lnTo>
                    <a:pt x="1685" y="403"/>
                  </a:lnTo>
                  <a:lnTo>
                    <a:pt x="1694" y="390"/>
                  </a:lnTo>
                  <a:lnTo>
                    <a:pt x="1703" y="377"/>
                  </a:lnTo>
                  <a:lnTo>
                    <a:pt x="1711" y="365"/>
                  </a:lnTo>
                  <a:lnTo>
                    <a:pt x="1721" y="352"/>
                  </a:lnTo>
                  <a:lnTo>
                    <a:pt x="1729" y="341"/>
                  </a:lnTo>
                  <a:lnTo>
                    <a:pt x="1738" y="329"/>
                  </a:lnTo>
                  <a:lnTo>
                    <a:pt x="1747" y="316"/>
                  </a:lnTo>
                  <a:lnTo>
                    <a:pt x="1755" y="305"/>
                  </a:lnTo>
                  <a:lnTo>
                    <a:pt x="1764" y="293"/>
                  </a:lnTo>
                  <a:lnTo>
                    <a:pt x="1773" y="282"/>
                  </a:lnTo>
                  <a:lnTo>
                    <a:pt x="1781" y="270"/>
                  </a:lnTo>
                  <a:lnTo>
                    <a:pt x="1790" y="259"/>
                  </a:lnTo>
                  <a:lnTo>
                    <a:pt x="1798" y="249"/>
                  </a:lnTo>
                  <a:lnTo>
                    <a:pt x="1807" y="238"/>
                  </a:lnTo>
                  <a:lnTo>
                    <a:pt x="1816" y="227"/>
                  </a:lnTo>
                  <a:lnTo>
                    <a:pt x="1824" y="217"/>
                  </a:lnTo>
                  <a:lnTo>
                    <a:pt x="1834" y="207"/>
                  </a:lnTo>
                  <a:lnTo>
                    <a:pt x="1842" y="197"/>
                  </a:lnTo>
                  <a:lnTo>
                    <a:pt x="1851" y="187"/>
                  </a:lnTo>
                  <a:lnTo>
                    <a:pt x="1860" y="177"/>
                  </a:lnTo>
                  <a:lnTo>
                    <a:pt x="1868" y="168"/>
                  </a:lnTo>
                  <a:lnTo>
                    <a:pt x="1877" y="159"/>
                  </a:lnTo>
                  <a:lnTo>
                    <a:pt x="1886" y="151"/>
                  </a:lnTo>
                  <a:lnTo>
                    <a:pt x="1894" y="142"/>
                  </a:lnTo>
                  <a:lnTo>
                    <a:pt x="1903" y="133"/>
                  </a:lnTo>
                  <a:lnTo>
                    <a:pt x="1912" y="125"/>
                  </a:lnTo>
                  <a:lnTo>
                    <a:pt x="1920" y="117"/>
                  </a:lnTo>
                  <a:lnTo>
                    <a:pt x="1929" y="110"/>
                  </a:lnTo>
                  <a:lnTo>
                    <a:pt x="1937" y="102"/>
                  </a:lnTo>
                  <a:lnTo>
                    <a:pt x="1947" y="95"/>
                  </a:lnTo>
                  <a:lnTo>
                    <a:pt x="1955" y="88"/>
                  </a:lnTo>
                  <a:lnTo>
                    <a:pt x="1964" y="81"/>
                  </a:lnTo>
                  <a:lnTo>
                    <a:pt x="1973" y="74"/>
                  </a:lnTo>
                  <a:lnTo>
                    <a:pt x="1981" y="69"/>
                  </a:lnTo>
                  <a:lnTo>
                    <a:pt x="1990" y="62"/>
                  </a:lnTo>
                  <a:lnTo>
                    <a:pt x="1999" y="56"/>
                  </a:lnTo>
                  <a:lnTo>
                    <a:pt x="2007" y="51"/>
                  </a:lnTo>
                  <a:lnTo>
                    <a:pt x="2016" y="46"/>
                  </a:lnTo>
                  <a:lnTo>
                    <a:pt x="2025" y="41"/>
                  </a:lnTo>
                  <a:lnTo>
                    <a:pt x="2033" y="36"/>
                  </a:lnTo>
                  <a:lnTo>
                    <a:pt x="2042" y="32"/>
                  </a:lnTo>
                  <a:lnTo>
                    <a:pt x="2050" y="28"/>
                  </a:lnTo>
                  <a:lnTo>
                    <a:pt x="2060" y="24"/>
                  </a:lnTo>
                  <a:lnTo>
                    <a:pt x="2068" y="21"/>
                  </a:lnTo>
                  <a:lnTo>
                    <a:pt x="2077" y="18"/>
                  </a:lnTo>
                  <a:lnTo>
                    <a:pt x="2086" y="15"/>
                  </a:lnTo>
                  <a:lnTo>
                    <a:pt x="2094" y="12"/>
                  </a:lnTo>
                  <a:lnTo>
                    <a:pt x="2103" y="10"/>
                  </a:lnTo>
                  <a:lnTo>
                    <a:pt x="2112" y="8"/>
                  </a:lnTo>
                  <a:lnTo>
                    <a:pt x="2120" y="5"/>
                  </a:lnTo>
                  <a:lnTo>
                    <a:pt x="2129" y="4"/>
                  </a:lnTo>
                  <a:lnTo>
                    <a:pt x="2138" y="3"/>
                  </a:lnTo>
                  <a:lnTo>
                    <a:pt x="2146" y="2"/>
                  </a:lnTo>
                  <a:lnTo>
                    <a:pt x="2155" y="1"/>
                  </a:lnTo>
                  <a:lnTo>
                    <a:pt x="2163" y="0"/>
                  </a:lnTo>
                  <a:lnTo>
                    <a:pt x="2173" y="0"/>
                  </a:lnTo>
                  <a:lnTo>
                    <a:pt x="2181" y="0"/>
                  </a:lnTo>
                  <a:lnTo>
                    <a:pt x="2190" y="1"/>
                  </a:lnTo>
                  <a:lnTo>
                    <a:pt x="2199" y="2"/>
                  </a:lnTo>
                  <a:lnTo>
                    <a:pt x="2207" y="3"/>
                  </a:lnTo>
                  <a:lnTo>
                    <a:pt x="2216" y="4"/>
                  </a:lnTo>
                  <a:lnTo>
                    <a:pt x="2225" y="5"/>
                  </a:lnTo>
                  <a:lnTo>
                    <a:pt x="2233" y="8"/>
                  </a:lnTo>
                  <a:lnTo>
                    <a:pt x="2242" y="10"/>
                  </a:lnTo>
                  <a:lnTo>
                    <a:pt x="2251" y="12"/>
                  </a:lnTo>
                  <a:lnTo>
                    <a:pt x="2259" y="15"/>
                  </a:lnTo>
                  <a:lnTo>
                    <a:pt x="2268" y="18"/>
                  </a:lnTo>
                  <a:lnTo>
                    <a:pt x="2276" y="21"/>
                  </a:lnTo>
                  <a:lnTo>
                    <a:pt x="2285" y="24"/>
                  </a:lnTo>
                  <a:lnTo>
                    <a:pt x="2294" y="28"/>
                  </a:lnTo>
                  <a:lnTo>
                    <a:pt x="2303" y="32"/>
                  </a:lnTo>
                  <a:lnTo>
                    <a:pt x="2312" y="36"/>
                  </a:lnTo>
                  <a:lnTo>
                    <a:pt x="2320" y="41"/>
                  </a:lnTo>
                  <a:lnTo>
                    <a:pt x="2329" y="46"/>
                  </a:lnTo>
                  <a:lnTo>
                    <a:pt x="2338" y="51"/>
                  </a:lnTo>
                  <a:lnTo>
                    <a:pt x="2346" y="56"/>
                  </a:lnTo>
                  <a:lnTo>
                    <a:pt x="2355" y="62"/>
                  </a:lnTo>
                  <a:lnTo>
                    <a:pt x="2364" y="69"/>
                  </a:lnTo>
                  <a:lnTo>
                    <a:pt x="2372" y="74"/>
                  </a:lnTo>
                  <a:lnTo>
                    <a:pt x="2381" y="81"/>
                  </a:lnTo>
                  <a:lnTo>
                    <a:pt x="2390" y="88"/>
                  </a:lnTo>
                  <a:lnTo>
                    <a:pt x="2398" y="95"/>
                  </a:lnTo>
                  <a:lnTo>
                    <a:pt x="2407" y="102"/>
                  </a:lnTo>
                  <a:lnTo>
                    <a:pt x="2416" y="110"/>
                  </a:lnTo>
                  <a:lnTo>
                    <a:pt x="2425" y="117"/>
                  </a:lnTo>
                  <a:lnTo>
                    <a:pt x="2433" y="125"/>
                  </a:lnTo>
                  <a:lnTo>
                    <a:pt x="2442" y="133"/>
                  </a:lnTo>
                  <a:lnTo>
                    <a:pt x="2451" y="142"/>
                  </a:lnTo>
                  <a:lnTo>
                    <a:pt x="2459" y="151"/>
                  </a:lnTo>
                  <a:lnTo>
                    <a:pt x="2468" y="159"/>
                  </a:lnTo>
                  <a:lnTo>
                    <a:pt x="2477" y="168"/>
                  </a:lnTo>
                  <a:lnTo>
                    <a:pt x="2485" y="177"/>
                  </a:lnTo>
                  <a:lnTo>
                    <a:pt x="2494" y="187"/>
                  </a:lnTo>
                  <a:lnTo>
                    <a:pt x="2503" y="197"/>
                  </a:lnTo>
                  <a:lnTo>
                    <a:pt x="2511" y="207"/>
                  </a:lnTo>
                  <a:lnTo>
                    <a:pt x="2521" y="217"/>
                  </a:lnTo>
                  <a:lnTo>
                    <a:pt x="2529" y="227"/>
                  </a:lnTo>
                  <a:lnTo>
                    <a:pt x="2538" y="238"/>
                  </a:lnTo>
                  <a:lnTo>
                    <a:pt x="2546" y="249"/>
                  </a:lnTo>
                  <a:lnTo>
                    <a:pt x="2555" y="259"/>
                  </a:lnTo>
                  <a:lnTo>
                    <a:pt x="2564" y="270"/>
                  </a:lnTo>
                  <a:lnTo>
                    <a:pt x="2572" y="282"/>
                  </a:lnTo>
                  <a:lnTo>
                    <a:pt x="2581" y="293"/>
                  </a:lnTo>
                  <a:lnTo>
                    <a:pt x="2590" y="305"/>
                  </a:lnTo>
                  <a:lnTo>
                    <a:pt x="2598" y="316"/>
                  </a:lnTo>
                  <a:lnTo>
                    <a:pt x="2607" y="329"/>
                  </a:lnTo>
                  <a:lnTo>
                    <a:pt x="2616" y="341"/>
                  </a:lnTo>
                  <a:lnTo>
                    <a:pt x="2624" y="352"/>
                  </a:lnTo>
                  <a:lnTo>
                    <a:pt x="2634" y="365"/>
                  </a:lnTo>
                  <a:lnTo>
                    <a:pt x="2642" y="377"/>
                  </a:lnTo>
                  <a:lnTo>
                    <a:pt x="2651" y="390"/>
                  </a:lnTo>
                  <a:lnTo>
                    <a:pt x="2659" y="403"/>
                  </a:lnTo>
                  <a:lnTo>
                    <a:pt x="2668" y="416"/>
                  </a:lnTo>
                  <a:lnTo>
                    <a:pt x="2677" y="429"/>
                  </a:lnTo>
                  <a:lnTo>
                    <a:pt x="2685" y="441"/>
                  </a:lnTo>
                  <a:lnTo>
                    <a:pt x="2694" y="455"/>
                  </a:lnTo>
                  <a:lnTo>
                    <a:pt x="2703" y="468"/>
                  </a:lnTo>
                  <a:lnTo>
                    <a:pt x="2711" y="482"/>
                  </a:lnTo>
                  <a:lnTo>
                    <a:pt x="2720" y="495"/>
                  </a:lnTo>
                  <a:lnTo>
                    <a:pt x="2729" y="509"/>
                  </a:lnTo>
                  <a:lnTo>
                    <a:pt x="2737" y="523"/>
                  </a:lnTo>
                  <a:lnTo>
                    <a:pt x="2747" y="536"/>
                  </a:lnTo>
                  <a:lnTo>
                    <a:pt x="2755" y="550"/>
                  </a:lnTo>
                  <a:lnTo>
                    <a:pt x="2764" y="565"/>
                  </a:lnTo>
                  <a:lnTo>
                    <a:pt x="2772" y="578"/>
                  </a:lnTo>
                  <a:lnTo>
                    <a:pt x="2781" y="593"/>
                  </a:lnTo>
                  <a:lnTo>
                    <a:pt x="2790" y="606"/>
                  </a:lnTo>
                  <a:lnTo>
                    <a:pt x="2798" y="621"/>
                  </a:lnTo>
                  <a:lnTo>
                    <a:pt x="2807" y="635"/>
                  </a:lnTo>
                  <a:lnTo>
                    <a:pt x="2816" y="649"/>
                  </a:lnTo>
                  <a:lnTo>
                    <a:pt x="2824" y="664"/>
                  </a:lnTo>
                  <a:lnTo>
                    <a:pt x="2833" y="678"/>
                  </a:lnTo>
                  <a:lnTo>
                    <a:pt x="2842" y="692"/>
                  </a:lnTo>
                  <a:lnTo>
                    <a:pt x="2850" y="707"/>
                  </a:lnTo>
                  <a:lnTo>
                    <a:pt x="2860" y="721"/>
                  </a:lnTo>
                  <a:lnTo>
                    <a:pt x="2868" y="736"/>
                  </a:lnTo>
                  <a:lnTo>
                    <a:pt x="2877" y="750"/>
                  </a:lnTo>
                  <a:lnTo>
                    <a:pt x="2885" y="765"/>
                  </a:lnTo>
                  <a:lnTo>
                    <a:pt x="2894" y="779"/>
                  </a:lnTo>
                  <a:lnTo>
                    <a:pt x="2903" y="793"/>
                  </a:lnTo>
                  <a:lnTo>
                    <a:pt x="2911" y="808"/>
                  </a:lnTo>
                  <a:lnTo>
                    <a:pt x="2920" y="823"/>
                  </a:lnTo>
                  <a:lnTo>
                    <a:pt x="2929" y="837"/>
                  </a:lnTo>
                  <a:lnTo>
                    <a:pt x="2937" y="852"/>
                  </a:lnTo>
                  <a:lnTo>
                    <a:pt x="2946" y="866"/>
                  </a:lnTo>
                  <a:lnTo>
                    <a:pt x="2955" y="880"/>
                  </a:lnTo>
                  <a:lnTo>
                    <a:pt x="2963" y="895"/>
                  </a:lnTo>
                  <a:lnTo>
                    <a:pt x="2972" y="909"/>
                  </a:lnTo>
                  <a:lnTo>
                    <a:pt x="2981" y="924"/>
                  </a:lnTo>
                  <a:lnTo>
                    <a:pt x="2990" y="938"/>
                  </a:lnTo>
                  <a:lnTo>
                    <a:pt x="2999" y="952"/>
                  </a:lnTo>
                  <a:lnTo>
                    <a:pt x="3007" y="966"/>
                  </a:lnTo>
                  <a:lnTo>
                    <a:pt x="3016" y="981"/>
                  </a:lnTo>
                  <a:lnTo>
                    <a:pt x="3024" y="994"/>
                  </a:lnTo>
                  <a:lnTo>
                    <a:pt x="3033" y="1009"/>
                  </a:lnTo>
                  <a:lnTo>
                    <a:pt x="3042" y="1022"/>
                  </a:lnTo>
                  <a:lnTo>
                    <a:pt x="3050" y="1037"/>
                  </a:lnTo>
                  <a:lnTo>
                    <a:pt x="3059" y="1050"/>
                  </a:lnTo>
                  <a:lnTo>
                    <a:pt x="3068" y="1064"/>
                  </a:lnTo>
                  <a:lnTo>
                    <a:pt x="3076" y="1078"/>
                  </a:lnTo>
                  <a:lnTo>
                    <a:pt x="3085" y="1091"/>
                  </a:lnTo>
                  <a:lnTo>
                    <a:pt x="3094" y="1105"/>
                  </a:lnTo>
                  <a:lnTo>
                    <a:pt x="3103" y="1119"/>
                  </a:lnTo>
                  <a:lnTo>
                    <a:pt x="3112" y="1132"/>
                  </a:lnTo>
                  <a:lnTo>
                    <a:pt x="3120" y="1145"/>
                  </a:lnTo>
                  <a:lnTo>
                    <a:pt x="3129" y="1158"/>
                  </a:lnTo>
                  <a:lnTo>
                    <a:pt x="3137" y="1172"/>
                  </a:lnTo>
                  <a:lnTo>
                    <a:pt x="3146" y="1185"/>
                  </a:lnTo>
                  <a:lnTo>
                    <a:pt x="3155" y="1198"/>
                  </a:lnTo>
                  <a:lnTo>
                    <a:pt x="3163" y="1211"/>
                  </a:lnTo>
                  <a:lnTo>
                    <a:pt x="3172" y="1223"/>
                  </a:lnTo>
                  <a:lnTo>
                    <a:pt x="3181" y="1236"/>
                  </a:lnTo>
                  <a:lnTo>
                    <a:pt x="3189" y="1249"/>
                  </a:lnTo>
                  <a:lnTo>
                    <a:pt x="3198" y="1261"/>
                  </a:lnTo>
                  <a:lnTo>
                    <a:pt x="3207" y="1273"/>
                  </a:lnTo>
                  <a:lnTo>
                    <a:pt x="3216" y="1286"/>
                  </a:lnTo>
                  <a:lnTo>
                    <a:pt x="3225" y="1298"/>
                  </a:lnTo>
                  <a:lnTo>
                    <a:pt x="3233" y="1310"/>
                  </a:lnTo>
                  <a:lnTo>
                    <a:pt x="3242" y="1322"/>
                  </a:lnTo>
                  <a:lnTo>
                    <a:pt x="3250" y="1334"/>
                  </a:lnTo>
                  <a:lnTo>
                    <a:pt x="3259" y="1345"/>
                  </a:lnTo>
                  <a:lnTo>
                    <a:pt x="3268" y="1357"/>
                  </a:lnTo>
                  <a:lnTo>
                    <a:pt x="3276" y="1368"/>
                  </a:lnTo>
                  <a:lnTo>
                    <a:pt x="3285" y="1380"/>
                  </a:lnTo>
                  <a:lnTo>
                    <a:pt x="3294" y="1391"/>
                  </a:lnTo>
                  <a:lnTo>
                    <a:pt x="3302" y="1402"/>
                  </a:lnTo>
                  <a:lnTo>
                    <a:pt x="3311" y="1413"/>
                  </a:lnTo>
                  <a:lnTo>
                    <a:pt x="3320" y="1424"/>
                  </a:lnTo>
                  <a:lnTo>
                    <a:pt x="3329" y="1435"/>
                  </a:lnTo>
                  <a:lnTo>
                    <a:pt x="3338" y="1445"/>
                  </a:lnTo>
                  <a:lnTo>
                    <a:pt x="3346" y="1455"/>
                  </a:lnTo>
                  <a:lnTo>
                    <a:pt x="3355" y="1466"/>
                  </a:lnTo>
                  <a:lnTo>
                    <a:pt x="3363" y="1476"/>
                  </a:lnTo>
                  <a:lnTo>
                    <a:pt x="3372" y="1486"/>
                  </a:lnTo>
                  <a:lnTo>
                    <a:pt x="3381" y="1496"/>
                  </a:lnTo>
                  <a:lnTo>
                    <a:pt x="3389" y="1507"/>
                  </a:lnTo>
                  <a:lnTo>
                    <a:pt x="3398" y="1516"/>
                  </a:lnTo>
                  <a:lnTo>
                    <a:pt x="3407" y="1525"/>
                  </a:lnTo>
                  <a:lnTo>
                    <a:pt x="3415" y="1535"/>
                  </a:lnTo>
                  <a:lnTo>
                    <a:pt x="3424" y="1545"/>
                  </a:lnTo>
                  <a:lnTo>
                    <a:pt x="3433" y="1553"/>
                  </a:lnTo>
                  <a:lnTo>
                    <a:pt x="3442" y="1563"/>
                  </a:lnTo>
                  <a:lnTo>
                    <a:pt x="3451" y="1571"/>
                  </a:lnTo>
                  <a:lnTo>
                    <a:pt x="3459" y="1581"/>
                  </a:lnTo>
                  <a:lnTo>
                    <a:pt x="3468" y="1589"/>
                  </a:lnTo>
                  <a:lnTo>
                    <a:pt x="3476" y="1598"/>
                  </a:lnTo>
                  <a:lnTo>
                    <a:pt x="3485" y="1607"/>
                  </a:lnTo>
                  <a:lnTo>
                    <a:pt x="3494" y="1615"/>
                  </a:lnTo>
                  <a:lnTo>
                    <a:pt x="3502" y="1622"/>
                  </a:lnTo>
                  <a:lnTo>
                    <a:pt x="3511" y="1631"/>
                  </a:lnTo>
                  <a:lnTo>
                    <a:pt x="3520" y="1639"/>
                  </a:lnTo>
                  <a:lnTo>
                    <a:pt x="3528" y="1647"/>
                  </a:lnTo>
                  <a:lnTo>
                    <a:pt x="3537" y="1654"/>
                  </a:lnTo>
                  <a:lnTo>
                    <a:pt x="3546" y="1662"/>
                  </a:lnTo>
                  <a:lnTo>
                    <a:pt x="3555" y="1669"/>
                  </a:lnTo>
                  <a:lnTo>
                    <a:pt x="3564" y="1676"/>
                  </a:lnTo>
                  <a:lnTo>
                    <a:pt x="3572" y="1684"/>
                  </a:lnTo>
                  <a:lnTo>
                    <a:pt x="3581" y="1691"/>
                  </a:lnTo>
                  <a:lnTo>
                    <a:pt x="3590" y="1698"/>
                  </a:lnTo>
                  <a:lnTo>
                    <a:pt x="3598" y="1704"/>
                  </a:lnTo>
                  <a:lnTo>
                    <a:pt x="3607" y="1712"/>
                  </a:lnTo>
                  <a:lnTo>
                    <a:pt x="3615" y="1718"/>
                  </a:lnTo>
                  <a:lnTo>
                    <a:pt x="3624" y="1725"/>
                  </a:lnTo>
                  <a:lnTo>
                    <a:pt x="3633" y="1731"/>
                  </a:lnTo>
                  <a:lnTo>
                    <a:pt x="3641" y="1737"/>
                  </a:lnTo>
                  <a:lnTo>
                    <a:pt x="3650" y="1743"/>
                  </a:lnTo>
                  <a:lnTo>
                    <a:pt x="3659" y="1749"/>
                  </a:lnTo>
                  <a:lnTo>
                    <a:pt x="3668" y="1756"/>
                  </a:lnTo>
                  <a:lnTo>
                    <a:pt x="3677" y="1761"/>
                  </a:lnTo>
                  <a:lnTo>
                    <a:pt x="3685" y="1767"/>
                  </a:lnTo>
                  <a:lnTo>
                    <a:pt x="3694" y="1772"/>
                  </a:lnTo>
                  <a:lnTo>
                    <a:pt x="3703" y="1778"/>
                  </a:lnTo>
                  <a:lnTo>
                    <a:pt x="3711" y="1783"/>
                  </a:lnTo>
                  <a:lnTo>
                    <a:pt x="3720" y="1789"/>
                  </a:lnTo>
                  <a:lnTo>
                    <a:pt x="3728" y="1794"/>
                  </a:lnTo>
                  <a:lnTo>
                    <a:pt x="3737" y="1799"/>
                  </a:lnTo>
                  <a:lnTo>
                    <a:pt x="3746" y="1804"/>
                  </a:lnTo>
                  <a:lnTo>
                    <a:pt x="3754" y="1809"/>
                  </a:lnTo>
                  <a:lnTo>
                    <a:pt x="3763" y="1813"/>
                  </a:lnTo>
                  <a:lnTo>
                    <a:pt x="3772" y="1818"/>
                  </a:lnTo>
                  <a:lnTo>
                    <a:pt x="3781" y="1822"/>
                  </a:lnTo>
                  <a:lnTo>
                    <a:pt x="3790" y="1827"/>
                  </a:lnTo>
                  <a:lnTo>
                    <a:pt x="3798" y="1831"/>
                  </a:lnTo>
                  <a:lnTo>
                    <a:pt x="3807" y="1835"/>
                  </a:lnTo>
                  <a:lnTo>
                    <a:pt x="3816" y="1840"/>
                  </a:lnTo>
                  <a:lnTo>
                    <a:pt x="3824" y="1844"/>
                  </a:lnTo>
                  <a:lnTo>
                    <a:pt x="3833" y="1848"/>
                  </a:lnTo>
                  <a:lnTo>
                    <a:pt x="3841" y="1852"/>
                  </a:lnTo>
                  <a:lnTo>
                    <a:pt x="3850" y="1856"/>
                  </a:lnTo>
                  <a:lnTo>
                    <a:pt x="3859" y="1859"/>
                  </a:lnTo>
                  <a:lnTo>
                    <a:pt x="3867" y="1863"/>
                  </a:lnTo>
                  <a:lnTo>
                    <a:pt x="3876" y="1866"/>
                  </a:lnTo>
                  <a:lnTo>
                    <a:pt x="3885" y="1870"/>
                  </a:lnTo>
                  <a:lnTo>
                    <a:pt x="3894" y="1874"/>
                  </a:lnTo>
                  <a:lnTo>
                    <a:pt x="3903" y="1877"/>
                  </a:lnTo>
                  <a:lnTo>
                    <a:pt x="3911" y="1880"/>
                  </a:lnTo>
                  <a:lnTo>
                    <a:pt x="3920" y="1884"/>
                  </a:lnTo>
                  <a:lnTo>
                    <a:pt x="3929" y="1887"/>
                  </a:lnTo>
                  <a:lnTo>
                    <a:pt x="3937" y="1889"/>
                  </a:lnTo>
                  <a:lnTo>
                    <a:pt x="3946" y="1892"/>
                  </a:lnTo>
                  <a:lnTo>
                    <a:pt x="3954" y="1895"/>
                  </a:lnTo>
                  <a:lnTo>
                    <a:pt x="3963" y="1898"/>
                  </a:lnTo>
                  <a:lnTo>
                    <a:pt x="3972" y="1901"/>
                  </a:lnTo>
                  <a:lnTo>
                    <a:pt x="3980" y="1904"/>
                  </a:lnTo>
                  <a:lnTo>
                    <a:pt x="3989" y="1906"/>
                  </a:lnTo>
                  <a:lnTo>
                    <a:pt x="3998" y="1909"/>
                  </a:lnTo>
                  <a:lnTo>
                    <a:pt x="4007" y="1911"/>
                  </a:lnTo>
                  <a:lnTo>
                    <a:pt x="4016" y="1914"/>
                  </a:lnTo>
                  <a:lnTo>
                    <a:pt x="4024" y="1916"/>
                  </a:lnTo>
                  <a:lnTo>
                    <a:pt x="4033" y="1918"/>
                  </a:lnTo>
                  <a:lnTo>
                    <a:pt x="4042" y="1920"/>
                  </a:lnTo>
                  <a:lnTo>
                    <a:pt x="4050" y="1923"/>
                  </a:lnTo>
                  <a:lnTo>
                    <a:pt x="4059" y="1925"/>
                  </a:lnTo>
                  <a:lnTo>
                    <a:pt x="4067" y="1927"/>
                  </a:lnTo>
                  <a:lnTo>
                    <a:pt x="4076" y="1929"/>
                  </a:lnTo>
                  <a:lnTo>
                    <a:pt x="4085" y="1931"/>
                  </a:lnTo>
                  <a:lnTo>
                    <a:pt x="4093" y="1933"/>
                  </a:lnTo>
                  <a:lnTo>
                    <a:pt x="4102" y="1935"/>
                  </a:lnTo>
                  <a:lnTo>
                    <a:pt x="4111" y="1936"/>
                  </a:lnTo>
                  <a:lnTo>
                    <a:pt x="4120" y="1938"/>
                  </a:lnTo>
                  <a:lnTo>
                    <a:pt x="4129" y="1940"/>
                  </a:lnTo>
                  <a:lnTo>
                    <a:pt x="4137" y="1942"/>
                  </a:lnTo>
                  <a:lnTo>
                    <a:pt x="4146" y="1943"/>
                  </a:lnTo>
                  <a:lnTo>
                    <a:pt x="4155" y="1945"/>
                  </a:lnTo>
                  <a:lnTo>
                    <a:pt x="4163" y="1946"/>
                  </a:lnTo>
                  <a:lnTo>
                    <a:pt x="4172" y="1948"/>
                  </a:lnTo>
                  <a:lnTo>
                    <a:pt x="4181" y="1949"/>
                  </a:lnTo>
                  <a:lnTo>
                    <a:pt x="4189" y="1951"/>
                  </a:lnTo>
                  <a:lnTo>
                    <a:pt x="4198" y="1952"/>
                  </a:lnTo>
                  <a:lnTo>
                    <a:pt x="4206" y="1953"/>
                  </a:lnTo>
                  <a:lnTo>
                    <a:pt x="4215" y="1955"/>
                  </a:lnTo>
                  <a:lnTo>
                    <a:pt x="4224" y="1956"/>
                  </a:lnTo>
                  <a:lnTo>
                    <a:pt x="4233" y="1957"/>
                  </a:lnTo>
                  <a:lnTo>
                    <a:pt x="4242" y="1959"/>
                  </a:lnTo>
                  <a:lnTo>
                    <a:pt x="4250" y="1959"/>
                  </a:lnTo>
                  <a:lnTo>
                    <a:pt x="4259" y="1961"/>
                  </a:lnTo>
                  <a:lnTo>
                    <a:pt x="4268" y="1961"/>
                  </a:lnTo>
                  <a:lnTo>
                    <a:pt x="4276" y="1963"/>
                  </a:lnTo>
                  <a:lnTo>
                    <a:pt x="4285" y="1964"/>
                  </a:lnTo>
                  <a:lnTo>
                    <a:pt x="4294" y="1964"/>
                  </a:lnTo>
                  <a:lnTo>
                    <a:pt x="4302" y="1966"/>
                  </a:lnTo>
                  <a:lnTo>
                    <a:pt x="4311" y="1966"/>
                  </a:lnTo>
                  <a:lnTo>
                    <a:pt x="4319" y="1967"/>
                  </a:lnTo>
                  <a:lnTo>
                    <a:pt x="4328" y="1968"/>
                  </a:lnTo>
                  <a:lnTo>
                    <a:pt x="4337" y="1969"/>
                  </a:lnTo>
                  <a:lnTo>
                    <a:pt x="4346" y="1970"/>
                  </a:lnTo>
                </a:path>
              </a:pathLst>
            </a:custGeom>
            <a:noFill/>
            <a:ln w="19050" cap="rnd">
              <a:solidFill>
                <a:srgbClr val="FF0000"/>
              </a:solidFill>
              <a:round/>
              <a:headEnd/>
              <a:tailEnd/>
            </a:ln>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endParaRPr lang="en-US" altLang="en-US" dirty="0"/>
            </a:p>
          </p:txBody>
        </p:sp>
        <p:sp>
          <p:nvSpPr>
            <p:cNvPr id="10" name="Freeform 29">
              <a:extLst>
                <a:ext uri="{FF2B5EF4-FFF2-40B4-BE49-F238E27FC236}">
                  <a16:creationId xmlns="" xmlns:a16="http://schemas.microsoft.com/office/drawing/2014/main" id="{97C444B8-ED54-4ECF-B824-5A695760250C}"/>
                </a:ext>
              </a:extLst>
            </p:cNvPr>
            <p:cNvSpPr>
              <a:spLocks/>
            </p:cNvSpPr>
            <p:nvPr/>
          </p:nvSpPr>
          <p:spPr bwMode="auto">
            <a:xfrm>
              <a:off x="2090239" y="1277794"/>
              <a:ext cx="3495134" cy="1312172"/>
            </a:xfrm>
            <a:custGeom>
              <a:avLst/>
              <a:gdLst>
                <a:gd name="T0" fmla="*/ 60 w 4347"/>
                <a:gd name="T1" fmla="*/ 1964 h 1971"/>
                <a:gd name="T2" fmla="*/ 130 w 4347"/>
                <a:gd name="T3" fmla="*/ 1955 h 1971"/>
                <a:gd name="T4" fmla="*/ 199 w 4347"/>
                <a:gd name="T5" fmla="*/ 1943 h 1971"/>
                <a:gd name="T6" fmla="*/ 269 w 4347"/>
                <a:gd name="T7" fmla="*/ 1929 h 1971"/>
                <a:gd name="T8" fmla="*/ 338 w 4347"/>
                <a:gd name="T9" fmla="*/ 1911 h 1971"/>
                <a:gd name="T10" fmla="*/ 408 w 4347"/>
                <a:gd name="T11" fmla="*/ 1889 h 1971"/>
                <a:gd name="T12" fmla="*/ 478 w 4347"/>
                <a:gd name="T13" fmla="*/ 1863 h 1971"/>
                <a:gd name="T14" fmla="*/ 547 w 4347"/>
                <a:gd name="T15" fmla="*/ 1831 h 1971"/>
                <a:gd name="T16" fmla="*/ 616 w 4347"/>
                <a:gd name="T17" fmla="*/ 1794 h 1971"/>
                <a:gd name="T18" fmla="*/ 686 w 4347"/>
                <a:gd name="T19" fmla="*/ 1749 h 1971"/>
                <a:gd name="T20" fmla="*/ 755 w 4347"/>
                <a:gd name="T21" fmla="*/ 1698 h 1971"/>
                <a:gd name="T22" fmla="*/ 825 w 4347"/>
                <a:gd name="T23" fmla="*/ 1639 h 1971"/>
                <a:gd name="T24" fmla="*/ 894 w 4347"/>
                <a:gd name="T25" fmla="*/ 1571 h 1971"/>
                <a:gd name="T26" fmla="*/ 964 w 4347"/>
                <a:gd name="T27" fmla="*/ 1496 h 1971"/>
                <a:gd name="T28" fmla="*/ 1034 w 4347"/>
                <a:gd name="T29" fmla="*/ 1413 h 1971"/>
                <a:gd name="T30" fmla="*/ 1103 w 4347"/>
                <a:gd name="T31" fmla="*/ 1322 h 1971"/>
                <a:gd name="T32" fmla="*/ 1173 w 4347"/>
                <a:gd name="T33" fmla="*/ 1223 h 1971"/>
                <a:gd name="T34" fmla="*/ 1242 w 4347"/>
                <a:gd name="T35" fmla="*/ 1119 h 1971"/>
                <a:gd name="T36" fmla="*/ 1312 w 4347"/>
                <a:gd name="T37" fmla="*/ 1009 h 1971"/>
                <a:gd name="T38" fmla="*/ 1382 w 4347"/>
                <a:gd name="T39" fmla="*/ 895 h 1971"/>
                <a:gd name="T40" fmla="*/ 1451 w 4347"/>
                <a:gd name="T41" fmla="*/ 779 h 1971"/>
                <a:gd name="T42" fmla="*/ 1521 w 4347"/>
                <a:gd name="T43" fmla="*/ 664 h 1971"/>
                <a:gd name="T44" fmla="*/ 1590 w 4347"/>
                <a:gd name="T45" fmla="*/ 550 h 1971"/>
                <a:gd name="T46" fmla="*/ 1660 w 4347"/>
                <a:gd name="T47" fmla="*/ 441 h 1971"/>
                <a:gd name="T48" fmla="*/ 1729 w 4347"/>
                <a:gd name="T49" fmla="*/ 341 h 1971"/>
                <a:gd name="T50" fmla="*/ 1798 w 4347"/>
                <a:gd name="T51" fmla="*/ 249 h 1971"/>
                <a:gd name="T52" fmla="*/ 1868 w 4347"/>
                <a:gd name="T53" fmla="*/ 168 h 1971"/>
                <a:gd name="T54" fmla="*/ 1937 w 4347"/>
                <a:gd name="T55" fmla="*/ 102 h 1971"/>
                <a:gd name="T56" fmla="*/ 2007 w 4347"/>
                <a:gd name="T57" fmla="*/ 51 h 1971"/>
                <a:gd name="T58" fmla="*/ 2077 w 4347"/>
                <a:gd name="T59" fmla="*/ 18 h 1971"/>
                <a:gd name="T60" fmla="*/ 2146 w 4347"/>
                <a:gd name="T61" fmla="*/ 2 h 1971"/>
                <a:gd name="T62" fmla="*/ 2216 w 4347"/>
                <a:gd name="T63" fmla="*/ 4 h 1971"/>
                <a:gd name="T64" fmla="*/ 2285 w 4347"/>
                <a:gd name="T65" fmla="*/ 24 h 1971"/>
                <a:gd name="T66" fmla="*/ 2355 w 4347"/>
                <a:gd name="T67" fmla="*/ 62 h 1971"/>
                <a:gd name="T68" fmla="*/ 2425 w 4347"/>
                <a:gd name="T69" fmla="*/ 117 h 1971"/>
                <a:gd name="T70" fmla="*/ 2494 w 4347"/>
                <a:gd name="T71" fmla="*/ 187 h 1971"/>
                <a:gd name="T72" fmla="*/ 2564 w 4347"/>
                <a:gd name="T73" fmla="*/ 270 h 1971"/>
                <a:gd name="T74" fmla="*/ 2634 w 4347"/>
                <a:gd name="T75" fmla="*/ 365 h 1971"/>
                <a:gd name="T76" fmla="*/ 2703 w 4347"/>
                <a:gd name="T77" fmla="*/ 468 h 1971"/>
                <a:gd name="T78" fmla="*/ 2772 w 4347"/>
                <a:gd name="T79" fmla="*/ 578 h 1971"/>
                <a:gd name="T80" fmla="*/ 2842 w 4347"/>
                <a:gd name="T81" fmla="*/ 692 h 1971"/>
                <a:gd name="T82" fmla="*/ 2911 w 4347"/>
                <a:gd name="T83" fmla="*/ 808 h 1971"/>
                <a:gd name="T84" fmla="*/ 2981 w 4347"/>
                <a:gd name="T85" fmla="*/ 924 h 1971"/>
                <a:gd name="T86" fmla="*/ 3050 w 4347"/>
                <a:gd name="T87" fmla="*/ 1037 h 1971"/>
                <a:gd name="T88" fmla="*/ 3120 w 4347"/>
                <a:gd name="T89" fmla="*/ 1145 h 1971"/>
                <a:gd name="T90" fmla="*/ 3189 w 4347"/>
                <a:gd name="T91" fmla="*/ 1249 h 1971"/>
                <a:gd name="T92" fmla="*/ 3259 w 4347"/>
                <a:gd name="T93" fmla="*/ 1345 h 1971"/>
                <a:gd name="T94" fmla="*/ 3329 w 4347"/>
                <a:gd name="T95" fmla="*/ 1435 h 1971"/>
                <a:gd name="T96" fmla="*/ 3398 w 4347"/>
                <a:gd name="T97" fmla="*/ 1516 h 1971"/>
                <a:gd name="T98" fmla="*/ 3468 w 4347"/>
                <a:gd name="T99" fmla="*/ 1589 h 1971"/>
                <a:gd name="T100" fmla="*/ 3537 w 4347"/>
                <a:gd name="T101" fmla="*/ 1654 h 1971"/>
                <a:gd name="T102" fmla="*/ 3607 w 4347"/>
                <a:gd name="T103" fmla="*/ 1712 h 1971"/>
                <a:gd name="T104" fmla="*/ 3677 w 4347"/>
                <a:gd name="T105" fmla="*/ 1761 h 1971"/>
                <a:gd name="T106" fmla="*/ 3746 w 4347"/>
                <a:gd name="T107" fmla="*/ 1804 h 1971"/>
                <a:gd name="T108" fmla="*/ 3816 w 4347"/>
                <a:gd name="T109" fmla="*/ 1840 h 1971"/>
                <a:gd name="T110" fmla="*/ 3885 w 4347"/>
                <a:gd name="T111" fmla="*/ 1870 h 1971"/>
                <a:gd name="T112" fmla="*/ 3954 w 4347"/>
                <a:gd name="T113" fmla="*/ 1895 h 1971"/>
                <a:gd name="T114" fmla="*/ 4024 w 4347"/>
                <a:gd name="T115" fmla="*/ 1916 h 1971"/>
                <a:gd name="T116" fmla="*/ 4093 w 4347"/>
                <a:gd name="T117" fmla="*/ 1933 h 1971"/>
                <a:gd name="T118" fmla="*/ 4163 w 4347"/>
                <a:gd name="T119" fmla="*/ 1946 h 1971"/>
                <a:gd name="T120" fmla="*/ 4233 w 4347"/>
                <a:gd name="T121" fmla="*/ 1957 h 1971"/>
                <a:gd name="T122" fmla="*/ 4302 w 4347"/>
                <a:gd name="T123" fmla="*/ 1966 h 19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47"/>
                <a:gd name="T187" fmla="*/ 0 h 1971"/>
                <a:gd name="T188" fmla="*/ 4347 w 4347"/>
                <a:gd name="T189" fmla="*/ 1971 h 19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47" h="1971">
                  <a:moveTo>
                    <a:pt x="0" y="1970"/>
                  </a:moveTo>
                  <a:lnTo>
                    <a:pt x="8" y="1969"/>
                  </a:lnTo>
                  <a:lnTo>
                    <a:pt x="17" y="1968"/>
                  </a:lnTo>
                  <a:lnTo>
                    <a:pt x="25" y="1967"/>
                  </a:lnTo>
                  <a:lnTo>
                    <a:pt x="34" y="1966"/>
                  </a:lnTo>
                  <a:lnTo>
                    <a:pt x="43" y="1966"/>
                  </a:lnTo>
                  <a:lnTo>
                    <a:pt x="51" y="1964"/>
                  </a:lnTo>
                  <a:lnTo>
                    <a:pt x="60" y="1964"/>
                  </a:lnTo>
                  <a:lnTo>
                    <a:pt x="69" y="1963"/>
                  </a:lnTo>
                  <a:lnTo>
                    <a:pt x="77" y="1961"/>
                  </a:lnTo>
                  <a:lnTo>
                    <a:pt x="86" y="1961"/>
                  </a:lnTo>
                  <a:lnTo>
                    <a:pt x="95" y="1959"/>
                  </a:lnTo>
                  <a:lnTo>
                    <a:pt x="103" y="1959"/>
                  </a:lnTo>
                  <a:lnTo>
                    <a:pt x="112" y="1957"/>
                  </a:lnTo>
                  <a:lnTo>
                    <a:pt x="121" y="1956"/>
                  </a:lnTo>
                  <a:lnTo>
                    <a:pt x="130" y="1955"/>
                  </a:lnTo>
                  <a:lnTo>
                    <a:pt x="138" y="1953"/>
                  </a:lnTo>
                  <a:lnTo>
                    <a:pt x="147" y="1952"/>
                  </a:lnTo>
                  <a:lnTo>
                    <a:pt x="156" y="1951"/>
                  </a:lnTo>
                  <a:lnTo>
                    <a:pt x="164" y="1949"/>
                  </a:lnTo>
                  <a:lnTo>
                    <a:pt x="173" y="1948"/>
                  </a:lnTo>
                  <a:lnTo>
                    <a:pt x="182" y="1946"/>
                  </a:lnTo>
                  <a:lnTo>
                    <a:pt x="190" y="1945"/>
                  </a:lnTo>
                  <a:lnTo>
                    <a:pt x="199" y="1943"/>
                  </a:lnTo>
                  <a:lnTo>
                    <a:pt x="208" y="1942"/>
                  </a:lnTo>
                  <a:lnTo>
                    <a:pt x="216" y="1940"/>
                  </a:lnTo>
                  <a:lnTo>
                    <a:pt x="225" y="1938"/>
                  </a:lnTo>
                  <a:lnTo>
                    <a:pt x="234" y="1936"/>
                  </a:lnTo>
                  <a:lnTo>
                    <a:pt x="243" y="1935"/>
                  </a:lnTo>
                  <a:lnTo>
                    <a:pt x="252" y="1933"/>
                  </a:lnTo>
                  <a:lnTo>
                    <a:pt x="260" y="1931"/>
                  </a:lnTo>
                  <a:lnTo>
                    <a:pt x="269" y="1929"/>
                  </a:lnTo>
                  <a:lnTo>
                    <a:pt x="277" y="1927"/>
                  </a:lnTo>
                  <a:lnTo>
                    <a:pt x="286" y="1925"/>
                  </a:lnTo>
                  <a:lnTo>
                    <a:pt x="295" y="1923"/>
                  </a:lnTo>
                  <a:lnTo>
                    <a:pt x="303" y="1920"/>
                  </a:lnTo>
                  <a:lnTo>
                    <a:pt x="312" y="1918"/>
                  </a:lnTo>
                  <a:lnTo>
                    <a:pt x="321" y="1916"/>
                  </a:lnTo>
                  <a:lnTo>
                    <a:pt x="329" y="1914"/>
                  </a:lnTo>
                  <a:lnTo>
                    <a:pt x="338" y="1911"/>
                  </a:lnTo>
                  <a:lnTo>
                    <a:pt x="347" y="1909"/>
                  </a:lnTo>
                  <a:lnTo>
                    <a:pt x="356" y="1906"/>
                  </a:lnTo>
                  <a:lnTo>
                    <a:pt x="365" y="1904"/>
                  </a:lnTo>
                  <a:lnTo>
                    <a:pt x="373" y="1901"/>
                  </a:lnTo>
                  <a:lnTo>
                    <a:pt x="382" y="1898"/>
                  </a:lnTo>
                  <a:lnTo>
                    <a:pt x="390" y="1895"/>
                  </a:lnTo>
                  <a:lnTo>
                    <a:pt x="399" y="1892"/>
                  </a:lnTo>
                  <a:lnTo>
                    <a:pt x="408" y="1889"/>
                  </a:lnTo>
                  <a:lnTo>
                    <a:pt x="416" y="1887"/>
                  </a:lnTo>
                  <a:lnTo>
                    <a:pt x="425" y="1884"/>
                  </a:lnTo>
                  <a:lnTo>
                    <a:pt x="434" y="1880"/>
                  </a:lnTo>
                  <a:lnTo>
                    <a:pt x="442" y="1877"/>
                  </a:lnTo>
                  <a:lnTo>
                    <a:pt x="451" y="1874"/>
                  </a:lnTo>
                  <a:lnTo>
                    <a:pt x="460" y="1870"/>
                  </a:lnTo>
                  <a:lnTo>
                    <a:pt x="469" y="1866"/>
                  </a:lnTo>
                  <a:lnTo>
                    <a:pt x="478" y="1863"/>
                  </a:lnTo>
                  <a:lnTo>
                    <a:pt x="486" y="1859"/>
                  </a:lnTo>
                  <a:lnTo>
                    <a:pt x="495" y="1856"/>
                  </a:lnTo>
                  <a:lnTo>
                    <a:pt x="503" y="1852"/>
                  </a:lnTo>
                  <a:lnTo>
                    <a:pt x="512" y="1848"/>
                  </a:lnTo>
                  <a:lnTo>
                    <a:pt x="521" y="1844"/>
                  </a:lnTo>
                  <a:lnTo>
                    <a:pt x="529" y="1840"/>
                  </a:lnTo>
                  <a:lnTo>
                    <a:pt x="538" y="1835"/>
                  </a:lnTo>
                  <a:lnTo>
                    <a:pt x="547" y="1831"/>
                  </a:lnTo>
                  <a:lnTo>
                    <a:pt x="555" y="1827"/>
                  </a:lnTo>
                  <a:lnTo>
                    <a:pt x="564" y="1822"/>
                  </a:lnTo>
                  <a:lnTo>
                    <a:pt x="573" y="1818"/>
                  </a:lnTo>
                  <a:lnTo>
                    <a:pt x="582" y="1813"/>
                  </a:lnTo>
                  <a:lnTo>
                    <a:pt x="591" y="1809"/>
                  </a:lnTo>
                  <a:lnTo>
                    <a:pt x="599" y="1804"/>
                  </a:lnTo>
                  <a:lnTo>
                    <a:pt x="608" y="1799"/>
                  </a:lnTo>
                  <a:lnTo>
                    <a:pt x="616" y="1794"/>
                  </a:lnTo>
                  <a:lnTo>
                    <a:pt x="625" y="1789"/>
                  </a:lnTo>
                  <a:lnTo>
                    <a:pt x="634" y="1783"/>
                  </a:lnTo>
                  <a:lnTo>
                    <a:pt x="642" y="1778"/>
                  </a:lnTo>
                  <a:lnTo>
                    <a:pt x="651" y="1772"/>
                  </a:lnTo>
                  <a:lnTo>
                    <a:pt x="660" y="1767"/>
                  </a:lnTo>
                  <a:lnTo>
                    <a:pt x="668" y="1761"/>
                  </a:lnTo>
                  <a:lnTo>
                    <a:pt x="677" y="1756"/>
                  </a:lnTo>
                  <a:lnTo>
                    <a:pt x="686" y="1749"/>
                  </a:lnTo>
                  <a:lnTo>
                    <a:pt x="695" y="1743"/>
                  </a:lnTo>
                  <a:lnTo>
                    <a:pt x="704" y="1737"/>
                  </a:lnTo>
                  <a:lnTo>
                    <a:pt x="712" y="1731"/>
                  </a:lnTo>
                  <a:lnTo>
                    <a:pt x="721" y="1725"/>
                  </a:lnTo>
                  <a:lnTo>
                    <a:pt x="730" y="1718"/>
                  </a:lnTo>
                  <a:lnTo>
                    <a:pt x="738" y="1712"/>
                  </a:lnTo>
                  <a:lnTo>
                    <a:pt x="747" y="1704"/>
                  </a:lnTo>
                  <a:lnTo>
                    <a:pt x="755" y="1698"/>
                  </a:lnTo>
                  <a:lnTo>
                    <a:pt x="764" y="1691"/>
                  </a:lnTo>
                  <a:lnTo>
                    <a:pt x="773" y="1684"/>
                  </a:lnTo>
                  <a:lnTo>
                    <a:pt x="781" y="1676"/>
                  </a:lnTo>
                  <a:lnTo>
                    <a:pt x="790" y="1669"/>
                  </a:lnTo>
                  <a:lnTo>
                    <a:pt x="799" y="1662"/>
                  </a:lnTo>
                  <a:lnTo>
                    <a:pt x="808" y="1654"/>
                  </a:lnTo>
                  <a:lnTo>
                    <a:pt x="817" y="1647"/>
                  </a:lnTo>
                  <a:lnTo>
                    <a:pt x="825" y="1639"/>
                  </a:lnTo>
                  <a:lnTo>
                    <a:pt x="834" y="1631"/>
                  </a:lnTo>
                  <a:lnTo>
                    <a:pt x="843" y="1622"/>
                  </a:lnTo>
                  <a:lnTo>
                    <a:pt x="851" y="1615"/>
                  </a:lnTo>
                  <a:lnTo>
                    <a:pt x="860" y="1607"/>
                  </a:lnTo>
                  <a:lnTo>
                    <a:pt x="868" y="1598"/>
                  </a:lnTo>
                  <a:lnTo>
                    <a:pt x="877" y="1589"/>
                  </a:lnTo>
                  <a:lnTo>
                    <a:pt x="886" y="1581"/>
                  </a:lnTo>
                  <a:lnTo>
                    <a:pt x="894" y="1571"/>
                  </a:lnTo>
                  <a:lnTo>
                    <a:pt x="903" y="1563"/>
                  </a:lnTo>
                  <a:lnTo>
                    <a:pt x="912" y="1553"/>
                  </a:lnTo>
                  <a:lnTo>
                    <a:pt x="921" y="1545"/>
                  </a:lnTo>
                  <a:lnTo>
                    <a:pt x="930" y="1535"/>
                  </a:lnTo>
                  <a:lnTo>
                    <a:pt x="938" y="1525"/>
                  </a:lnTo>
                  <a:lnTo>
                    <a:pt x="947" y="1516"/>
                  </a:lnTo>
                  <a:lnTo>
                    <a:pt x="956" y="1507"/>
                  </a:lnTo>
                  <a:lnTo>
                    <a:pt x="964" y="1496"/>
                  </a:lnTo>
                  <a:lnTo>
                    <a:pt x="973" y="1486"/>
                  </a:lnTo>
                  <a:lnTo>
                    <a:pt x="981" y="1476"/>
                  </a:lnTo>
                  <a:lnTo>
                    <a:pt x="990" y="1466"/>
                  </a:lnTo>
                  <a:lnTo>
                    <a:pt x="999" y="1455"/>
                  </a:lnTo>
                  <a:lnTo>
                    <a:pt x="1007" y="1445"/>
                  </a:lnTo>
                  <a:lnTo>
                    <a:pt x="1016" y="1435"/>
                  </a:lnTo>
                  <a:lnTo>
                    <a:pt x="1025" y="1424"/>
                  </a:lnTo>
                  <a:lnTo>
                    <a:pt x="1034" y="1413"/>
                  </a:lnTo>
                  <a:lnTo>
                    <a:pt x="1043" y="1402"/>
                  </a:lnTo>
                  <a:lnTo>
                    <a:pt x="1051" y="1391"/>
                  </a:lnTo>
                  <a:lnTo>
                    <a:pt x="1060" y="1380"/>
                  </a:lnTo>
                  <a:lnTo>
                    <a:pt x="1069" y="1368"/>
                  </a:lnTo>
                  <a:lnTo>
                    <a:pt x="1077" y="1357"/>
                  </a:lnTo>
                  <a:lnTo>
                    <a:pt x="1086" y="1345"/>
                  </a:lnTo>
                  <a:lnTo>
                    <a:pt x="1094" y="1334"/>
                  </a:lnTo>
                  <a:lnTo>
                    <a:pt x="1103" y="1322"/>
                  </a:lnTo>
                  <a:lnTo>
                    <a:pt x="1112" y="1310"/>
                  </a:lnTo>
                  <a:lnTo>
                    <a:pt x="1120" y="1298"/>
                  </a:lnTo>
                  <a:lnTo>
                    <a:pt x="1129" y="1286"/>
                  </a:lnTo>
                  <a:lnTo>
                    <a:pt x="1138" y="1273"/>
                  </a:lnTo>
                  <a:lnTo>
                    <a:pt x="1147" y="1261"/>
                  </a:lnTo>
                  <a:lnTo>
                    <a:pt x="1156" y="1249"/>
                  </a:lnTo>
                  <a:lnTo>
                    <a:pt x="1164" y="1236"/>
                  </a:lnTo>
                  <a:lnTo>
                    <a:pt x="1173" y="1223"/>
                  </a:lnTo>
                  <a:lnTo>
                    <a:pt x="1182" y="1211"/>
                  </a:lnTo>
                  <a:lnTo>
                    <a:pt x="1190" y="1198"/>
                  </a:lnTo>
                  <a:lnTo>
                    <a:pt x="1199" y="1185"/>
                  </a:lnTo>
                  <a:lnTo>
                    <a:pt x="1207" y="1172"/>
                  </a:lnTo>
                  <a:lnTo>
                    <a:pt x="1216" y="1158"/>
                  </a:lnTo>
                  <a:lnTo>
                    <a:pt x="1225" y="1145"/>
                  </a:lnTo>
                  <a:lnTo>
                    <a:pt x="1233" y="1132"/>
                  </a:lnTo>
                  <a:lnTo>
                    <a:pt x="1242" y="1119"/>
                  </a:lnTo>
                  <a:lnTo>
                    <a:pt x="1251" y="1105"/>
                  </a:lnTo>
                  <a:lnTo>
                    <a:pt x="1260" y="1091"/>
                  </a:lnTo>
                  <a:lnTo>
                    <a:pt x="1269" y="1078"/>
                  </a:lnTo>
                  <a:lnTo>
                    <a:pt x="1277" y="1064"/>
                  </a:lnTo>
                  <a:lnTo>
                    <a:pt x="1286" y="1050"/>
                  </a:lnTo>
                  <a:lnTo>
                    <a:pt x="1295" y="1037"/>
                  </a:lnTo>
                  <a:lnTo>
                    <a:pt x="1303" y="1022"/>
                  </a:lnTo>
                  <a:lnTo>
                    <a:pt x="1312" y="1009"/>
                  </a:lnTo>
                  <a:lnTo>
                    <a:pt x="1321" y="994"/>
                  </a:lnTo>
                  <a:lnTo>
                    <a:pt x="1329" y="981"/>
                  </a:lnTo>
                  <a:lnTo>
                    <a:pt x="1338" y="966"/>
                  </a:lnTo>
                  <a:lnTo>
                    <a:pt x="1346" y="952"/>
                  </a:lnTo>
                  <a:lnTo>
                    <a:pt x="1355" y="938"/>
                  </a:lnTo>
                  <a:lnTo>
                    <a:pt x="1364" y="924"/>
                  </a:lnTo>
                  <a:lnTo>
                    <a:pt x="1373" y="909"/>
                  </a:lnTo>
                  <a:lnTo>
                    <a:pt x="1382" y="895"/>
                  </a:lnTo>
                  <a:lnTo>
                    <a:pt x="1390" y="880"/>
                  </a:lnTo>
                  <a:lnTo>
                    <a:pt x="1399" y="866"/>
                  </a:lnTo>
                  <a:lnTo>
                    <a:pt x="1408" y="852"/>
                  </a:lnTo>
                  <a:lnTo>
                    <a:pt x="1416" y="837"/>
                  </a:lnTo>
                  <a:lnTo>
                    <a:pt x="1425" y="823"/>
                  </a:lnTo>
                  <a:lnTo>
                    <a:pt x="1434" y="808"/>
                  </a:lnTo>
                  <a:lnTo>
                    <a:pt x="1442" y="793"/>
                  </a:lnTo>
                  <a:lnTo>
                    <a:pt x="1451" y="779"/>
                  </a:lnTo>
                  <a:lnTo>
                    <a:pt x="1459" y="765"/>
                  </a:lnTo>
                  <a:lnTo>
                    <a:pt x="1468" y="750"/>
                  </a:lnTo>
                  <a:lnTo>
                    <a:pt x="1477" y="736"/>
                  </a:lnTo>
                  <a:lnTo>
                    <a:pt x="1485" y="721"/>
                  </a:lnTo>
                  <a:lnTo>
                    <a:pt x="1495" y="707"/>
                  </a:lnTo>
                  <a:lnTo>
                    <a:pt x="1503" y="692"/>
                  </a:lnTo>
                  <a:lnTo>
                    <a:pt x="1512" y="678"/>
                  </a:lnTo>
                  <a:lnTo>
                    <a:pt x="1521" y="664"/>
                  </a:lnTo>
                  <a:lnTo>
                    <a:pt x="1529" y="649"/>
                  </a:lnTo>
                  <a:lnTo>
                    <a:pt x="1538" y="635"/>
                  </a:lnTo>
                  <a:lnTo>
                    <a:pt x="1547" y="621"/>
                  </a:lnTo>
                  <a:lnTo>
                    <a:pt x="1555" y="606"/>
                  </a:lnTo>
                  <a:lnTo>
                    <a:pt x="1564" y="593"/>
                  </a:lnTo>
                  <a:lnTo>
                    <a:pt x="1572" y="578"/>
                  </a:lnTo>
                  <a:lnTo>
                    <a:pt x="1581" y="565"/>
                  </a:lnTo>
                  <a:lnTo>
                    <a:pt x="1590" y="550"/>
                  </a:lnTo>
                  <a:lnTo>
                    <a:pt x="1598" y="536"/>
                  </a:lnTo>
                  <a:lnTo>
                    <a:pt x="1608" y="523"/>
                  </a:lnTo>
                  <a:lnTo>
                    <a:pt x="1616" y="509"/>
                  </a:lnTo>
                  <a:lnTo>
                    <a:pt x="1625" y="495"/>
                  </a:lnTo>
                  <a:lnTo>
                    <a:pt x="1634" y="482"/>
                  </a:lnTo>
                  <a:lnTo>
                    <a:pt x="1642" y="468"/>
                  </a:lnTo>
                  <a:lnTo>
                    <a:pt x="1651" y="455"/>
                  </a:lnTo>
                  <a:lnTo>
                    <a:pt x="1660" y="441"/>
                  </a:lnTo>
                  <a:lnTo>
                    <a:pt x="1668" y="429"/>
                  </a:lnTo>
                  <a:lnTo>
                    <a:pt x="1677" y="416"/>
                  </a:lnTo>
                  <a:lnTo>
                    <a:pt x="1685" y="403"/>
                  </a:lnTo>
                  <a:lnTo>
                    <a:pt x="1694" y="390"/>
                  </a:lnTo>
                  <a:lnTo>
                    <a:pt x="1703" y="377"/>
                  </a:lnTo>
                  <a:lnTo>
                    <a:pt x="1711" y="365"/>
                  </a:lnTo>
                  <a:lnTo>
                    <a:pt x="1721" y="352"/>
                  </a:lnTo>
                  <a:lnTo>
                    <a:pt x="1729" y="341"/>
                  </a:lnTo>
                  <a:lnTo>
                    <a:pt x="1738" y="329"/>
                  </a:lnTo>
                  <a:lnTo>
                    <a:pt x="1747" y="316"/>
                  </a:lnTo>
                  <a:lnTo>
                    <a:pt x="1755" y="305"/>
                  </a:lnTo>
                  <a:lnTo>
                    <a:pt x="1764" y="293"/>
                  </a:lnTo>
                  <a:lnTo>
                    <a:pt x="1773" y="282"/>
                  </a:lnTo>
                  <a:lnTo>
                    <a:pt x="1781" y="270"/>
                  </a:lnTo>
                  <a:lnTo>
                    <a:pt x="1790" y="259"/>
                  </a:lnTo>
                  <a:lnTo>
                    <a:pt x="1798" y="249"/>
                  </a:lnTo>
                  <a:lnTo>
                    <a:pt x="1807" y="238"/>
                  </a:lnTo>
                  <a:lnTo>
                    <a:pt x="1816" y="227"/>
                  </a:lnTo>
                  <a:lnTo>
                    <a:pt x="1824" y="217"/>
                  </a:lnTo>
                  <a:lnTo>
                    <a:pt x="1834" y="207"/>
                  </a:lnTo>
                  <a:lnTo>
                    <a:pt x="1842" y="197"/>
                  </a:lnTo>
                  <a:lnTo>
                    <a:pt x="1851" y="187"/>
                  </a:lnTo>
                  <a:lnTo>
                    <a:pt x="1860" y="177"/>
                  </a:lnTo>
                  <a:lnTo>
                    <a:pt x="1868" y="168"/>
                  </a:lnTo>
                  <a:lnTo>
                    <a:pt x="1877" y="159"/>
                  </a:lnTo>
                  <a:lnTo>
                    <a:pt x="1886" y="151"/>
                  </a:lnTo>
                  <a:lnTo>
                    <a:pt x="1894" y="142"/>
                  </a:lnTo>
                  <a:lnTo>
                    <a:pt x="1903" y="133"/>
                  </a:lnTo>
                  <a:lnTo>
                    <a:pt x="1912" y="125"/>
                  </a:lnTo>
                  <a:lnTo>
                    <a:pt x="1920" y="117"/>
                  </a:lnTo>
                  <a:lnTo>
                    <a:pt x="1929" y="110"/>
                  </a:lnTo>
                  <a:lnTo>
                    <a:pt x="1937" y="102"/>
                  </a:lnTo>
                  <a:lnTo>
                    <a:pt x="1947" y="95"/>
                  </a:lnTo>
                  <a:lnTo>
                    <a:pt x="1955" y="88"/>
                  </a:lnTo>
                  <a:lnTo>
                    <a:pt x="1964" y="81"/>
                  </a:lnTo>
                  <a:lnTo>
                    <a:pt x="1973" y="74"/>
                  </a:lnTo>
                  <a:lnTo>
                    <a:pt x="1981" y="69"/>
                  </a:lnTo>
                  <a:lnTo>
                    <a:pt x="1990" y="62"/>
                  </a:lnTo>
                  <a:lnTo>
                    <a:pt x="1999" y="56"/>
                  </a:lnTo>
                  <a:lnTo>
                    <a:pt x="2007" y="51"/>
                  </a:lnTo>
                  <a:lnTo>
                    <a:pt x="2016" y="46"/>
                  </a:lnTo>
                  <a:lnTo>
                    <a:pt x="2025" y="41"/>
                  </a:lnTo>
                  <a:lnTo>
                    <a:pt x="2033" y="36"/>
                  </a:lnTo>
                  <a:lnTo>
                    <a:pt x="2042" y="32"/>
                  </a:lnTo>
                  <a:lnTo>
                    <a:pt x="2050" y="28"/>
                  </a:lnTo>
                  <a:lnTo>
                    <a:pt x="2060" y="24"/>
                  </a:lnTo>
                  <a:lnTo>
                    <a:pt x="2068" y="21"/>
                  </a:lnTo>
                  <a:lnTo>
                    <a:pt x="2077" y="18"/>
                  </a:lnTo>
                  <a:lnTo>
                    <a:pt x="2086" y="15"/>
                  </a:lnTo>
                  <a:lnTo>
                    <a:pt x="2094" y="12"/>
                  </a:lnTo>
                  <a:lnTo>
                    <a:pt x="2103" y="10"/>
                  </a:lnTo>
                  <a:lnTo>
                    <a:pt x="2112" y="8"/>
                  </a:lnTo>
                  <a:lnTo>
                    <a:pt x="2120" y="5"/>
                  </a:lnTo>
                  <a:lnTo>
                    <a:pt x="2129" y="4"/>
                  </a:lnTo>
                  <a:lnTo>
                    <a:pt x="2138" y="3"/>
                  </a:lnTo>
                  <a:lnTo>
                    <a:pt x="2146" y="2"/>
                  </a:lnTo>
                  <a:lnTo>
                    <a:pt x="2155" y="1"/>
                  </a:lnTo>
                  <a:lnTo>
                    <a:pt x="2163" y="0"/>
                  </a:lnTo>
                  <a:lnTo>
                    <a:pt x="2173" y="0"/>
                  </a:lnTo>
                  <a:lnTo>
                    <a:pt x="2181" y="0"/>
                  </a:lnTo>
                  <a:lnTo>
                    <a:pt x="2190" y="1"/>
                  </a:lnTo>
                  <a:lnTo>
                    <a:pt x="2199" y="2"/>
                  </a:lnTo>
                  <a:lnTo>
                    <a:pt x="2207" y="3"/>
                  </a:lnTo>
                  <a:lnTo>
                    <a:pt x="2216" y="4"/>
                  </a:lnTo>
                  <a:lnTo>
                    <a:pt x="2225" y="5"/>
                  </a:lnTo>
                  <a:lnTo>
                    <a:pt x="2233" y="8"/>
                  </a:lnTo>
                  <a:lnTo>
                    <a:pt x="2242" y="10"/>
                  </a:lnTo>
                  <a:lnTo>
                    <a:pt x="2251" y="12"/>
                  </a:lnTo>
                  <a:lnTo>
                    <a:pt x="2259" y="15"/>
                  </a:lnTo>
                  <a:lnTo>
                    <a:pt x="2268" y="18"/>
                  </a:lnTo>
                  <a:lnTo>
                    <a:pt x="2276" y="21"/>
                  </a:lnTo>
                  <a:lnTo>
                    <a:pt x="2285" y="24"/>
                  </a:lnTo>
                  <a:lnTo>
                    <a:pt x="2294" y="28"/>
                  </a:lnTo>
                  <a:lnTo>
                    <a:pt x="2303" y="32"/>
                  </a:lnTo>
                  <a:lnTo>
                    <a:pt x="2312" y="36"/>
                  </a:lnTo>
                  <a:lnTo>
                    <a:pt x="2320" y="41"/>
                  </a:lnTo>
                  <a:lnTo>
                    <a:pt x="2329" y="46"/>
                  </a:lnTo>
                  <a:lnTo>
                    <a:pt x="2338" y="51"/>
                  </a:lnTo>
                  <a:lnTo>
                    <a:pt x="2346" y="56"/>
                  </a:lnTo>
                  <a:lnTo>
                    <a:pt x="2355" y="62"/>
                  </a:lnTo>
                  <a:lnTo>
                    <a:pt x="2364" y="69"/>
                  </a:lnTo>
                  <a:lnTo>
                    <a:pt x="2372" y="74"/>
                  </a:lnTo>
                  <a:lnTo>
                    <a:pt x="2381" y="81"/>
                  </a:lnTo>
                  <a:lnTo>
                    <a:pt x="2390" y="88"/>
                  </a:lnTo>
                  <a:lnTo>
                    <a:pt x="2398" y="95"/>
                  </a:lnTo>
                  <a:lnTo>
                    <a:pt x="2407" y="102"/>
                  </a:lnTo>
                  <a:lnTo>
                    <a:pt x="2416" y="110"/>
                  </a:lnTo>
                  <a:lnTo>
                    <a:pt x="2425" y="117"/>
                  </a:lnTo>
                  <a:lnTo>
                    <a:pt x="2433" y="125"/>
                  </a:lnTo>
                  <a:lnTo>
                    <a:pt x="2442" y="133"/>
                  </a:lnTo>
                  <a:lnTo>
                    <a:pt x="2451" y="142"/>
                  </a:lnTo>
                  <a:lnTo>
                    <a:pt x="2459" y="151"/>
                  </a:lnTo>
                  <a:lnTo>
                    <a:pt x="2468" y="159"/>
                  </a:lnTo>
                  <a:lnTo>
                    <a:pt x="2477" y="168"/>
                  </a:lnTo>
                  <a:lnTo>
                    <a:pt x="2485" y="177"/>
                  </a:lnTo>
                  <a:lnTo>
                    <a:pt x="2494" y="187"/>
                  </a:lnTo>
                  <a:lnTo>
                    <a:pt x="2503" y="197"/>
                  </a:lnTo>
                  <a:lnTo>
                    <a:pt x="2511" y="207"/>
                  </a:lnTo>
                  <a:lnTo>
                    <a:pt x="2521" y="217"/>
                  </a:lnTo>
                  <a:lnTo>
                    <a:pt x="2529" y="227"/>
                  </a:lnTo>
                  <a:lnTo>
                    <a:pt x="2538" y="238"/>
                  </a:lnTo>
                  <a:lnTo>
                    <a:pt x="2546" y="249"/>
                  </a:lnTo>
                  <a:lnTo>
                    <a:pt x="2555" y="259"/>
                  </a:lnTo>
                  <a:lnTo>
                    <a:pt x="2564" y="270"/>
                  </a:lnTo>
                  <a:lnTo>
                    <a:pt x="2572" y="282"/>
                  </a:lnTo>
                  <a:lnTo>
                    <a:pt x="2581" y="293"/>
                  </a:lnTo>
                  <a:lnTo>
                    <a:pt x="2590" y="305"/>
                  </a:lnTo>
                  <a:lnTo>
                    <a:pt x="2598" y="316"/>
                  </a:lnTo>
                  <a:lnTo>
                    <a:pt x="2607" y="329"/>
                  </a:lnTo>
                  <a:lnTo>
                    <a:pt x="2616" y="341"/>
                  </a:lnTo>
                  <a:lnTo>
                    <a:pt x="2624" y="352"/>
                  </a:lnTo>
                  <a:lnTo>
                    <a:pt x="2634" y="365"/>
                  </a:lnTo>
                  <a:lnTo>
                    <a:pt x="2642" y="377"/>
                  </a:lnTo>
                  <a:lnTo>
                    <a:pt x="2651" y="390"/>
                  </a:lnTo>
                  <a:lnTo>
                    <a:pt x="2659" y="403"/>
                  </a:lnTo>
                  <a:lnTo>
                    <a:pt x="2668" y="416"/>
                  </a:lnTo>
                  <a:lnTo>
                    <a:pt x="2677" y="429"/>
                  </a:lnTo>
                  <a:lnTo>
                    <a:pt x="2685" y="441"/>
                  </a:lnTo>
                  <a:lnTo>
                    <a:pt x="2694" y="455"/>
                  </a:lnTo>
                  <a:lnTo>
                    <a:pt x="2703" y="468"/>
                  </a:lnTo>
                  <a:lnTo>
                    <a:pt x="2711" y="482"/>
                  </a:lnTo>
                  <a:lnTo>
                    <a:pt x="2720" y="495"/>
                  </a:lnTo>
                  <a:lnTo>
                    <a:pt x="2729" y="509"/>
                  </a:lnTo>
                  <a:lnTo>
                    <a:pt x="2737" y="523"/>
                  </a:lnTo>
                  <a:lnTo>
                    <a:pt x="2747" y="536"/>
                  </a:lnTo>
                  <a:lnTo>
                    <a:pt x="2755" y="550"/>
                  </a:lnTo>
                  <a:lnTo>
                    <a:pt x="2764" y="565"/>
                  </a:lnTo>
                  <a:lnTo>
                    <a:pt x="2772" y="578"/>
                  </a:lnTo>
                  <a:lnTo>
                    <a:pt x="2781" y="593"/>
                  </a:lnTo>
                  <a:lnTo>
                    <a:pt x="2790" y="606"/>
                  </a:lnTo>
                  <a:lnTo>
                    <a:pt x="2798" y="621"/>
                  </a:lnTo>
                  <a:lnTo>
                    <a:pt x="2807" y="635"/>
                  </a:lnTo>
                  <a:lnTo>
                    <a:pt x="2816" y="649"/>
                  </a:lnTo>
                  <a:lnTo>
                    <a:pt x="2824" y="664"/>
                  </a:lnTo>
                  <a:lnTo>
                    <a:pt x="2833" y="678"/>
                  </a:lnTo>
                  <a:lnTo>
                    <a:pt x="2842" y="692"/>
                  </a:lnTo>
                  <a:lnTo>
                    <a:pt x="2850" y="707"/>
                  </a:lnTo>
                  <a:lnTo>
                    <a:pt x="2860" y="721"/>
                  </a:lnTo>
                  <a:lnTo>
                    <a:pt x="2868" y="736"/>
                  </a:lnTo>
                  <a:lnTo>
                    <a:pt x="2877" y="750"/>
                  </a:lnTo>
                  <a:lnTo>
                    <a:pt x="2885" y="765"/>
                  </a:lnTo>
                  <a:lnTo>
                    <a:pt x="2894" y="779"/>
                  </a:lnTo>
                  <a:lnTo>
                    <a:pt x="2903" y="793"/>
                  </a:lnTo>
                  <a:lnTo>
                    <a:pt x="2911" y="808"/>
                  </a:lnTo>
                  <a:lnTo>
                    <a:pt x="2920" y="823"/>
                  </a:lnTo>
                  <a:lnTo>
                    <a:pt x="2929" y="837"/>
                  </a:lnTo>
                  <a:lnTo>
                    <a:pt x="2937" y="852"/>
                  </a:lnTo>
                  <a:lnTo>
                    <a:pt x="2946" y="866"/>
                  </a:lnTo>
                  <a:lnTo>
                    <a:pt x="2955" y="880"/>
                  </a:lnTo>
                  <a:lnTo>
                    <a:pt x="2963" y="895"/>
                  </a:lnTo>
                  <a:lnTo>
                    <a:pt x="2972" y="909"/>
                  </a:lnTo>
                  <a:lnTo>
                    <a:pt x="2981" y="924"/>
                  </a:lnTo>
                  <a:lnTo>
                    <a:pt x="2990" y="938"/>
                  </a:lnTo>
                  <a:lnTo>
                    <a:pt x="2999" y="952"/>
                  </a:lnTo>
                  <a:lnTo>
                    <a:pt x="3007" y="966"/>
                  </a:lnTo>
                  <a:lnTo>
                    <a:pt x="3016" y="981"/>
                  </a:lnTo>
                  <a:lnTo>
                    <a:pt x="3024" y="994"/>
                  </a:lnTo>
                  <a:lnTo>
                    <a:pt x="3033" y="1009"/>
                  </a:lnTo>
                  <a:lnTo>
                    <a:pt x="3042" y="1022"/>
                  </a:lnTo>
                  <a:lnTo>
                    <a:pt x="3050" y="1037"/>
                  </a:lnTo>
                  <a:lnTo>
                    <a:pt x="3059" y="1050"/>
                  </a:lnTo>
                  <a:lnTo>
                    <a:pt x="3068" y="1064"/>
                  </a:lnTo>
                  <a:lnTo>
                    <a:pt x="3076" y="1078"/>
                  </a:lnTo>
                  <a:lnTo>
                    <a:pt x="3085" y="1091"/>
                  </a:lnTo>
                  <a:lnTo>
                    <a:pt x="3094" y="1105"/>
                  </a:lnTo>
                  <a:lnTo>
                    <a:pt x="3103" y="1119"/>
                  </a:lnTo>
                  <a:lnTo>
                    <a:pt x="3112" y="1132"/>
                  </a:lnTo>
                  <a:lnTo>
                    <a:pt x="3120" y="1145"/>
                  </a:lnTo>
                  <a:lnTo>
                    <a:pt x="3129" y="1158"/>
                  </a:lnTo>
                  <a:lnTo>
                    <a:pt x="3137" y="1172"/>
                  </a:lnTo>
                  <a:lnTo>
                    <a:pt x="3146" y="1185"/>
                  </a:lnTo>
                  <a:lnTo>
                    <a:pt x="3155" y="1198"/>
                  </a:lnTo>
                  <a:lnTo>
                    <a:pt x="3163" y="1211"/>
                  </a:lnTo>
                  <a:lnTo>
                    <a:pt x="3172" y="1223"/>
                  </a:lnTo>
                  <a:lnTo>
                    <a:pt x="3181" y="1236"/>
                  </a:lnTo>
                  <a:lnTo>
                    <a:pt x="3189" y="1249"/>
                  </a:lnTo>
                  <a:lnTo>
                    <a:pt x="3198" y="1261"/>
                  </a:lnTo>
                  <a:lnTo>
                    <a:pt x="3207" y="1273"/>
                  </a:lnTo>
                  <a:lnTo>
                    <a:pt x="3216" y="1286"/>
                  </a:lnTo>
                  <a:lnTo>
                    <a:pt x="3225" y="1298"/>
                  </a:lnTo>
                  <a:lnTo>
                    <a:pt x="3233" y="1310"/>
                  </a:lnTo>
                  <a:lnTo>
                    <a:pt x="3242" y="1322"/>
                  </a:lnTo>
                  <a:lnTo>
                    <a:pt x="3250" y="1334"/>
                  </a:lnTo>
                  <a:lnTo>
                    <a:pt x="3259" y="1345"/>
                  </a:lnTo>
                  <a:lnTo>
                    <a:pt x="3268" y="1357"/>
                  </a:lnTo>
                  <a:lnTo>
                    <a:pt x="3276" y="1368"/>
                  </a:lnTo>
                  <a:lnTo>
                    <a:pt x="3285" y="1380"/>
                  </a:lnTo>
                  <a:lnTo>
                    <a:pt x="3294" y="1391"/>
                  </a:lnTo>
                  <a:lnTo>
                    <a:pt x="3302" y="1402"/>
                  </a:lnTo>
                  <a:lnTo>
                    <a:pt x="3311" y="1413"/>
                  </a:lnTo>
                  <a:lnTo>
                    <a:pt x="3320" y="1424"/>
                  </a:lnTo>
                  <a:lnTo>
                    <a:pt x="3329" y="1435"/>
                  </a:lnTo>
                  <a:lnTo>
                    <a:pt x="3338" y="1445"/>
                  </a:lnTo>
                  <a:lnTo>
                    <a:pt x="3346" y="1455"/>
                  </a:lnTo>
                  <a:lnTo>
                    <a:pt x="3355" y="1466"/>
                  </a:lnTo>
                  <a:lnTo>
                    <a:pt x="3363" y="1476"/>
                  </a:lnTo>
                  <a:lnTo>
                    <a:pt x="3372" y="1486"/>
                  </a:lnTo>
                  <a:lnTo>
                    <a:pt x="3381" y="1496"/>
                  </a:lnTo>
                  <a:lnTo>
                    <a:pt x="3389" y="1507"/>
                  </a:lnTo>
                  <a:lnTo>
                    <a:pt x="3398" y="1516"/>
                  </a:lnTo>
                  <a:lnTo>
                    <a:pt x="3407" y="1525"/>
                  </a:lnTo>
                  <a:lnTo>
                    <a:pt x="3415" y="1535"/>
                  </a:lnTo>
                  <a:lnTo>
                    <a:pt x="3424" y="1545"/>
                  </a:lnTo>
                  <a:lnTo>
                    <a:pt x="3433" y="1553"/>
                  </a:lnTo>
                  <a:lnTo>
                    <a:pt x="3442" y="1563"/>
                  </a:lnTo>
                  <a:lnTo>
                    <a:pt x="3451" y="1571"/>
                  </a:lnTo>
                  <a:lnTo>
                    <a:pt x="3459" y="1581"/>
                  </a:lnTo>
                  <a:lnTo>
                    <a:pt x="3468" y="1589"/>
                  </a:lnTo>
                  <a:lnTo>
                    <a:pt x="3476" y="1598"/>
                  </a:lnTo>
                  <a:lnTo>
                    <a:pt x="3485" y="1607"/>
                  </a:lnTo>
                  <a:lnTo>
                    <a:pt x="3494" y="1615"/>
                  </a:lnTo>
                  <a:lnTo>
                    <a:pt x="3502" y="1622"/>
                  </a:lnTo>
                  <a:lnTo>
                    <a:pt x="3511" y="1631"/>
                  </a:lnTo>
                  <a:lnTo>
                    <a:pt x="3520" y="1639"/>
                  </a:lnTo>
                  <a:lnTo>
                    <a:pt x="3528" y="1647"/>
                  </a:lnTo>
                  <a:lnTo>
                    <a:pt x="3537" y="1654"/>
                  </a:lnTo>
                  <a:lnTo>
                    <a:pt x="3546" y="1662"/>
                  </a:lnTo>
                  <a:lnTo>
                    <a:pt x="3555" y="1669"/>
                  </a:lnTo>
                  <a:lnTo>
                    <a:pt x="3564" y="1676"/>
                  </a:lnTo>
                  <a:lnTo>
                    <a:pt x="3572" y="1684"/>
                  </a:lnTo>
                  <a:lnTo>
                    <a:pt x="3581" y="1691"/>
                  </a:lnTo>
                  <a:lnTo>
                    <a:pt x="3590" y="1698"/>
                  </a:lnTo>
                  <a:lnTo>
                    <a:pt x="3598" y="1704"/>
                  </a:lnTo>
                  <a:lnTo>
                    <a:pt x="3607" y="1712"/>
                  </a:lnTo>
                  <a:lnTo>
                    <a:pt x="3615" y="1718"/>
                  </a:lnTo>
                  <a:lnTo>
                    <a:pt x="3624" y="1725"/>
                  </a:lnTo>
                  <a:lnTo>
                    <a:pt x="3633" y="1731"/>
                  </a:lnTo>
                  <a:lnTo>
                    <a:pt x="3641" y="1737"/>
                  </a:lnTo>
                  <a:lnTo>
                    <a:pt x="3650" y="1743"/>
                  </a:lnTo>
                  <a:lnTo>
                    <a:pt x="3659" y="1749"/>
                  </a:lnTo>
                  <a:lnTo>
                    <a:pt x="3668" y="1756"/>
                  </a:lnTo>
                  <a:lnTo>
                    <a:pt x="3677" y="1761"/>
                  </a:lnTo>
                  <a:lnTo>
                    <a:pt x="3685" y="1767"/>
                  </a:lnTo>
                  <a:lnTo>
                    <a:pt x="3694" y="1772"/>
                  </a:lnTo>
                  <a:lnTo>
                    <a:pt x="3703" y="1778"/>
                  </a:lnTo>
                  <a:lnTo>
                    <a:pt x="3711" y="1783"/>
                  </a:lnTo>
                  <a:lnTo>
                    <a:pt x="3720" y="1789"/>
                  </a:lnTo>
                  <a:lnTo>
                    <a:pt x="3728" y="1794"/>
                  </a:lnTo>
                  <a:lnTo>
                    <a:pt x="3737" y="1799"/>
                  </a:lnTo>
                  <a:lnTo>
                    <a:pt x="3746" y="1804"/>
                  </a:lnTo>
                  <a:lnTo>
                    <a:pt x="3754" y="1809"/>
                  </a:lnTo>
                  <a:lnTo>
                    <a:pt x="3763" y="1813"/>
                  </a:lnTo>
                  <a:lnTo>
                    <a:pt x="3772" y="1818"/>
                  </a:lnTo>
                  <a:lnTo>
                    <a:pt x="3781" y="1822"/>
                  </a:lnTo>
                  <a:lnTo>
                    <a:pt x="3790" y="1827"/>
                  </a:lnTo>
                  <a:lnTo>
                    <a:pt x="3798" y="1831"/>
                  </a:lnTo>
                  <a:lnTo>
                    <a:pt x="3807" y="1835"/>
                  </a:lnTo>
                  <a:lnTo>
                    <a:pt x="3816" y="1840"/>
                  </a:lnTo>
                  <a:lnTo>
                    <a:pt x="3824" y="1844"/>
                  </a:lnTo>
                  <a:lnTo>
                    <a:pt x="3833" y="1848"/>
                  </a:lnTo>
                  <a:lnTo>
                    <a:pt x="3841" y="1852"/>
                  </a:lnTo>
                  <a:lnTo>
                    <a:pt x="3850" y="1856"/>
                  </a:lnTo>
                  <a:lnTo>
                    <a:pt x="3859" y="1859"/>
                  </a:lnTo>
                  <a:lnTo>
                    <a:pt x="3867" y="1863"/>
                  </a:lnTo>
                  <a:lnTo>
                    <a:pt x="3876" y="1866"/>
                  </a:lnTo>
                  <a:lnTo>
                    <a:pt x="3885" y="1870"/>
                  </a:lnTo>
                  <a:lnTo>
                    <a:pt x="3894" y="1874"/>
                  </a:lnTo>
                  <a:lnTo>
                    <a:pt x="3903" y="1877"/>
                  </a:lnTo>
                  <a:lnTo>
                    <a:pt x="3911" y="1880"/>
                  </a:lnTo>
                  <a:lnTo>
                    <a:pt x="3920" y="1884"/>
                  </a:lnTo>
                  <a:lnTo>
                    <a:pt x="3929" y="1887"/>
                  </a:lnTo>
                  <a:lnTo>
                    <a:pt x="3937" y="1889"/>
                  </a:lnTo>
                  <a:lnTo>
                    <a:pt x="3946" y="1892"/>
                  </a:lnTo>
                  <a:lnTo>
                    <a:pt x="3954" y="1895"/>
                  </a:lnTo>
                  <a:lnTo>
                    <a:pt x="3963" y="1898"/>
                  </a:lnTo>
                  <a:lnTo>
                    <a:pt x="3972" y="1901"/>
                  </a:lnTo>
                  <a:lnTo>
                    <a:pt x="3980" y="1904"/>
                  </a:lnTo>
                  <a:lnTo>
                    <a:pt x="3989" y="1906"/>
                  </a:lnTo>
                  <a:lnTo>
                    <a:pt x="3998" y="1909"/>
                  </a:lnTo>
                  <a:lnTo>
                    <a:pt x="4007" y="1911"/>
                  </a:lnTo>
                  <a:lnTo>
                    <a:pt x="4016" y="1914"/>
                  </a:lnTo>
                  <a:lnTo>
                    <a:pt x="4024" y="1916"/>
                  </a:lnTo>
                  <a:lnTo>
                    <a:pt x="4033" y="1918"/>
                  </a:lnTo>
                  <a:lnTo>
                    <a:pt x="4042" y="1920"/>
                  </a:lnTo>
                  <a:lnTo>
                    <a:pt x="4050" y="1923"/>
                  </a:lnTo>
                  <a:lnTo>
                    <a:pt x="4059" y="1925"/>
                  </a:lnTo>
                  <a:lnTo>
                    <a:pt x="4067" y="1927"/>
                  </a:lnTo>
                  <a:lnTo>
                    <a:pt x="4076" y="1929"/>
                  </a:lnTo>
                  <a:lnTo>
                    <a:pt x="4085" y="1931"/>
                  </a:lnTo>
                  <a:lnTo>
                    <a:pt x="4093" y="1933"/>
                  </a:lnTo>
                  <a:lnTo>
                    <a:pt x="4102" y="1935"/>
                  </a:lnTo>
                  <a:lnTo>
                    <a:pt x="4111" y="1936"/>
                  </a:lnTo>
                  <a:lnTo>
                    <a:pt x="4120" y="1938"/>
                  </a:lnTo>
                  <a:lnTo>
                    <a:pt x="4129" y="1940"/>
                  </a:lnTo>
                  <a:lnTo>
                    <a:pt x="4137" y="1942"/>
                  </a:lnTo>
                  <a:lnTo>
                    <a:pt x="4146" y="1943"/>
                  </a:lnTo>
                  <a:lnTo>
                    <a:pt x="4155" y="1945"/>
                  </a:lnTo>
                  <a:lnTo>
                    <a:pt x="4163" y="1946"/>
                  </a:lnTo>
                  <a:lnTo>
                    <a:pt x="4172" y="1948"/>
                  </a:lnTo>
                  <a:lnTo>
                    <a:pt x="4181" y="1949"/>
                  </a:lnTo>
                  <a:lnTo>
                    <a:pt x="4189" y="1951"/>
                  </a:lnTo>
                  <a:lnTo>
                    <a:pt x="4198" y="1952"/>
                  </a:lnTo>
                  <a:lnTo>
                    <a:pt x="4206" y="1953"/>
                  </a:lnTo>
                  <a:lnTo>
                    <a:pt x="4215" y="1955"/>
                  </a:lnTo>
                  <a:lnTo>
                    <a:pt x="4224" y="1956"/>
                  </a:lnTo>
                  <a:lnTo>
                    <a:pt x="4233" y="1957"/>
                  </a:lnTo>
                  <a:lnTo>
                    <a:pt x="4242" y="1959"/>
                  </a:lnTo>
                  <a:lnTo>
                    <a:pt x="4250" y="1959"/>
                  </a:lnTo>
                  <a:lnTo>
                    <a:pt x="4259" y="1961"/>
                  </a:lnTo>
                  <a:lnTo>
                    <a:pt x="4268" y="1961"/>
                  </a:lnTo>
                  <a:lnTo>
                    <a:pt x="4276" y="1963"/>
                  </a:lnTo>
                  <a:lnTo>
                    <a:pt x="4285" y="1964"/>
                  </a:lnTo>
                  <a:lnTo>
                    <a:pt x="4294" y="1964"/>
                  </a:lnTo>
                  <a:lnTo>
                    <a:pt x="4302" y="1966"/>
                  </a:lnTo>
                  <a:lnTo>
                    <a:pt x="4311" y="1966"/>
                  </a:lnTo>
                  <a:lnTo>
                    <a:pt x="4319" y="1967"/>
                  </a:lnTo>
                  <a:lnTo>
                    <a:pt x="4328" y="1968"/>
                  </a:lnTo>
                  <a:lnTo>
                    <a:pt x="4337" y="1969"/>
                  </a:lnTo>
                  <a:lnTo>
                    <a:pt x="4346" y="1970"/>
                  </a:lnTo>
                </a:path>
              </a:pathLst>
            </a:custGeom>
            <a:noFill/>
            <a:ln w="19050" cap="rnd">
              <a:solidFill>
                <a:srgbClr val="FF0000"/>
              </a:solidFill>
              <a:round/>
              <a:headEnd/>
              <a:tailEnd/>
            </a:ln>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endParaRPr lang="en-US" altLang="en-US" dirty="0"/>
            </a:p>
          </p:txBody>
        </p:sp>
        <p:sp>
          <p:nvSpPr>
            <p:cNvPr id="12" name="TextBox 11">
              <a:extLst>
                <a:ext uri="{FF2B5EF4-FFF2-40B4-BE49-F238E27FC236}">
                  <a16:creationId xmlns="" xmlns:a16="http://schemas.microsoft.com/office/drawing/2014/main" id="{755023AA-C9B8-4A6D-A19B-09ADA09F7F2C}"/>
                </a:ext>
              </a:extLst>
            </p:cNvPr>
            <p:cNvSpPr txBox="1"/>
            <p:nvPr/>
          </p:nvSpPr>
          <p:spPr>
            <a:xfrm>
              <a:off x="4510166" y="1460538"/>
              <a:ext cx="694998" cy="523220"/>
            </a:xfrm>
            <a:prstGeom prst="rect">
              <a:avLst/>
            </a:prstGeom>
            <a:noFill/>
          </p:spPr>
          <p:txBody>
            <a:bodyPr wrap="none" rtlCol="0">
              <a:spAutoFit/>
            </a:bodyPr>
            <a:lstStyle/>
            <a:p>
              <a:pPr algn="ctr" eaLnBrk="0" hangingPunct="0"/>
              <a:r>
                <a:rPr lang="en-US" sz="1400" b="1" dirty="0">
                  <a:latin typeface="Calibri" panose="020F0502020204030204" pitchFamily="34" charset="0"/>
                </a:rPr>
                <a:t>Failure</a:t>
              </a:r>
            </a:p>
            <a:p>
              <a:pPr algn="ctr" eaLnBrk="0" hangingPunct="0"/>
              <a:r>
                <a:rPr lang="en-US" sz="1400" b="1" dirty="0">
                  <a:latin typeface="Calibri" panose="020F0502020204030204" pitchFamily="34" charset="0"/>
                </a:rPr>
                <a:t>Region</a:t>
              </a:r>
            </a:p>
          </p:txBody>
        </p:sp>
        <p:cxnSp>
          <p:nvCxnSpPr>
            <p:cNvPr id="14" name="Straight Connector 13">
              <a:extLst>
                <a:ext uri="{FF2B5EF4-FFF2-40B4-BE49-F238E27FC236}">
                  <a16:creationId xmlns="" xmlns:a16="http://schemas.microsoft.com/office/drawing/2014/main" id="{1D62F7DA-695D-4113-8075-2EFC85007CBE}"/>
                </a:ext>
              </a:extLst>
            </p:cNvPr>
            <p:cNvCxnSpPr>
              <a:stCxn id="10" idx="30"/>
            </p:cNvCxnSpPr>
            <p:nvPr/>
          </p:nvCxnSpPr>
          <p:spPr bwMode="auto">
            <a:xfrm flipH="1">
              <a:off x="3799315" y="1279125"/>
              <a:ext cx="16380" cy="1363231"/>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5" name="Straight Connector 14">
              <a:extLst>
                <a:ext uri="{FF2B5EF4-FFF2-40B4-BE49-F238E27FC236}">
                  <a16:creationId xmlns="" xmlns:a16="http://schemas.microsoft.com/office/drawing/2014/main" id="{08FEC08E-0A75-46F6-A33B-F2BC4C1D3A7E}"/>
                </a:ext>
              </a:extLst>
            </p:cNvPr>
            <p:cNvCxnSpPr>
              <a:stCxn id="9" idx="30"/>
            </p:cNvCxnSpPr>
            <p:nvPr/>
          </p:nvCxnSpPr>
          <p:spPr bwMode="auto">
            <a:xfrm flipH="1">
              <a:off x="5794697" y="1417007"/>
              <a:ext cx="468" cy="1225349"/>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6" name="Straight Arrow Connector 15">
              <a:extLst>
                <a:ext uri="{FF2B5EF4-FFF2-40B4-BE49-F238E27FC236}">
                  <a16:creationId xmlns="" xmlns:a16="http://schemas.microsoft.com/office/drawing/2014/main" id="{51F0CB93-DF8A-4947-86EC-4855099BE968}"/>
                </a:ext>
              </a:extLst>
            </p:cNvPr>
            <p:cNvCxnSpPr/>
            <p:nvPr/>
          </p:nvCxnSpPr>
          <p:spPr>
            <a:xfrm flipH="1">
              <a:off x="4830474" y="1955838"/>
              <a:ext cx="1" cy="614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A36100C2-8F04-47C0-871F-57FEBF14B9B8}"/>
                </a:ext>
              </a:extLst>
            </p:cNvPr>
            <p:cNvSpPr txBox="1"/>
            <p:nvPr/>
          </p:nvSpPr>
          <p:spPr>
            <a:xfrm>
              <a:off x="2095037" y="1710765"/>
              <a:ext cx="1000595" cy="307777"/>
            </a:xfrm>
            <a:prstGeom prst="rect">
              <a:avLst/>
            </a:prstGeom>
            <a:noFill/>
          </p:spPr>
          <p:txBody>
            <a:bodyPr wrap="none" rtlCol="0">
              <a:spAutoFit/>
            </a:bodyPr>
            <a:lstStyle/>
            <a:p>
              <a:r>
                <a:rPr lang="en-US" sz="1400" dirty="0"/>
                <a:t>Stress </a:t>
              </a:r>
              <a:r>
                <a:rPr lang="en-US" altLang="en-US" sz="1400" i="1" dirty="0"/>
                <a:t>f(s)</a:t>
              </a:r>
              <a:endParaRPr lang="en-US" dirty="0"/>
            </a:p>
          </p:txBody>
        </p:sp>
        <p:sp>
          <p:nvSpPr>
            <p:cNvPr id="18" name="TextBox 17">
              <a:extLst>
                <a:ext uri="{FF2B5EF4-FFF2-40B4-BE49-F238E27FC236}">
                  <a16:creationId xmlns="" xmlns:a16="http://schemas.microsoft.com/office/drawing/2014/main" id="{F142A0D0-9579-4D36-8F04-99D525B37949}"/>
                </a:ext>
              </a:extLst>
            </p:cNvPr>
            <p:cNvSpPr txBox="1"/>
            <p:nvPr/>
          </p:nvSpPr>
          <p:spPr>
            <a:xfrm>
              <a:off x="6832022" y="1638599"/>
              <a:ext cx="1199367" cy="307777"/>
            </a:xfrm>
            <a:prstGeom prst="rect">
              <a:avLst/>
            </a:prstGeom>
            <a:noFill/>
          </p:spPr>
          <p:txBody>
            <a:bodyPr wrap="none" rtlCol="0">
              <a:spAutoFit/>
            </a:bodyPr>
            <a:lstStyle/>
            <a:p>
              <a:r>
                <a:rPr lang="en-US" sz="1400" dirty="0"/>
                <a:t>Strength </a:t>
              </a:r>
              <a:r>
                <a:rPr lang="en-US" altLang="en-US" sz="1400" i="1" dirty="0"/>
                <a:t>f(S)</a:t>
              </a:r>
              <a:endParaRPr lang="en-US" dirty="0"/>
            </a:p>
          </p:txBody>
        </p:sp>
        <p:sp>
          <p:nvSpPr>
            <p:cNvPr id="19" name="TextBox 18">
              <a:extLst>
                <a:ext uri="{FF2B5EF4-FFF2-40B4-BE49-F238E27FC236}">
                  <a16:creationId xmlns="" xmlns:a16="http://schemas.microsoft.com/office/drawing/2014/main" id="{679DA11C-F2AA-4BF1-BAFF-A1E55A20F89A}"/>
                </a:ext>
              </a:extLst>
            </p:cNvPr>
            <p:cNvSpPr txBox="1"/>
            <p:nvPr/>
          </p:nvSpPr>
          <p:spPr>
            <a:xfrm>
              <a:off x="5647926" y="2559329"/>
              <a:ext cx="420308" cy="369332"/>
            </a:xfrm>
            <a:prstGeom prst="rect">
              <a:avLst/>
            </a:prstGeom>
            <a:noFill/>
          </p:spPr>
          <p:txBody>
            <a:bodyPr wrap="none" rtlCol="0">
              <a:spAutoFit/>
            </a:bodyPr>
            <a:lstStyle/>
            <a:p>
              <a:r>
                <a:rPr lang="en-US" dirty="0"/>
                <a:t>µ</a:t>
              </a:r>
              <a:r>
                <a:rPr lang="en-US" baseline="-25000" dirty="0"/>
                <a:t>S</a:t>
              </a:r>
              <a:endParaRPr lang="en-US" dirty="0"/>
            </a:p>
          </p:txBody>
        </p:sp>
        <p:sp>
          <p:nvSpPr>
            <p:cNvPr id="20" name="TextBox 19">
              <a:extLst>
                <a:ext uri="{FF2B5EF4-FFF2-40B4-BE49-F238E27FC236}">
                  <a16:creationId xmlns="" xmlns:a16="http://schemas.microsoft.com/office/drawing/2014/main" id="{CCA46090-F4F4-4D7D-9854-EFAE9EFDE815}"/>
                </a:ext>
              </a:extLst>
            </p:cNvPr>
            <p:cNvSpPr txBox="1"/>
            <p:nvPr/>
          </p:nvSpPr>
          <p:spPr>
            <a:xfrm>
              <a:off x="3618365" y="2556212"/>
              <a:ext cx="394660" cy="369332"/>
            </a:xfrm>
            <a:prstGeom prst="rect">
              <a:avLst/>
            </a:prstGeom>
            <a:noFill/>
          </p:spPr>
          <p:txBody>
            <a:bodyPr wrap="none" rtlCol="0">
              <a:spAutoFit/>
            </a:bodyPr>
            <a:lstStyle/>
            <a:p>
              <a:r>
                <a:rPr lang="en-US" dirty="0"/>
                <a:t>µ</a:t>
              </a:r>
              <a:r>
                <a:rPr lang="en-US" baseline="-25000" dirty="0"/>
                <a:t>s</a:t>
              </a:r>
              <a:endParaRPr lang="en-US" dirty="0"/>
            </a:p>
          </p:txBody>
        </p:sp>
      </p:grpSp>
    </p:spTree>
    <p:extLst>
      <p:ext uri="{BB962C8B-B14F-4D97-AF65-F5344CB8AC3E}">
        <p14:creationId xmlns:p14="http://schemas.microsoft.com/office/powerpoint/2010/main" val="3463328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Reliability Prediction - Definition</a:t>
            </a:r>
          </a:p>
        </p:txBody>
      </p:sp>
      <p:sp>
        <p:nvSpPr>
          <p:cNvPr id="3" name="Content Placeholder 2"/>
          <p:cNvSpPr>
            <a:spLocks noGrp="1"/>
          </p:cNvSpPr>
          <p:nvPr>
            <p:ph idx="1"/>
          </p:nvPr>
        </p:nvSpPr>
        <p:spPr/>
        <p:txBody>
          <a:bodyPr/>
          <a:lstStyle/>
          <a:p>
            <a:pPr>
              <a:spcBef>
                <a:spcPts val="600"/>
              </a:spcBef>
            </a:pPr>
            <a:r>
              <a:rPr lang="en-US" dirty="0"/>
              <a:t>Reliability prediction is the process of quantitatively estimating the reliability using both objective and subjective data. It is one of the most common forms of reliability analysis.</a:t>
            </a:r>
          </a:p>
          <a:p>
            <a:pPr>
              <a:spcBef>
                <a:spcPts val="600"/>
              </a:spcBef>
            </a:pPr>
            <a:r>
              <a:rPr lang="en-US" dirty="0"/>
              <a:t>Reliability prediction is performed to the lowest identified level of design for which data is available. </a:t>
            </a:r>
          </a:p>
          <a:p>
            <a:pPr>
              <a:spcBef>
                <a:spcPts val="600"/>
              </a:spcBef>
            </a:pPr>
            <a:r>
              <a:rPr lang="en-US" dirty="0"/>
              <a:t>Reliability prediction techniques are dependent on the degree of the design definition and the availability of the relevant data. </a:t>
            </a:r>
          </a:p>
        </p:txBody>
      </p:sp>
    </p:spTree>
    <p:extLst>
      <p:ext uri="{BB962C8B-B14F-4D97-AF65-F5344CB8AC3E}">
        <p14:creationId xmlns:p14="http://schemas.microsoft.com/office/powerpoint/2010/main" val="486174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a:t>The Bathtub Curve - Hardware Reliability</a:t>
            </a:r>
          </a:p>
        </p:txBody>
      </p:sp>
      <p:grpSp>
        <p:nvGrpSpPr>
          <p:cNvPr id="8" name="Group 7"/>
          <p:cNvGrpSpPr/>
          <p:nvPr/>
        </p:nvGrpSpPr>
        <p:grpSpPr>
          <a:xfrm>
            <a:off x="1230097" y="1940392"/>
            <a:ext cx="6378473" cy="3235439"/>
            <a:chOff x="664353" y="2489582"/>
            <a:chExt cx="4039188" cy="3339051"/>
          </a:xfrm>
        </p:grpSpPr>
        <p:grpSp>
          <p:nvGrpSpPr>
            <p:cNvPr id="7" name="Group 6"/>
            <p:cNvGrpSpPr/>
            <p:nvPr/>
          </p:nvGrpSpPr>
          <p:grpSpPr>
            <a:xfrm>
              <a:off x="664353" y="2489582"/>
              <a:ext cx="4039188" cy="3339051"/>
              <a:chOff x="685212" y="2489582"/>
              <a:chExt cx="4039188" cy="3339051"/>
            </a:xfrm>
          </p:grpSpPr>
          <p:grpSp>
            <p:nvGrpSpPr>
              <p:cNvPr id="4" name="Group 3"/>
              <p:cNvGrpSpPr/>
              <p:nvPr/>
            </p:nvGrpSpPr>
            <p:grpSpPr>
              <a:xfrm>
                <a:off x="685212" y="2503795"/>
                <a:ext cx="4039188" cy="3324838"/>
                <a:chOff x="685212" y="2503795"/>
                <a:chExt cx="4039188" cy="3324838"/>
              </a:xfrm>
            </p:grpSpPr>
            <p:sp>
              <p:nvSpPr>
                <p:cNvPr id="34819" name="Rectangle 3"/>
                <p:cNvSpPr>
                  <a:spLocks noChangeArrowheads="1"/>
                </p:cNvSpPr>
                <p:nvPr/>
              </p:nvSpPr>
              <p:spPr bwMode="auto">
                <a:xfrm>
                  <a:off x="898383" y="2503795"/>
                  <a:ext cx="3826017" cy="2991321"/>
                </a:xfrm>
                <a:prstGeom prst="rect">
                  <a:avLst/>
                </a:prstGeom>
                <a:solidFill>
                  <a:schemeClr val="bg1"/>
                </a:solidFill>
                <a:ln w="127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dirty="0">
                    <a:latin typeface="+mn-lt"/>
                  </a:endParaRPr>
                </a:p>
              </p:txBody>
            </p:sp>
            <p:sp>
              <p:nvSpPr>
                <p:cNvPr id="34822" name="Arc 6"/>
                <p:cNvSpPr>
                  <a:spLocks/>
                </p:cNvSpPr>
                <p:nvPr/>
              </p:nvSpPr>
              <p:spPr bwMode="auto">
                <a:xfrm>
                  <a:off x="921895" y="3725056"/>
                  <a:ext cx="1276083" cy="941684"/>
                </a:xfrm>
                <a:custGeom>
                  <a:avLst/>
                  <a:gdLst>
                    <a:gd name="T0" fmla="*/ 838200 w 21600"/>
                    <a:gd name="T1" fmla="*/ 2057400 h 21600"/>
                    <a:gd name="T2" fmla="*/ 0 w 21600"/>
                    <a:gd name="T3" fmla="*/ 0 h 21600"/>
                    <a:gd name="T4" fmla="*/ 83820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508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dirty="0">
                    <a:latin typeface="+mn-lt"/>
                  </a:endParaRPr>
                </a:p>
              </p:txBody>
            </p:sp>
            <p:sp>
              <p:nvSpPr>
                <p:cNvPr id="34823" name="Line 7"/>
                <p:cNvSpPr>
                  <a:spLocks noChangeShapeType="1"/>
                </p:cNvSpPr>
                <p:nvPr/>
              </p:nvSpPr>
              <p:spPr bwMode="auto">
                <a:xfrm>
                  <a:off x="2197977" y="4666740"/>
                  <a:ext cx="1338589" cy="20736"/>
                </a:xfrm>
                <a:prstGeom prst="line">
                  <a:avLst/>
                </a:prstGeom>
                <a:noFill/>
                <a:ln w="508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4824" name="Arc 8"/>
                <p:cNvSpPr>
                  <a:spLocks/>
                </p:cNvSpPr>
                <p:nvPr/>
              </p:nvSpPr>
              <p:spPr bwMode="auto">
                <a:xfrm>
                  <a:off x="3553212" y="3698825"/>
                  <a:ext cx="1137090" cy="988651"/>
                </a:xfrm>
                <a:custGeom>
                  <a:avLst/>
                  <a:gdLst>
                    <a:gd name="T0" fmla="*/ 1905000 w 21600"/>
                    <a:gd name="T1" fmla="*/ 0 h 21600"/>
                    <a:gd name="T2" fmla="*/ 0 w 21600"/>
                    <a:gd name="T3" fmla="*/ 121920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50800" cap="rnd">
                  <a:solidFill>
                    <a:schemeClr val="accent1"/>
                  </a:solidFill>
                  <a:round/>
                  <a:headEnd/>
                  <a:tailEnd/>
                </a:ln>
                <a:extLst>
                  <a:ext uri="{909E8E84-426E-40dd-AFC4-6F175D3DCCD1}">
                    <a14:hiddenFill xmlns="" xmlns:a14="http://schemas.microsoft.com/office/drawing/2010/main">
                      <a:solidFill>
                        <a:srgbClr val="FFFFFF"/>
                      </a:solidFill>
                    </a14:hiddenFill>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dirty="0">
                    <a:latin typeface="+mn-lt"/>
                  </a:endParaRPr>
                </a:p>
              </p:txBody>
            </p:sp>
            <p:sp>
              <p:nvSpPr>
                <p:cNvPr id="34827" name="Rectangle 11"/>
                <p:cNvSpPr>
                  <a:spLocks noChangeArrowheads="1"/>
                </p:cNvSpPr>
                <p:nvPr/>
              </p:nvSpPr>
              <p:spPr bwMode="auto">
                <a:xfrm>
                  <a:off x="2506018" y="5513647"/>
                  <a:ext cx="386757" cy="3149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400" b="0" dirty="0">
                      <a:latin typeface="+mn-lt"/>
                    </a:rPr>
                    <a:t>TIME</a:t>
                  </a:r>
                </a:p>
              </p:txBody>
            </p:sp>
            <p:sp>
              <p:nvSpPr>
                <p:cNvPr id="34828" name="Rectangle 12"/>
                <p:cNvSpPr>
                  <a:spLocks noChangeArrowheads="1"/>
                </p:cNvSpPr>
                <p:nvPr/>
              </p:nvSpPr>
              <p:spPr bwMode="auto">
                <a:xfrm rot="16200000">
                  <a:off x="-566553" y="3863414"/>
                  <a:ext cx="2677315" cy="173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200" b="0" dirty="0">
                      <a:latin typeface="+mn-lt"/>
                    </a:rPr>
                    <a:t>INSTANTANEOUS FAILURE RATE</a:t>
                  </a:r>
                </a:p>
              </p:txBody>
            </p:sp>
            <p:sp>
              <p:nvSpPr>
                <p:cNvPr id="17" name="Rectangle 20"/>
                <p:cNvSpPr>
                  <a:spLocks noChangeArrowheads="1"/>
                </p:cNvSpPr>
                <p:nvPr/>
              </p:nvSpPr>
              <p:spPr bwMode="auto">
                <a:xfrm>
                  <a:off x="1982327" y="4724400"/>
                  <a:ext cx="1503929" cy="2832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200" b="0" dirty="0">
                      <a:latin typeface="+mn-lt"/>
                    </a:rPr>
                    <a:t>Random Failures</a:t>
                  </a:r>
                </a:p>
              </p:txBody>
            </p:sp>
            <p:sp>
              <p:nvSpPr>
                <p:cNvPr id="18" name="Rectangle 20"/>
                <p:cNvSpPr>
                  <a:spLocks noChangeArrowheads="1"/>
                </p:cNvSpPr>
                <p:nvPr/>
              </p:nvSpPr>
              <p:spPr bwMode="auto">
                <a:xfrm>
                  <a:off x="3578777" y="4724400"/>
                  <a:ext cx="1110662" cy="473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200" b="0" dirty="0">
                      <a:latin typeface="+mn-lt"/>
                    </a:rPr>
                    <a:t>(e.g., Physics-Related </a:t>
                  </a:r>
                </a:p>
                <a:p>
                  <a:r>
                    <a:rPr lang="en-US" altLang="en-US" sz="1200" b="0" dirty="0">
                      <a:latin typeface="+mn-lt"/>
                    </a:rPr>
                    <a:t>Failures)</a:t>
                  </a:r>
                </a:p>
              </p:txBody>
            </p:sp>
            <p:sp>
              <p:nvSpPr>
                <p:cNvPr id="19" name="Rectangle 20"/>
                <p:cNvSpPr>
                  <a:spLocks noChangeArrowheads="1"/>
                </p:cNvSpPr>
                <p:nvPr/>
              </p:nvSpPr>
              <p:spPr bwMode="auto">
                <a:xfrm>
                  <a:off x="868663" y="4724400"/>
                  <a:ext cx="1083944" cy="473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200" b="0" dirty="0">
                      <a:latin typeface="+mn-lt"/>
                    </a:rPr>
                    <a:t>(e.g., Process-Related </a:t>
                  </a:r>
                </a:p>
                <a:p>
                  <a:r>
                    <a:rPr lang="en-US" altLang="en-US" sz="1200" b="0" dirty="0">
                      <a:latin typeface="+mn-lt"/>
                    </a:rPr>
                    <a:t>Failures)</a:t>
                  </a:r>
                </a:p>
              </p:txBody>
            </p:sp>
          </p:grpSp>
          <p:cxnSp>
            <p:nvCxnSpPr>
              <p:cNvPr id="6" name="Straight Connector 5"/>
              <p:cNvCxnSpPr/>
              <p:nvPr/>
            </p:nvCxnSpPr>
            <p:spPr bwMode="auto">
              <a:xfrm flipV="1">
                <a:off x="1914415" y="2489582"/>
                <a:ext cx="0" cy="299132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5" name="Straight Connector 24"/>
              <p:cNvCxnSpPr/>
              <p:nvPr/>
            </p:nvCxnSpPr>
            <p:spPr bwMode="auto">
              <a:xfrm flipV="1">
                <a:off x="3577070" y="2503795"/>
                <a:ext cx="0" cy="299132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21" name="Rounded Rectangular Callout 20"/>
            <p:cNvSpPr/>
            <p:nvPr/>
          </p:nvSpPr>
          <p:spPr bwMode="auto">
            <a:xfrm>
              <a:off x="1940016" y="3667396"/>
              <a:ext cx="1543250" cy="655047"/>
            </a:xfrm>
            <a:prstGeom prst="wedgeRoundRectCallout">
              <a:avLst>
                <a:gd name="adj1" fmla="val -17050"/>
                <a:gd name="adj2" fmla="val 91130"/>
                <a:gd name="adj3" fmla="val 16667"/>
              </a:avLst>
            </a:prstGeom>
            <a:solidFill>
              <a:schemeClr val="bg2">
                <a:lumMod val="75000"/>
              </a:schemeClr>
            </a:solidFill>
            <a:ln w="12700" cap="flat" cmpd="sng" algn="ctr">
              <a:solidFill>
                <a:schemeClr val="accent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rPr>
                <a:t>Constant Failure Rate</a:t>
              </a:r>
              <a:br>
                <a:rPr kumimoji="0" lang="en-US" sz="1200" b="1" i="0" u="none" strike="noStrike" cap="none" normalizeH="0" baseline="0" dirty="0">
                  <a:ln>
                    <a:noFill/>
                  </a:ln>
                  <a:solidFill>
                    <a:schemeClr val="bg1"/>
                  </a:solidFill>
                  <a:effectLst/>
                </a:rPr>
              </a:br>
              <a:r>
                <a:rPr kumimoji="0" lang="en-US" sz="1200" b="1" i="0" u="none" strike="noStrike" cap="none" normalizeH="0" baseline="0" dirty="0">
                  <a:ln>
                    <a:noFill/>
                  </a:ln>
                  <a:solidFill>
                    <a:schemeClr val="bg1"/>
                  </a:solidFill>
                  <a:effectLst/>
                </a:rPr>
                <a:t>Region (Design Life)</a:t>
              </a:r>
            </a:p>
          </p:txBody>
        </p:sp>
        <p:sp>
          <p:nvSpPr>
            <p:cNvPr id="22" name="Rounded Rectangular Callout 21"/>
            <p:cNvSpPr/>
            <p:nvPr/>
          </p:nvSpPr>
          <p:spPr bwMode="auto">
            <a:xfrm>
              <a:off x="3385926" y="2782767"/>
              <a:ext cx="1282654" cy="746962"/>
            </a:xfrm>
            <a:prstGeom prst="wedgeRoundRectCallout">
              <a:avLst>
                <a:gd name="adj1" fmla="val 37605"/>
                <a:gd name="adj2" fmla="val 126589"/>
                <a:gd name="adj3" fmla="val 16667"/>
              </a:avLst>
            </a:prstGeom>
            <a:solidFill>
              <a:schemeClr val="bg2">
                <a:lumMod val="75000"/>
              </a:schemeClr>
            </a:solidFill>
            <a:ln w="12700" cap="flat" cmpd="sng" algn="ctr">
              <a:solidFill>
                <a:schemeClr val="accent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rPr>
                <a:t>Wearout Region</a:t>
              </a:r>
              <a:br>
                <a:rPr kumimoji="0" lang="en-US" sz="1200" b="1" i="0" u="none" strike="noStrike" cap="none" normalizeH="0" baseline="0" dirty="0">
                  <a:ln>
                    <a:noFill/>
                  </a:ln>
                  <a:solidFill>
                    <a:schemeClr val="bg1"/>
                  </a:solidFill>
                  <a:effectLst/>
                </a:rPr>
              </a:br>
              <a:r>
                <a:rPr kumimoji="0" lang="en-US" sz="1200" b="1" i="0" u="none" strike="noStrike" cap="none" normalizeH="0" baseline="0" dirty="0">
                  <a:ln>
                    <a:noFill/>
                  </a:ln>
                  <a:solidFill>
                    <a:schemeClr val="bg1"/>
                  </a:solidFill>
                  <a:effectLst/>
                </a:rPr>
                <a:t>(Increasing</a:t>
              </a:r>
              <a:br>
                <a:rPr kumimoji="0" lang="en-US" sz="1200" b="1" i="0" u="none" strike="noStrike" cap="none" normalizeH="0" baseline="0" dirty="0">
                  <a:ln>
                    <a:noFill/>
                  </a:ln>
                  <a:solidFill>
                    <a:schemeClr val="bg1"/>
                  </a:solidFill>
                  <a:effectLst/>
                </a:rPr>
              </a:br>
              <a:r>
                <a:rPr kumimoji="0" lang="en-US" sz="1200" b="1" i="0" u="none" strike="noStrike" cap="none" normalizeH="0" baseline="0" dirty="0">
                  <a:ln>
                    <a:noFill/>
                  </a:ln>
                  <a:solidFill>
                    <a:schemeClr val="bg1"/>
                  </a:solidFill>
                  <a:effectLst/>
                </a:rPr>
                <a:t>Failure Rate)</a:t>
              </a:r>
            </a:p>
          </p:txBody>
        </p:sp>
        <p:sp>
          <p:nvSpPr>
            <p:cNvPr id="26" name="Rounded Rectangular Callout 25"/>
            <p:cNvSpPr/>
            <p:nvPr/>
          </p:nvSpPr>
          <p:spPr bwMode="auto">
            <a:xfrm>
              <a:off x="1099410" y="2549536"/>
              <a:ext cx="1192218" cy="961939"/>
            </a:xfrm>
            <a:prstGeom prst="wedgeRoundRectCallout">
              <a:avLst>
                <a:gd name="adj1" fmla="val -43983"/>
                <a:gd name="adj2" fmla="val 116510"/>
                <a:gd name="adj3" fmla="val 16667"/>
              </a:avLst>
            </a:prstGeom>
            <a:solidFill>
              <a:schemeClr val="bg2">
                <a:lumMod val="75000"/>
              </a:schemeClr>
            </a:solidFill>
            <a:ln w="12700" cap="flat" cmpd="sng" algn="ctr">
              <a:solidFill>
                <a:schemeClr val="accent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rPr>
                <a:t>Infant Mortality</a:t>
              </a:r>
              <a:br>
                <a:rPr kumimoji="0" lang="en-US" sz="1200" b="1" i="0" u="none" strike="noStrike" cap="none" normalizeH="0" baseline="0" dirty="0">
                  <a:ln>
                    <a:noFill/>
                  </a:ln>
                  <a:solidFill>
                    <a:schemeClr val="bg1"/>
                  </a:solidFill>
                  <a:effectLst/>
                </a:rPr>
              </a:br>
              <a:r>
                <a:rPr kumimoji="0" lang="en-US" sz="1200" b="1" i="0" u="none" strike="noStrike" cap="none" normalizeH="0" baseline="0" dirty="0">
                  <a:ln>
                    <a:noFill/>
                  </a:ln>
                  <a:solidFill>
                    <a:schemeClr val="bg1"/>
                  </a:solidFill>
                  <a:effectLst/>
                </a:rPr>
                <a:t>Region</a:t>
              </a:r>
              <a:br>
                <a:rPr kumimoji="0" lang="en-US" sz="1200" b="1" i="0" u="none" strike="noStrike" cap="none" normalizeH="0" baseline="0" dirty="0">
                  <a:ln>
                    <a:noFill/>
                  </a:ln>
                  <a:solidFill>
                    <a:schemeClr val="bg1"/>
                  </a:solidFill>
                  <a:effectLst/>
                </a:rPr>
              </a:br>
              <a:r>
                <a:rPr kumimoji="0" lang="en-US" sz="1200" b="1" i="0" u="none" strike="noStrike" cap="none" normalizeH="0" baseline="0" dirty="0">
                  <a:ln>
                    <a:noFill/>
                  </a:ln>
                  <a:solidFill>
                    <a:schemeClr val="bg1"/>
                  </a:solidFill>
                  <a:effectLst/>
                </a:rPr>
                <a:t>(Decreasing</a:t>
              </a:r>
              <a:br>
                <a:rPr kumimoji="0" lang="en-US" sz="1200" b="1" i="0" u="none" strike="noStrike" cap="none" normalizeH="0" baseline="0" dirty="0">
                  <a:ln>
                    <a:noFill/>
                  </a:ln>
                  <a:solidFill>
                    <a:schemeClr val="bg1"/>
                  </a:solidFill>
                  <a:effectLst/>
                </a:rPr>
              </a:br>
              <a:r>
                <a:rPr kumimoji="0" lang="en-US" sz="1200" b="1" i="0" u="none" strike="noStrike" cap="none" normalizeH="0" baseline="0" dirty="0">
                  <a:ln>
                    <a:noFill/>
                  </a:ln>
                  <a:solidFill>
                    <a:schemeClr val="bg1"/>
                  </a:solidFill>
                  <a:effectLst/>
                </a:rPr>
                <a:t>Failure Rate)</a:t>
              </a:r>
            </a:p>
          </p:txBody>
        </p:sp>
      </p:grpSp>
    </p:spTree>
    <p:extLst>
      <p:ext uri="{BB962C8B-B14F-4D97-AF65-F5344CB8AC3E}">
        <p14:creationId xmlns:p14="http://schemas.microsoft.com/office/powerpoint/2010/main" val="4006490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948C80-850A-44B4-A907-B66F4201F5C8}"/>
              </a:ext>
            </a:extLst>
          </p:cNvPr>
          <p:cNvSpPr>
            <a:spLocks noGrp="1"/>
          </p:cNvSpPr>
          <p:nvPr>
            <p:ph type="ctrTitle"/>
          </p:nvPr>
        </p:nvSpPr>
        <p:spPr>
          <a:xfrm>
            <a:off x="768096" y="3388274"/>
            <a:ext cx="7754112" cy="454035"/>
          </a:xfrm>
        </p:spPr>
        <p:txBody>
          <a:bodyPr/>
          <a:lstStyle/>
          <a:p>
            <a:r>
              <a:rPr lang="en-US" dirty="0"/>
              <a:t>Reliability Prediction</a:t>
            </a:r>
            <a:br>
              <a:rPr lang="en-US" dirty="0"/>
            </a:br>
            <a:r>
              <a:rPr lang="en-US" dirty="0"/>
              <a:t>Using Reliability Block Diagrams (RBDs)</a:t>
            </a:r>
          </a:p>
        </p:txBody>
      </p:sp>
    </p:spTree>
    <p:extLst>
      <p:ext uri="{BB962C8B-B14F-4D97-AF65-F5344CB8AC3E}">
        <p14:creationId xmlns:p14="http://schemas.microsoft.com/office/powerpoint/2010/main" val="25920086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Reliability Block Diagrams</a:t>
            </a:r>
          </a:p>
        </p:txBody>
      </p:sp>
      <p:sp>
        <p:nvSpPr>
          <p:cNvPr id="4099" name="Rectangle 3"/>
          <p:cNvSpPr>
            <a:spLocks noGrp="1" noChangeArrowheads="1"/>
          </p:cNvSpPr>
          <p:nvPr>
            <p:ph idx="1"/>
          </p:nvPr>
        </p:nvSpPr>
        <p:spPr/>
        <p:txBody>
          <a:bodyPr/>
          <a:lstStyle/>
          <a:p>
            <a:pPr>
              <a:spcBef>
                <a:spcPts val="600"/>
              </a:spcBef>
            </a:pPr>
            <a:r>
              <a:rPr lang="en-US" dirty="0"/>
              <a:t>A Reliability Block Diagram (RBD) is a </a:t>
            </a:r>
            <a:r>
              <a:rPr lang="en-US" altLang="en-US" dirty="0">
                <a:solidFill>
                  <a:schemeClr val="accent2"/>
                </a:solidFill>
              </a:rPr>
              <a:t>static form </a:t>
            </a:r>
            <a:r>
              <a:rPr lang="en-US" altLang="en-US" dirty="0"/>
              <a:t>of reliability analysis using inter-connected boxes (blocks) to show and analyze the effects of failure of any component on the system reliability. </a:t>
            </a:r>
          </a:p>
          <a:p>
            <a:pPr>
              <a:spcBef>
                <a:spcPts val="600"/>
              </a:spcBef>
            </a:pPr>
            <a:r>
              <a:rPr lang="en-US" dirty="0"/>
              <a:t>The diagram represents the functioning state (i.e., success or failure) of the system in terms of the functioning states of its components. For example, a simple series configuration indicates that all of the components must operate for the system to operate, a simple parallel configuration indicates that at least one of the components must operate, and so on. </a:t>
            </a:r>
          </a:p>
          <a:p>
            <a:endParaRPr lang="en-US" altLang="en-US" dirty="0"/>
          </a:p>
          <a:p>
            <a:endParaRPr lang="en-US" altLang="en-US" dirty="0"/>
          </a:p>
        </p:txBody>
      </p:sp>
    </p:spTree>
    <p:extLst>
      <p:ext uri="{BB962C8B-B14F-4D97-AF65-F5344CB8AC3E}">
        <p14:creationId xmlns:p14="http://schemas.microsoft.com/office/powerpoint/2010/main" val="439487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1757D7-6643-4BD2-A50A-1AF22C7336CF}"/>
              </a:ext>
            </a:extLst>
          </p:cNvPr>
          <p:cNvSpPr>
            <a:spLocks noGrp="1"/>
          </p:cNvSpPr>
          <p:nvPr>
            <p:ph type="title"/>
          </p:nvPr>
        </p:nvSpPr>
        <p:spPr/>
        <p:txBody>
          <a:bodyPr/>
          <a:lstStyle/>
          <a:p>
            <a:r>
              <a:rPr lang="en-US" dirty="0"/>
              <a:t>Reliability Block Diagrams</a:t>
            </a:r>
          </a:p>
        </p:txBody>
      </p:sp>
      <p:sp>
        <p:nvSpPr>
          <p:cNvPr id="3" name="Content Placeholder 2">
            <a:extLst>
              <a:ext uri="{FF2B5EF4-FFF2-40B4-BE49-F238E27FC236}">
                <a16:creationId xmlns="" xmlns:a16="http://schemas.microsoft.com/office/drawing/2014/main" id="{B29946B7-E7D8-439F-9D9E-57B8A5151B5B}"/>
              </a:ext>
            </a:extLst>
          </p:cNvPr>
          <p:cNvSpPr>
            <a:spLocks noGrp="1"/>
          </p:cNvSpPr>
          <p:nvPr>
            <p:ph idx="1"/>
          </p:nvPr>
        </p:nvSpPr>
        <p:spPr/>
        <p:txBody>
          <a:bodyPr/>
          <a:lstStyle/>
          <a:p>
            <a:pPr>
              <a:spcBef>
                <a:spcPts val="600"/>
              </a:spcBef>
            </a:pPr>
            <a:r>
              <a:rPr lang="en-US" dirty="0"/>
              <a:t>RBDs provide a success-oriented view of the system.</a:t>
            </a:r>
          </a:p>
          <a:p>
            <a:pPr>
              <a:spcBef>
                <a:spcPts val="600"/>
              </a:spcBef>
            </a:pPr>
            <a:r>
              <a:rPr lang="en-US" dirty="0"/>
              <a:t>RBDs provide a framework for understanding redundancy.</a:t>
            </a:r>
          </a:p>
          <a:p>
            <a:pPr>
              <a:spcBef>
                <a:spcPts val="600"/>
              </a:spcBef>
            </a:pPr>
            <a:r>
              <a:rPr lang="en-US" dirty="0"/>
              <a:t>RBDs facilitate the computation of system reliability from component reliabilities. </a:t>
            </a:r>
          </a:p>
          <a:p>
            <a:pPr>
              <a:spcBef>
                <a:spcPts val="600"/>
              </a:spcBef>
            </a:pPr>
            <a:r>
              <a:rPr lang="en-US" dirty="0"/>
              <a:t>RBDs and fault trees provide essentially the same information. However, RBDs are easier to use and communicate. </a:t>
            </a:r>
          </a:p>
        </p:txBody>
      </p:sp>
    </p:spTree>
    <p:extLst>
      <p:ext uri="{BB962C8B-B14F-4D97-AF65-F5344CB8AC3E}">
        <p14:creationId xmlns:p14="http://schemas.microsoft.com/office/powerpoint/2010/main" val="35928484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Reliability Block Diagrams</a:t>
            </a:r>
            <a:br>
              <a:rPr lang="en-US" dirty="0"/>
            </a:br>
            <a:r>
              <a:rPr lang="en-US" dirty="0"/>
              <a:t>Classifications</a:t>
            </a:r>
          </a:p>
        </p:txBody>
      </p:sp>
      <p:sp>
        <p:nvSpPr>
          <p:cNvPr id="8195" name="Rectangle 3"/>
          <p:cNvSpPr>
            <a:spLocks noGrp="1" noChangeArrowheads="1"/>
          </p:cNvSpPr>
          <p:nvPr>
            <p:ph idx="1"/>
          </p:nvPr>
        </p:nvSpPr>
        <p:spPr>
          <a:xfrm>
            <a:off x="457200" y="1088885"/>
            <a:ext cx="8229600" cy="5272157"/>
          </a:xfrm>
        </p:spPr>
        <p:txBody>
          <a:bodyPr/>
          <a:lstStyle/>
          <a:p>
            <a:r>
              <a:rPr lang="en-US" altLang="en-US" dirty="0"/>
              <a:t>The most commonly used types of RBDs are:</a:t>
            </a:r>
          </a:p>
          <a:p>
            <a:pPr lvl="1"/>
            <a:r>
              <a:rPr lang="en-US" altLang="en-US" sz="2000" dirty="0"/>
              <a:t>Simple series (all items have to function successfully)</a:t>
            </a:r>
          </a:p>
          <a:p>
            <a:pPr lvl="1"/>
            <a:r>
              <a:rPr lang="en-US" altLang="en-US" sz="2000" dirty="0"/>
              <a:t>Simple active parallel (a</a:t>
            </a:r>
            <a:r>
              <a:rPr lang="en-US" sz="2000" dirty="0"/>
              <a:t>ll items operating simultaneously in parallel and only one is needed</a:t>
            </a:r>
            <a:r>
              <a:rPr lang="en-US" altLang="en-US" sz="2000" dirty="0"/>
              <a:t>)</a:t>
            </a:r>
          </a:p>
          <a:p>
            <a:pPr lvl="1"/>
            <a:r>
              <a:rPr lang="en-US" sz="2000" dirty="0"/>
              <a:t>Standby parallel redundancy (alternate items are activated upon failure of the first item; only one item is operating at a time to accomplish the function)</a:t>
            </a:r>
          </a:p>
          <a:p>
            <a:pPr lvl="1"/>
            <a:r>
              <a:rPr lang="en-US" sz="2000" dirty="0">
                <a:solidFill>
                  <a:schemeClr val="accent2"/>
                </a:solidFill>
              </a:rPr>
              <a:t>Shared parallel (failure rate of remaining items change after failure of a companion item)</a:t>
            </a:r>
          </a:p>
          <a:p>
            <a:pPr lvl="1"/>
            <a:r>
              <a:rPr lang="en-US" sz="2000" dirty="0">
                <a:solidFill>
                  <a:schemeClr val="accent2"/>
                </a:solidFill>
              </a:rPr>
              <a:t> </a:t>
            </a:r>
            <a:r>
              <a:rPr lang="en-US" sz="2000" b="1" dirty="0">
                <a:solidFill>
                  <a:schemeClr val="accent2"/>
                </a:solidFill>
              </a:rPr>
              <a:t>r-out-of-n Systems </a:t>
            </a:r>
            <a:r>
              <a:rPr lang="en-US" sz="2000" dirty="0">
                <a:solidFill>
                  <a:schemeClr val="accent2"/>
                </a:solidFill>
              </a:rPr>
              <a:t>– Redundant system consisting of n items in which r of the n items must function for the system to function (voting decision).</a:t>
            </a:r>
          </a:p>
          <a:p>
            <a:pPr lvl="1"/>
            <a:r>
              <a:rPr lang="en-US" altLang="en-US" sz="2000" dirty="0"/>
              <a:t>Combination of series and parallel systems</a:t>
            </a:r>
          </a:p>
          <a:p>
            <a:pPr lvl="1"/>
            <a:endParaRPr lang="en-US" altLang="en-US" dirty="0"/>
          </a:p>
        </p:txBody>
      </p:sp>
      <p:sp>
        <p:nvSpPr>
          <p:cNvPr id="3" name="Rectangle 2">
            <a:extLst>
              <a:ext uri="{FF2B5EF4-FFF2-40B4-BE49-F238E27FC236}">
                <a16:creationId xmlns="" xmlns:a16="http://schemas.microsoft.com/office/drawing/2014/main" id="{940BFDA7-FB52-4C4B-AA95-1B0B8BDC86F2}"/>
              </a:ext>
            </a:extLst>
          </p:cNvPr>
          <p:cNvSpPr/>
          <p:nvPr/>
        </p:nvSpPr>
        <p:spPr>
          <a:xfrm>
            <a:off x="457200" y="5801633"/>
            <a:ext cx="7547113" cy="369332"/>
          </a:xfrm>
          <a:prstGeom prst="rect">
            <a:avLst/>
          </a:prstGeom>
        </p:spPr>
        <p:txBody>
          <a:bodyPr wrap="square">
            <a:spAutoFit/>
          </a:bodyPr>
          <a:lstStyle/>
          <a:p>
            <a:pPr marL="223837" lvl="1" indent="0">
              <a:buNone/>
            </a:pPr>
            <a:r>
              <a:rPr lang="en-US" b="1" dirty="0">
                <a:solidFill>
                  <a:schemeClr val="accent2"/>
                </a:solidFill>
              </a:rPr>
              <a:t>Note:</a:t>
            </a:r>
            <a:r>
              <a:rPr lang="en-US" dirty="0">
                <a:solidFill>
                  <a:schemeClr val="accent2"/>
                </a:solidFill>
              </a:rPr>
              <a:t> We will not cover shared and r-out-of-n Systems redundancy</a:t>
            </a:r>
          </a:p>
        </p:txBody>
      </p:sp>
    </p:spTree>
    <p:extLst>
      <p:ext uri="{BB962C8B-B14F-4D97-AF65-F5344CB8AC3E}">
        <p14:creationId xmlns:p14="http://schemas.microsoft.com/office/powerpoint/2010/main" val="36151450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Simple Series Reliability Block Diagrams</a:t>
            </a:r>
          </a:p>
        </p:txBody>
      </p:sp>
      <p:sp>
        <p:nvSpPr>
          <p:cNvPr id="12291" name="Rectangle 3"/>
          <p:cNvSpPr>
            <a:spLocks noGrp="1" noChangeArrowheads="1"/>
          </p:cNvSpPr>
          <p:nvPr>
            <p:ph idx="1"/>
          </p:nvPr>
        </p:nvSpPr>
        <p:spPr/>
        <p:txBody>
          <a:bodyPr/>
          <a:lstStyle/>
          <a:p>
            <a:pPr marL="0" indent="0">
              <a:buNone/>
            </a:pPr>
            <a:r>
              <a:rPr lang="en-US" altLang="en-US" b="1" i="1" dirty="0">
                <a:solidFill>
                  <a:schemeClr val="accent2"/>
                </a:solidFill>
              </a:rPr>
              <a:t>2-Components Case</a:t>
            </a:r>
          </a:p>
          <a:p>
            <a:pPr marL="0" indent="0">
              <a:buNone/>
            </a:pPr>
            <a:r>
              <a:rPr lang="en-US" altLang="en-US" dirty="0"/>
              <a:t>The general expression for a series system with two components is:</a:t>
            </a:r>
          </a:p>
          <a:p>
            <a:pPr marL="0" indent="0">
              <a:buNone/>
            </a:pPr>
            <a:r>
              <a:rPr lang="en-US" altLang="en-US" dirty="0"/>
              <a:t>R </a:t>
            </a:r>
            <a:r>
              <a:rPr lang="en-US" altLang="en-US" baseline="-25000" dirty="0"/>
              <a:t>System</a:t>
            </a:r>
            <a:r>
              <a:rPr lang="en-US" altLang="en-US" dirty="0"/>
              <a:t> = R</a:t>
            </a:r>
            <a:r>
              <a:rPr lang="en-US" altLang="en-US" baseline="-25000" dirty="0"/>
              <a:t>1</a:t>
            </a:r>
            <a:r>
              <a:rPr lang="en-US" altLang="en-US" dirty="0"/>
              <a:t> × R</a:t>
            </a:r>
            <a:r>
              <a:rPr lang="en-US" altLang="en-US" baseline="-25000" dirty="0"/>
              <a:t>2</a:t>
            </a:r>
            <a:r>
              <a:rPr lang="en-US" altLang="en-US" dirty="0"/>
              <a:t> </a:t>
            </a:r>
          </a:p>
          <a:p>
            <a:pPr marL="0" indent="0">
              <a:buNone/>
            </a:pPr>
            <a:endParaRPr lang="en-US" altLang="en-US" dirty="0"/>
          </a:p>
          <a:p>
            <a:pPr marL="0" indent="0">
              <a:buNone/>
            </a:pPr>
            <a:endParaRPr lang="en-US" altLang="en-US" dirty="0"/>
          </a:p>
          <a:p>
            <a:pPr marL="0" indent="0">
              <a:buNone/>
            </a:pPr>
            <a:endParaRPr lang="en-US" altLang="en-US" dirty="0"/>
          </a:p>
          <a:p>
            <a:pPr marL="0" indent="0">
              <a:buNone/>
            </a:pPr>
            <a:r>
              <a:rPr lang="en-US" altLang="en-US" dirty="0"/>
              <a:t>Example</a:t>
            </a:r>
          </a:p>
          <a:p>
            <a:pPr marL="0" indent="0">
              <a:buNone/>
            </a:pPr>
            <a:r>
              <a:rPr lang="en-US" altLang="en-US" dirty="0"/>
              <a:t>R </a:t>
            </a:r>
            <a:r>
              <a:rPr lang="en-US" altLang="en-US" baseline="-25000" dirty="0"/>
              <a:t>System </a:t>
            </a:r>
            <a:r>
              <a:rPr lang="en-US" altLang="en-US" dirty="0"/>
              <a:t>= R</a:t>
            </a:r>
            <a:r>
              <a:rPr lang="en-US" altLang="en-US" baseline="-25000" dirty="0"/>
              <a:t>1</a:t>
            </a:r>
            <a:r>
              <a:rPr lang="en-US" altLang="en-US" dirty="0"/>
              <a:t> × R</a:t>
            </a:r>
            <a:r>
              <a:rPr lang="en-US" altLang="en-US" baseline="-25000" dirty="0"/>
              <a:t>2</a:t>
            </a:r>
            <a:r>
              <a:rPr lang="en-US" altLang="en-US" dirty="0"/>
              <a:t> </a:t>
            </a:r>
          </a:p>
          <a:p>
            <a:pPr marL="0" indent="0">
              <a:buNone/>
            </a:pPr>
            <a:r>
              <a:rPr lang="en-US" altLang="en-US" dirty="0"/>
              <a:t>R </a:t>
            </a:r>
            <a:r>
              <a:rPr lang="en-US" altLang="en-US" baseline="-25000" dirty="0"/>
              <a:t>System</a:t>
            </a:r>
            <a:r>
              <a:rPr lang="en-US" altLang="en-US" dirty="0"/>
              <a:t> = 0.99 × 0.95</a:t>
            </a:r>
          </a:p>
          <a:p>
            <a:pPr marL="0" indent="0">
              <a:buNone/>
            </a:pPr>
            <a:endParaRPr lang="en-US" altLang="en-US" dirty="0"/>
          </a:p>
          <a:p>
            <a:pPr marL="0" indent="0">
              <a:buNone/>
            </a:pPr>
            <a:r>
              <a:rPr lang="en-US" altLang="en-US" b="1" i="1" dirty="0">
                <a:solidFill>
                  <a:schemeClr val="accent2"/>
                </a:solidFill>
              </a:rPr>
              <a:t>General n Series Components Case</a:t>
            </a:r>
          </a:p>
          <a:p>
            <a:pPr marL="457200" lvl="2" indent="0">
              <a:buNone/>
            </a:pPr>
            <a:r>
              <a:rPr lang="en-US" altLang="en-US" dirty="0"/>
              <a:t>R</a:t>
            </a:r>
            <a:r>
              <a:rPr lang="en-US" altLang="en-US" baseline="-25000" dirty="0"/>
              <a:t>System</a:t>
            </a:r>
            <a:r>
              <a:rPr lang="en-US" altLang="en-US" dirty="0"/>
              <a:t> = R</a:t>
            </a:r>
            <a:r>
              <a:rPr lang="en-US" altLang="en-US" baseline="-25000" dirty="0"/>
              <a:t>1</a:t>
            </a:r>
            <a:r>
              <a:rPr lang="en-US" altLang="en-US" dirty="0"/>
              <a:t> R</a:t>
            </a:r>
            <a:r>
              <a:rPr lang="en-US" altLang="en-US" baseline="-25000" dirty="0"/>
              <a:t>2</a:t>
            </a:r>
            <a:r>
              <a:rPr lang="en-US" altLang="en-US" dirty="0"/>
              <a:t> R</a:t>
            </a:r>
            <a:r>
              <a:rPr lang="en-US" altLang="en-US" baseline="-25000" dirty="0"/>
              <a:t>3</a:t>
            </a:r>
            <a:r>
              <a:rPr lang="en-US" altLang="en-US" dirty="0"/>
              <a:t> ... Rn  where R</a:t>
            </a:r>
            <a:r>
              <a:rPr lang="en-US" altLang="en-US" baseline="-25000" dirty="0"/>
              <a:t>s</a:t>
            </a:r>
            <a:r>
              <a:rPr lang="en-US" altLang="en-US" dirty="0"/>
              <a:t> = probability that system will work.</a:t>
            </a:r>
          </a:p>
          <a:p>
            <a:pPr marL="0" indent="0">
              <a:buNone/>
            </a:pPr>
            <a:endParaRPr lang="en-US" altLang="en-US" dirty="0"/>
          </a:p>
        </p:txBody>
      </p:sp>
      <p:grpSp>
        <p:nvGrpSpPr>
          <p:cNvPr id="20" name="Group 19"/>
          <p:cNvGrpSpPr/>
          <p:nvPr/>
        </p:nvGrpSpPr>
        <p:grpSpPr>
          <a:xfrm>
            <a:off x="871863" y="2713472"/>
            <a:ext cx="6961953" cy="1470989"/>
            <a:chOff x="653498" y="2383159"/>
            <a:chExt cx="8266907" cy="1746712"/>
          </a:xfrm>
        </p:grpSpPr>
        <p:grpSp>
          <p:nvGrpSpPr>
            <p:cNvPr id="18" name="Group 17"/>
            <p:cNvGrpSpPr/>
            <p:nvPr/>
          </p:nvGrpSpPr>
          <p:grpSpPr>
            <a:xfrm>
              <a:off x="3047264" y="3339440"/>
              <a:ext cx="5873141" cy="790431"/>
              <a:chOff x="3047264" y="3516861"/>
              <a:chExt cx="5873141" cy="790431"/>
            </a:xfrm>
          </p:grpSpPr>
          <p:cxnSp>
            <p:nvCxnSpPr>
              <p:cNvPr id="6" name="Straight Connector 5"/>
              <p:cNvCxnSpPr/>
              <p:nvPr/>
            </p:nvCxnSpPr>
            <p:spPr bwMode="auto">
              <a:xfrm>
                <a:off x="3047264" y="3912076"/>
                <a:ext cx="5873141" cy="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12292" name="Rectangle 4"/>
              <p:cNvSpPr>
                <a:spLocks noChangeArrowheads="1"/>
              </p:cNvSpPr>
              <p:nvPr/>
            </p:nvSpPr>
            <p:spPr bwMode="auto">
              <a:xfrm>
                <a:off x="3542197" y="3516861"/>
                <a:ext cx="2146300" cy="790431"/>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dirty="0"/>
                  <a:t>R</a:t>
                </a:r>
                <a:r>
                  <a:rPr lang="en-US" altLang="en-US" baseline="-25000" dirty="0"/>
                  <a:t>1</a:t>
                </a:r>
                <a:r>
                  <a:rPr lang="en-US" altLang="en-US" dirty="0"/>
                  <a:t>= 0.99</a:t>
                </a:r>
                <a:endParaRPr lang="en-US" altLang="en-US" sz="2800" dirty="0"/>
              </a:p>
            </p:txBody>
          </p:sp>
          <p:sp>
            <p:nvSpPr>
              <p:cNvPr id="12293" name="Rectangle 5"/>
              <p:cNvSpPr>
                <a:spLocks noChangeArrowheads="1"/>
              </p:cNvSpPr>
              <p:nvPr/>
            </p:nvSpPr>
            <p:spPr bwMode="auto">
              <a:xfrm>
                <a:off x="6231301" y="3516861"/>
                <a:ext cx="2146300" cy="790431"/>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dirty="0"/>
                  <a:t>R</a:t>
                </a:r>
                <a:r>
                  <a:rPr lang="en-US" altLang="en-US" baseline="-25000" dirty="0"/>
                  <a:t>2</a:t>
                </a:r>
                <a:r>
                  <a:rPr lang="en-US" altLang="en-US" dirty="0"/>
                  <a:t>=0.95</a:t>
                </a:r>
              </a:p>
            </p:txBody>
          </p:sp>
        </p:grpSp>
        <p:grpSp>
          <p:nvGrpSpPr>
            <p:cNvPr id="19" name="Group 18"/>
            <p:cNvGrpSpPr/>
            <p:nvPr/>
          </p:nvGrpSpPr>
          <p:grpSpPr>
            <a:xfrm>
              <a:off x="653498" y="2383159"/>
              <a:ext cx="5873141" cy="826118"/>
              <a:chOff x="653498" y="2383159"/>
              <a:chExt cx="5873141" cy="826118"/>
            </a:xfrm>
          </p:grpSpPr>
          <p:cxnSp>
            <p:nvCxnSpPr>
              <p:cNvPr id="12" name="Straight Connector 11">
                <a:extLst>
                  <a:ext uri="{FF2B5EF4-FFF2-40B4-BE49-F238E27FC236}">
                    <a16:creationId xmlns="" xmlns:a16="http://schemas.microsoft.com/office/drawing/2014/main" id="{F3DF37A9-643E-4DEE-8BE7-6AC62C00D6D0}"/>
                  </a:ext>
                </a:extLst>
              </p:cNvPr>
              <p:cNvCxnSpPr/>
              <p:nvPr/>
            </p:nvCxnSpPr>
            <p:spPr bwMode="auto">
              <a:xfrm>
                <a:off x="653498" y="2796218"/>
                <a:ext cx="5873141" cy="0"/>
              </a:xfrm>
              <a:prstGeom prst="line">
                <a:avLst/>
              </a:prstGeom>
              <a:solidFill>
                <a:schemeClr val="accent1"/>
              </a:solidFill>
              <a:ln w="28575" cap="flat" cmpd="sng" algn="ctr">
                <a:solidFill>
                  <a:schemeClr val="tx1"/>
                </a:solidFill>
                <a:prstDash val="solid"/>
                <a:round/>
                <a:headEnd type="none" w="sm" len="sm"/>
                <a:tailEnd type="none" w="sm" len="sm"/>
              </a:ln>
              <a:effectLst/>
            </p:spPr>
          </p:cxnSp>
          <p:sp>
            <p:nvSpPr>
              <p:cNvPr id="13" name="Rectangle 4">
                <a:extLst>
                  <a:ext uri="{FF2B5EF4-FFF2-40B4-BE49-F238E27FC236}">
                    <a16:creationId xmlns="" xmlns:a16="http://schemas.microsoft.com/office/drawing/2014/main" id="{C5393E29-75F9-4989-A021-EFF06C651106}"/>
                  </a:ext>
                </a:extLst>
              </p:cNvPr>
              <p:cNvSpPr>
                <a:spLocks noChangeArrowheads="1"/>
              </p:cNvSpPr>
              <p:nvPr/>
            </p:nvSpPr>
            <p:spPr bwMode="auto">
              <a:xfrm>
                <a:off x="1196301" y="2383159"/>
                <a:ext cx="2146300" cy="826118"/>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dirty="0"/>
                  <a:t>R</a:t>
                </a:r>
                <a:r>
                  <a:rPr lang="en-US" altLang="en-US" baseline="-25000" dirty="0"/>
                  <a:t>1</a:t>
                </a:r>
                <a:endParaRPr lang="en-US" altLang="en-US" sz="2800" dirty="0"/>
              </a:p>
            </p:txBody>
          </p:sp>
          <p:sp>
            <p:nvSpPr>
              <p:cNvPr id="14" name="Rectangle 5">
                <a:extLst>
                  <a:ext uri="{FF2B5EF4-FFF2-40B4-BE49-F238E27FC236}">
                    <a16:creationId xmlns="" xmlns:a16="http://schemas.microsoft.com/office/drawing/2014/main" id="{4ECE768D-C2FC-443B-A7EC-F7770F94FC6E}"/>
                  </a:ext>
                </a:extLst>
              </p:cNvPr>
              <p:cNvSpPr>
                <a:spLocks noChangeArrowheads="1"/>
              </p:cNvSpPr>
              <p:nvPr/>
            </p:nvSpPr>
            <p:spPr bwMode="auto">
              <a:xfrm>
                <a:off x="3837535" y="2383160"/>
                <a:ext cx="2146300" cy="826116"/>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dirty="0"/>
                  <a:t>R</a:t>
                </a:r>
                <a:r>
                  <a:rPr lang="en-US" altLang="en-US" baseline="-25000" dirty="0"/>
                  <a:t>2</a:t>
                </a:r>
                <a:endParaRPr lang="en-US" altLang="en-US" dirty="0"/>
              </a:p>
            </p:txBody>
          </p:sp>
        </p:grpSp>
      </p:grpSp>
    </p:spTree>
    <p:extLst>
      <p:ext uri="{BB962C8B-B14F-4D97-AF65-F5344CB8AC3E}">
        <p14:creationId xmlns:p14="http://schemas.microsoft.com/office/powerpoint/2010/main" val="537710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noFill/>
        </p:spPr>
        <p:txBody>
          <a:bodyPr/>
          <a:lstStyle/>
          <a:p>
            <a:r>
              <a:rPr lang="en-US" altLang="en-US" b="1" dirty="0"/>
              <a:t>2-Components Case</a:t>
            </a:r>
            <a:endParaRPr lang="en-US" b="1" dirty="0"/>
          </a:p>
          <a:p>
            <a:pPr>
              <a:buFontTx/>
              <a:buNone/>
            </a:pPr>
            <a:r>
              <a:rPr lang="en-US" altLang="en-US" dirty="0"/>
              <a:t>   The general expression for a parallel system with two components is:</a:t>
            </a:r>
          </a:p>
          <a:p>
            <a:pPr marL="228600" lvl="1" indent="0">
              <a:buNone/>
            </a:pPr>
            <a:r>
              <a:rPr lang="en-US" altLang="en-US" sz="1600" dirty="0"/>
              <a:t>R</a:t>
            </a:r>
            <a:r>
              <a:rPr lang="en-US" altLang="en-US" sz="1600" baseline="-25000" dirty="0"/>
              <a:t>System</a:t>
            </a:r>
            <a:r>
              <a:rPr lang="en-US" altLang="en-US" sz="1600" dirty="0"/>
              <a:t> = 1- (1-R</a:t>
            </a:r>
            <a:r>
              <a:rPr lang="en-US" altLang="en-US" sz="1600" baseline="-25000" dirty="0"/>
              <a:t>1</a:t>
            </a:r>
            <a:r>
              <a:rPr lang="en-US" altLang="en-US" sz="1600" dirty="0"/>
              <a:t>)(1- R</a:t>
            </a:r>
            <a:r>
              <a:rPr lang="en-US" altLang="en-US" sz="1600" baseline="-25000" dirty="0"/>
              <a:t>2</a:t>
            </a:r>
            <a:r>
              <a:rPr lang="en-US" altLang="en-US" sz="1600" dirty="0"/>
              <a:t>)</a:t>
            </a:r>
          </a:p>
          <a:p>
            <a:pPr marL="228600" lvl="1" indent="0">
              <a:buNone/>
            </a:pPr>
            <a:r>
              <a:rPr lang="en-US" altLang="en-US" sz="1600" dirty="0"/>
              <a:t>If  Q</a:t>
            </a:r>
            <a:r>
              <a:rPr lang="en-US" altLang="en-US" sz="1600" baseline="-25000" dirty="0"/>
              <a:t>1</a:t>
            </a:r>
            <a:r>
              <a:rPr lang="en-US" altLang="en-US" sz="1600" dirty="0"/>
              <a:t>=1-R</a:t>
            </a:r>
            <a:r>
              <a:rPr lang="en-US" altLang="en-US" sz="1600" baseline="-25000" dirty="0"/>
              <a:t>1 </a:t>
            </a:r>
            <a:r>
              <a:rPr lang="en-US" altLang="en-US" sz="1600" dirty="0"/>
              <a:t> and Q</a:t>
            </a:r>
            <a:r>
              <a:rPr lang="en-US" altLang="en-US" sz="1600" baseline="-25000" dirty="0"/>
              <a:t>2</a:t>
            </a:r>
            <a:r>
              <a:rPr lang="en-US" altLang="en-US" sz="1600" dirty="0"/>
              <a:t>=1- R</a:t>
            </a:r>
            <a:r>
              <a:rPr lang="en-US" altLang="en-US" sz="1600" baseline="-25000" dirty="0"/>
              <a:t>2</a:t>
            </a:r>
            <a:r>
              <a:rPr lang="en-US" altLang="en-US" dirty="0"/>
              <a:t>  </a:t>
            </a:r>
          </a:p>
          <a:p>
            <a:pPr marL="228600" lvl="1" indent="0">
              <a:buNone/>
            </a:pPr>
            <a:r>
              <a:rPr lang="en-US" altLang="en-US" dirty="0"/>
              <a:t>Then, R</a:t>
            </a:r>
            <a:r>
              <a:rPr lang="en-US" altLang="en-US" baseline="-25000" dirty="0"/>
              <a:t>System</a:t>
            </a:r>
            <a:r>
              <a:rPr lang="en-US" altLang="en-US" dirty="0"/>
              <a:t> = 1-Q</a:t>
            </a:r>
            <a:r>
              <a:rPr lang="en-US" altLang="en-US" baseline="-25000" dirty="0"/>
              <a:t>1</a:t>
            </a:r>
            <a:r>
              <a:rPr lang="en-US" altLang="en-US" dirty="0"/>
              <a:t>×Q</a:t>
            </a:r>
            <a:r>
              <a:rPr lang="en-US" altLang="en-US" baseline="-25000" dirty="0"/>
              <a:t>2</a:t>
            </a:r>
          </a:p>
          <a:p>
            <a:pPr>
              <a:spcAft>
                <a:spcPts val="300"/>
              </a:spcAft>
            </a:pPr>
            <a:endParaRPr lang="en-US" altLang="en-US" sz="1800" dirty="0"/>
          </a:p>
          <a:p>
            <a:pPr>
              <a:spcAft>
                <a:spcPts val="300"/>
              </a:spcAft>
            </a:pPr>
            <a:r>
              <a:rPr lang="en-US" altLang="en-US" sz="1800" b="1" dirty="0"/>
              <a:t>Example</a:t>
            </a:r>
          </a:p>
          <a:p>
            <a:pPr marL="0" indent="0">
              <a:spcAft>
                <a:spcPts val="300"/>
              </a:spcAft>
              <a:buNone/>
            </a:pPr>
            <a:r>
              <a:rPr lang="en-US" altLang="en-US" sz="1800" dirty="0"/>
              <a:t>    The reliability of the redundant system </a:t>
            </a:r>
          </a:p>
          <a:p>
            <a:pPr marL="228600" lvl="1" indent="0">
              <a:spcAft>
                <a:spcPts val="300"/>
              </a:spcAft>
              <a:buNone/>
            </a:pPr>
            <a:r>
              <a:rPr lang="en-US" altLang="en-US" dirty="0"/>
              <a:t>R = 1-Q</a:t>
            </a:r>
            <a:r>
              <a:rPr lang="en-US" altLang="en-US" baseline="-25000" dirty="0"/>
              <a:t>1 </a:t>
            </a:r>
            <a:r>
              <a:rPr lang="en-US" altLang="en-US" dirty="0"/>
              <a:t>Q</a:t>
            </a:r>
            <a:r>
              <a:rPr lang="en-US" altLang="en-US" baseline="-25000" dirty="0"/>
              <a:t>2 </a:t>
            </a:r>
            <a:r>
              <a:rPr lang="en-US" altLang="en-US" dirty="0"/>
              <a:t> = 1- (0.01)(.0.01) = 0.9999</a:t>
            </a:r>
          </a:p>
          <a:p>
            <a:endParaRPr lang="en-US" altLang="en-US" sz="1800" dirty="0"/>
          </a:p>
          <a:p>
            <a:r>
              <a:rPr lang="en-US" altLang="en-US" dirty="0"/>
              <a:t>General n redundant components Case</a:t>
            </a:r>
            <a:br>
              <a:rPr lang="en-US" altLang="en-US" dirty="0"/>
            </a:br>
            <a:r>
              <a:rPr lang="en-US" altLang="en-US" dirty="0">
                <a:latin typeface="+mj-lt"/>
              </a:rPr>
              <a:t>R</a:t>
            </a:r>
            <a:r>
              <a:rPr lang="en-US" altLang="en-US" baseline="-25000" dirty="0">
                <a:latin typeface="+mj-lt"/>
              </a:rPr>
              <a:t>system </a:t>
            </a:r>
            <a:r>
              <a:rPr lang="en-US" altLang="en-US" dirty="0">
                <a:latin typeface="+mj-lt"/>
              </a:rPr>
              <a:t>= 1-(Q</a:t>
            </a:r>
            <a:r>
              <a:rPr lang="en-US" altLang="en-US" baseline="-25000" dirty="0">
                <a:latin typeface="+mj-lt"/>
              </a:rPr>
              <a:t>1</a:t>
            </a:r>
            <a:r>
              <a:rPr lang="en-US" altLang="en-US" dirty="0">
                <a:latin typeface="+mj-lt"/>
              </a:rPr>
              <a:t>Q</a:t>
            </a:r>
            <a:r>
              <a:rPr lang="en-US" altLang="en-US" baseline="-25000" dirty="0">
                <a:latin typeface="+mj-lt"/>
              </a:rPr>
              <a:t>2</a:t>
            </a:r>
            <a:r>
              <a:rPr lang="en-US" altLang="en-US" dirty="0">
                <a:latin typeface="+mj-lt"/>
              </a:rPr>
              <a:t>Q</a:t>
            </a:r>
            <a:r>
              <a:rPr lang="en-US" altLang="en-US" baseline="-25000" dirty="0">
                <a:latin typeface="+mj-lt"/>
              </a:rPr>
              <a:t>3</a:t>
            </a:r>
            <a:r>
              <a:rPr lang="en-US" altLang="en-US" dirty="0">
                <a:latin typeface="+mj-lt"/>
              </a:rPr>
              <a:t>...Q</a:t>
            </a:r>
            <a:r>
              <a:rPr lang="en-US" altLang="en-US" baseline="-25000" dirty="0">
                <a:latin typeface="+mj-lt"/>
              </a:rPr>
              <a:t>n </a:t>
            </a:r>
            <a:r>
              <a:rPr lang="en-US" altLang="en-US" dirty="0">
                <a:latin typeface="+mj-lt"/>
              </a:rPr>
              <a:t>)</a:t>
            </a:r>
          </a:p>
        </p:txBody>
      </p:sp>
      <p:sp>
        <p:nvSpPr>
          <p:cNvPr id="4" name="Title 3"/>
          <p:cNvSpPr>
            <a:spLocks noGrp="1"/>
          </p:cNvSpPr>
          <p:nvPr>
            <p:ph type="title"/>
          </p:nvPr>
        </p:nvSpPr>
        <p:spPr>
          <a:xfrm>
            <a:off x="292608" y="246888"/>
            <a:ext cx="8005232" cy="461665"/>
          </a:xfrm>
        </p:spPr>
        <p:txBody>
          <a:bodyPr/>
          <a:lstStyle/>
          <a:p>
            <a:r>
              <a:rPr lang="en-US" sz="2400" dirty="0"/>
              <a:t>Simple Active Parallel Reliability Block Diagrams</a:t>
            </a:r>
          </a:p>
        </p:txBody>
      </p:sp>
      <p:grpSp>
        <p:nvGrpSpPr>
          <p:cNvPr id="40" name="Group 39"/>
          <p:cNvGrpSpPr/>
          <p:nvPr/>
        </p:nvGrpSpPr>
        <p:grpSpPr>
          <a:xfrm>
            <a:off x="4856845" y="2503830"/>
            <a:ext cx="3276600" cy="1138870"/>
            <a:chOff x="4856845" y="2503830"/>
            <a:chExt cx="3276600" cy="1138870"/>
          </a:xfrm>
        </p:grpSpPr>
        <p:sp>
          <p:nvSpPr>
            <p:cNvPr id="37" name="Rectangle 36"/>
            <p:cNvSpPr/>
            <p:nvPr/>
          </p:nvSpPr>
          <p:spPr>
            <a:xfrm>
              <a:off x="5295332" y="2729552"/>
              <a:ext cx="2415654" cy="709684"/>
            </a:xfrm>
            <a:prstGeom prst="rect">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solidFill>
                  <a:schemeClr val="tx1"/>
                </a:solidFill>
              </a:endParaRPr>
            </a:p>
          </p:txBody>
        </p:sp>
        <p:sp>
          <p:nvSpPr>
            <p:cNvPr id="8" name="Rectangle 4"/>
            <p:cNvSpPr>
              <a:spLocks noChangeArrowheads="1"/>
            </p:cNvSpPr>
            <p:nvPr/>
          </p:nvSpPr>
          <p:spPr bwMode="auto">
            <a:xfrm>
              <a:off x="5648614" y="2503830"/>
              <a:ext cx="1709091" cy="460798"/>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dirty="0"/>
                <a:t>R</a:t>
              </a:r>
              <a:r>
                <a:rPr lang="en-US" altLang="en-US" baseline="-25000" dirty="0"/>
                <a:t>1</a:t>
              </a:r>
              <a:r>
                <a:rPr lang="en-US" altLang="en-US" dirty="0"/>
                <a:t> </a:t>
              </a:r>
              <a:endParaRPr lang="en-US" dirty="0"/>
            </a:p>
          </p:txBody>
        </p:sp>
        <p:sp>
          <p:nvSpPr>
            <p:cNvPr id="9" name="Rectangle 5"/>
            <p:cNvSpPr>
              <a:spLocks noChangeArrowheads="1"/>
            </p:cNvSpPr>
            <p:nvPr/>
          </p:nvSpPr>
          <p:spPr bwMode="auto">
            <a:xfrm>
              <a:off x="5648614" y="3181902"/>
              <a:ext cx="1709091" cy="460798"/>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dirty="0"/>
                <a:t>R</a:t>
              </a:r>
              <a:r>
                <a:rPr lang="en-US" altLang="en-US" baseline="-25000" dirty="0"/>
                <a:t>2</a:t>
              </a:r>
              <a:endParaRPr lang="en-US" altLang="en-US" dirty="0"/>
            </a:p>
          </p:txBody>
        </p:sp>
        <p:sp>
          <p:nvSpPr>
            <p:cNvPr id="13" name="Line 9"/>
            <p:cNvSpPr>
              <a:spLocks noChangeShapeType="1"/>
            </p:cNvSpPr>
            <p:nvPr/>
          </p:nvSpPr>
          <p:spPr bwMode="auto">
            <a:xfrm>
              <a:off x="7708701" y="3066703"/>
              <a:ext cx="42474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 name="Line 13"/>
            <p:cNvSpPr>
              <a:spLocks noChangeShapeType="1"/>
            </p:cNvSpPr>
            <p:nvPr/>
          </p:nvSpPr>
          <p:spPr bwMode="auto">
            <a:xfrm>
              <a:off x="4856845" y="3066703"/>
              <a:ext cx="42474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9" name="Rectangle 15"/>
            <p:cNvSpPr>
              <a:spLocks noChangeArrowheads="1"/>
            </p:cNvSpPr>
            <p:nvPr/>
          </p:nvSpPr>
          <p:spPr bwMode="auto">
            <a:xfrm>
              <a:off x="6143720" y="3222733"/>
              <a:ext cx="183297" cy="189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sz="1400" dirty="0"/>
            </a:p>
          </p:txBody>
        </p:sp>
      </p:grpSp>
      <p:grpSp>
        <p:nvGrpSpPr>
          <p:cNvPr id="38" name="Group 37"/>
          <p:cNvGrpSpPr/>
          <p:nvPr/>
        </p:nvGrpSpPr>
        <p:grpSpPr>
          <a:xfrm>
            <a:off x="5463623" y="4122818"/>
            <a:ext cx="3276600" cy="1138870"/>
            <a:chOff x="5463623" y="4122818"/>
            <a:chExt cx="3276600" cy="1138870"/>
          </a:xfrm>
        </p:grpSpPr>
        <p:sp>
          <p:nvSpPr>
            <p:cNvPr id="30" name="Line 9">
              <a:extLst>
                <a:ext uri="{FF2B5EF4-FFF2-40B4-BE49-F238E27FC236}">
                  <a16:creationId xmlns="" xmlns:a16="http://schemas.microsoft.com/office/drawing/2014/main" id="{A22A847E-0C39-413B-94F5-10481C231D1D}"/>
                </a:ext>
              </a:extLst>
            </p:cNvPr>
            <p:cNvSpPr>
              <a:spLocks noChangeShapeType="1"/>
            </p:cNvSpPr>
            <p:nvPr/>
          </p:nvSpPr>
          <p:spPr bwMode="auto">
            <a:xfrm>
              <a:off x="8315479" y="4685691"/>
              <a:ext cx="42474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4" name="Line 13">
              <a:extLst>
                <a:ext uri="{FF2B5EF4-FFF2-40B4-BE49-F238E27FC236}">
                  <a16:creationId xmlns="" xmlns:a16="http://schemas.microsoft.com/office/drawing/2014/main" id="{B8E6C5C3-5FEE-41F9-9882-31698725D517}"/>
                </a:ext>
              </a:extLst>
            </p:cNvPr>
            <p:cNvSpPr>
              <a:spLocks noChangeShapeType="1"/>
            </p:cNvSpPr>
            <p:nvPr/>
          </p:nvSpPr>
          <p:spPr bwMode="auto">
            <a:xfrm>
              <a:off x="5463623" y="4685691"/>
              <a:ext cx="424744"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6" name="Rectangle 15">
              <a:extLst>
                <a:ext uri="{FF2B5EF4-FFF2-40B4-BE49-F238E27FC236}">
                  <a16:creationId xmlns="" xmlns:a16="http://schemas.microsoft.com/office/drawing/2014/main" id="{C48B4891-F6F0-44C1-985F-BA451505BD19}"/>
                </a:ext>
              </a:extLst>
            </p:cNvPr>
            <p:cNvSpPr>
              <a:spLocks noChangeArrowheads="1"/>
            </p:cNvSpPr>
            <p:nvPr/>
          </p:nvSpPr>
          <p:spPr bwMode="auto">
            <a:xfrm>
              <a:off x="6750498" y="4841721"/>
              <a:ext cx="183297" cy="1895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sz="1400" dirty="0"/>
            </a:p>
          </p:txBody>
        </p:sp>
        <p:sp>
          <p:nvSpPr>
            <p:cNvPr id="39" name="Rectangle 38"/>
            <p:cNvSpPr/>
            <p:nvPr/>
          </p:nvSpPr>
          <p:spPr>
            <a:xfrm>
              <a:off x="5882186" y="4339988"/>
              <a:ext cx="2415654" cy="709684"/>
            </a:xfrm>
            <a:prstGeom prst="rect">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solidFill>
                  <a:schemeClr val="tx1"/>
                </a:solidFill>
              </a:endParaRPr>
            </a:p>
          </p:txBody>
        </p:sp>
        <p:sp>
          <p:nvSpPr>
            <p:cNvPr id="25" name="Rectangle 4">
              <a:extLst>
                <a:ext uri="{FF2B5EF4-FFF2-40B4-BE49-F238E27FC236}">
                  <a16:creationId xmlns="" xmlns:a16="http://schemas.microsoft.com/office/drawing/2014/main" id="{8EEFFEC2-475D-4042-9137-2823675788D3}"/>
                </a:ext>
              </a:extLst>
            </p:cNvPr>
            <p:cNvSpPr>
              <a:spLocks noChangeArrowheads="1"/>
            </p:cNvSpPr>
            <p:nvPr/>
          </p:nvSpPr>
          <p:spPr bwMode="auto">
            <a:xfrm>
              <a:off x="6235468" y="4122818"/>
              <a:ext cx="1709091" cy="460797"/>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dirty="0"/>
                <a:t>R</a:t>
              </a:r>
              <a:r>
                <a:rPr lang="en-US" altLang="en-US" baseline="-25000" dirty="0"/>
                <a:t>1</a:t>
              </a:r>
              <a:r>
                <a:rPr lang="en-US" altLang="en-US" dirty="0"/>
                <a:t>=0.99</a:t>
              </a:r>
              <a:endParaRPr lang="en-US" dirty="0"/>
            </a:p>
          </p:txBody>
        </p:sp>
        <p:sp>
          <p:nvSpPr>
            <p:cNvPr id="26" name="Rectangle 5">
              <a:extLst>
                <a:ext uri="{FF2B5EF4-FFF2-40B4-BE49-F238E27FC236}">
                  <a16:creationId xmlns="" xmlns:a16="http://schemas.microsoft.com/office/drawing/2014/main" id="{79E7876E-A722-420B-BDFA-EAD8FEC8A07D}"/>
                </a:ext>
              </a:extLst>
            </p:cNvPr>
            <p:cNvSpPr>
              <a:spLocks noChangeArrowheads="1"/>
            </p:cNvSpPr>
            <p:nvPr/>
          </p:nvSpPr>
          <p:spPr bwMode="auto">
            <a:xfrm>
              <a:off x="6235468" y="4800891"/>
              <a:ext cx="1709091" cy="460797"/>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dirty="0"/>
                <a:t>R</a:t>
              </a:r>
              <a:r>
                <a:rPr lang="en-US" altLang="en-US" baseline="-25000" dirty="0"/>
                <a:t>2</a:t>
              </a:r>
              <a:r>
                <a:rPr lang="en-US" altLang="en-US" dirty="0"/>
                <a:t>=0.99</a:t>
              </a:r>
              <a:endParaRPr lang="en-US" dirty="0"/>
            </a:p>
          </p:txBody>
        </p:sp>
      </p:grpSp>
    </p:spTree>
    <p:extLst>
      <p:ext uri="{BB962C8B-B14F-4D97-AF65-F5344CB8AC3E}">
        <p14:creationId xmlns:p14="http://schemas.microsoft.com/office/powerpoint/2010/main" val="39021611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SEAC Courses</a:t>
            </a:r>
          </a:p>
        </p:txBody>
      </p:sp>
      <p:graphicFrame>
        <p:nvGraphicFramePr>
          <p:cNvPr id="7" name="Table 6"/>
          <p:cNvGraphicFramePr>
            <a:graphicFrameLocks noGrp="1"/>
          </p:cNvGraphicFramePr>
          <p:nvPr/>
        </p:nvGraphicFramePr>
        <p:xfrm>
          <a:off x="342341" y="1812651"/>
          <a:ext cx="1920240" cy="1008583"/>
        </p:xfrm>
        <a:graphic>
          <a:graphicData uri="http://schemas.openxmlformats.org/drawingml/2006/table">
            <a:tbl>
              <a:tblPr firstRow="1" bandRow="1">
                <a:tableStyleId>{284E427A-3D55-4303-BF80-6455036E1DE7}</a:tableStyleId>
              </a:tblPr>
              <a:tblGrid>
                <a:gridCol w="1920240">
                  <a:extLst>
                    <a:ext uri="{9D8B030D-6E8A-4147-A177-3AD203B41FA5}">
                      <a16:colId xmlns="" xmlns:a16="http://schemas.microsoft.com/office/drawing/2014/main" val="20000"/>
                    </a:ext>
                  </a:extLst>
                </a:gridCol>
              </a:tblGrid>
              <a:tr h="277063">
                <a:tc>
                  <a:txBody>
                    <a:bodyPr/>
                    <a:lstStyle/>
                    <a:p>
                      <a:endParaRPr lang="en-US" sz="1100" dirty="0"/>
                    </a:p>
                  </a:txBody>
                  <a:tcPr/>
                </a:tc>
                <a:extLst>
                  <a:ext uri="{0D108BD9-81ED-4DB2-BD59-A6C34878D82A}">
                    <a16:rowId xmlns="" xmlns:a16="http://schemas.microsoft.com/office/drawing/2014/main" val="1000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System Safety</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nchor="ctr"/>
                </a:tc>
                <a:extLst>
                  <a:ext uri="{0D108BD9-81ED-4DB2-BD59-A6C34878D82A}">
                    <a16:rowId xmlns="" xmlns:a16="http://schemas.microsoft.com/office/drawing/2014/main" val="10001"/>
                  </a:ext>
                </a:extLst>
              </a:tr>
            </a:tbl>
          </a:graphicData>
        </a:graphic>
      </p:graphicFrame>
      <p:graphicFrame>
        <p:nvGraphicFramePr>
          <p:cNvPr id="8" name="Table 7"/>
          <p:cNvGraphicFramePr>
            <a:graphicFrameLocks noGrp="1"/>
          </p:cNvGraphicFramePr>
          <p:nvPr/>
        </p:nvGraphicFramePr>
        <p:xfrm>
          <a:off x="2529763" y="1812651"/>
          <a:ext cx="1920240" cy="1005840"/>
        </p:xfrm>
        <a:graphic>
          <a:graphicData uri="http://schemas.openxmlformats.org/drawingml/2006/table">
            <a:tbl>
              <a:tblPr firstRow="1" bandRow="1">
                <a:tableStyleId>{284E427A-3D55-4303-BF80-6455036E1DE7}</a:tableStyleId>
              </a:tblPr>
              <a:tblGrid>
                <a:gridCol w="1920240">
                  <a:extLst>
                    <a:ext uri="{9D8B030D-6E8A-4147-A177-3AD203B41FA5}">
                      <a16:colId xmlns="" xmlns:a16="http://schemas.microsoft.com/office/drawing/2014/main" val="20000"/>
                    </a:ext>
                  </a:extLst>
                </a:gridCol>
              </a:tblGrid>
              <a:tr h="274320">
                <a:tc>
                  <a:txBody>
                    <a:bodyPr/>
                    <a:lstStyle/>
                    <a:p>
                      <a:endParaRPr lang="en-US" sz="1100" dirty="0"/>
                    </a:p>
                  </a:txBody>
                  <a:tcPr/>
                </a:tc>
                <a:extLst>
                  <a:ext uri="{0D108BD9-81ED-4DB2-BD59-A6C34878D82A}">
                    <a16:rowId xmlns="" xmlns:a16="http://schemas.microsoft.com/office/drawing/2014/main" val="10000"/>
                  </a:ext>
                </a:extLst>
              </a:tr>
              <a:tr h="731520">
                <a:tc>
                  <a:txBody>
                    <a:bodyPr/>
                    <a:lstStyle/>
                    <a:p>
                      <a:pPr algn="ctr"/>
                      <a:r>
                        <a:rPr lang="en-US" sz="1600" dirty="0"/>
                        <a:t>Software System </a:t>
                      </a:r>
                      <a:br>
                        <a:rPr lang="en-US" sz="1600" dirty="0"/>
                      </a:br>
                      <a:r>
                        <a:rPr lang="en-US" sz="1600" dirty="0"/>
                        <a:t>Safety</a:t>
                      </a:r>
                    </a:p>
                  </a:txBody>
                  <a:tcPr anchor="ctr"/>
                </a:tc>
                <a:extLst>
                  <a:ext uri="{0D108BD9-81ED-4DB2-BD59-A6C34878D82A}">
                    <a16:rowId xmlns="" xmlns:a16="http://schemas.microsoft.com/office/drawing/2014/main" val="10001"/>
                  </a:ext>
                </a:extLst>
              </a:tr>
            </a:tbl>
          </a:graphicData>
        </a:graphic>
      </p:graphicFrame>
      <p:graphicFrame>
        <p:nvGraphicFramePr>
          <p:cNvPr id="9" name="Table 8"/>
          <p:cNvGraphicFramePr>
            <a:graphicFrameLocks noGrp="1"/>
          </p:cNvGraphicFramePr>
          <p:nvPr/>
        </p:nvGraphicFramePr>
        <p:xfrm>
          <a:off x="4717185" y="1812651"/>
          <a:ext cx="1920240" cy="1005840"/>
        </p:xfrm>
        <a:graphic>
          <a:graphicData uri="http://schemas.openxmlformats.org/drawingml/2006/table">
            <a:tbl>
              <a:tblPr firstRow="1" bandRow="1">
                <a:tableStyleId>{284E427A-3D55-4303-BF80-6455036E1DE7}</a:tableStyleId>
              </a:tblPr>
              <a:tblGrid>
                <a:gridCol w="1920240">
                  <a:extLst>
                    <a:ext uri="{9D8B030D-6E8A-4147-A177-3AD203B41FA5}">
                      <a16:colId xmlns="" xmlns:a16="http://schemas.microsoft.com/office/drawing/2014/main" val="20000"/>
                    </a:ext>
                  </a:extLst>
                </a:gridCol>
              </a:tblGrid>
              <a:tr h="274320">
                <a:tc>
                  <a:txBody>
                    <a:bodyPr/>
                    <a:lstStyle/>
                    <a:p>
                      <a:endParaRPr lang="en-US" sz="1100" dirty="0"/>
                    </a:p>
                  </a:txBody>
                  <a:tcPr/>
                </a:tc>
                <a:extLst>
                  <a:ext uri="{0D108BD9-81ED-4DB2-BD59-A6C34878D82A}">
                    <a16:rowId xmlns="" xmlns:a16="http://schemas.microsoft.com/office/drawing/2014/main" val="10000"/>
                  </a:ext>
                </a:extLst>
              </a:tr>
              <a:tr h="731520">
                <a:tc>
                  <a:txBody>
                    <a:bodyPr/>
                    <a:lstStyle/>
                    <a:p>
                      <a:pPr algn="ctr"/>
                      <a:r>
                        <a:rPr lang="en-US" sz="1600" dirty="0"/>
                        <a:t>Explosives Safety</a:t>
                      </a:r>
                    </a:p>
                  </a:txBody>
                  <a:tcPr anchor="ctr"/>
                </a:tc>
                <a:extLst>
                  <a:ext uri="{0D108BD9-81ED-4DB2-BD59-A6C34878D82A}">
                    <a16:rowId xmlns="" xmlns:a16="http://schemas.microsoft.com/office/drawing/2014/main" val="10001"/>
                  </a:ext>
                </a:extLst>
              </a:tr>
            </a:tbl>
          </a:graphicData>
        </a:graphic>
      </p:graphicFrame>
      <p:graphicFrame>
        <p:nvGraphicFramePr>
          <p:cNvPr id="10" name="Table 9"/>
          <p:cNvGraphicFramePr>
            <a:graphicFrameLocks noGrp="1"/>
          </p:cNvGraphicFramePr>
          <p:nvPr/>
        </p:nvGraphicFramePr>
        <p:xfrm>
          <a:off x="2529763" y="2995788"/>
          <a:ext cx="1920240" cy="1005840"/>
        </p:xfrm>
        <a:graphic>
          <a:graphicData uri="http://schemas.openxmlformats.org/drawingml/2006/table">
            <a:tbl>
              <a:tblPr firstRow="1" bandRow="1">
                <a:tableStyleId>{284E427A-3D55-4303-BF80-6455036E1DE7}</a:tableStyleId>
              </a:tblPr>
              <a:tblGrid>
                <a:gridCol w="1920240">
                  <a:extLst>
                    <a:ext uri="{9D8B030D-6E8A-4147-A177-3AD203B41FA5}">
                      <a16:colId xmlns="" xmlns:a16="http://schemas.microsoft.com/office/drawing/2014/main" val="20000"/>
                    </a:ext>
                  </a:extLst>
                </a:gridCol>
              </a:tblGrid>
              <a:tr h="274320">
                <a:tc>
                  <a:txBody>
                    <a:bodyPr/>
                    <a:lstStyle/>
                    <a:p>
                      <a:endParaRPr lang="en-US" sz="1100" dirty="0"/>
                    </a:p>
                  </a:txBody>
                  <a:tcPr/>
                </a:tc>
                <a:extLst>
                  <a:ext uri="{0D108BD9-81ED-4DB2-BD59-A6C34878D82A}">
                    <a16:rowId xmlns="" xmlns:a16="http://schemas.microsoft.com/office/drawing/2014/main" val="10000"/>
                  </a:ext>
                </a:extLst>
              </a:tr>
              <a:tr h="731520">
                <a:tc>
                  <a:txBody>
                    <a:bodyPr/>
                    <a:lstStyle/>
                    <a:p>
                      <a:pPr algn="ctr"/>
                      <a:r>
                        <a:rPr lang="en-US" sz="1600" dirty="0"/>
                        <a:t>Reliability Engineering</a:t>
                      </a:r>
                    </a:p>
                  </a:txBody>
                  <a:tcPr anchor="ctr"/>
                </a:tc>
                <a:extLst>
                  <a:ext uri="{0D108BD9-81ED-4DB2-BD59-A6C34878D82A}">
                    <a16:rowId xmlns="" xmlns:a16="http://schemas.microsoft.com/office/drawing/2014/main" val="10001"/>
                  </a:ext>
                </a:extLst>
              </a:tr>
            </a:tbl>
          </a:graphicData>
        </a:graphic>
      </p:graphicFrame>
      <p:graphicFrame>
        <p:nvGraphicFramePr>
          <p:cNvPr id="13" name="Table 12"/>
          <p:cNvGraphicFramePr>
            <a:graphicFrameLocks noGrp="1"/>
          </p:cNvGraphicFramePr>
          <p:nvPr/>
        </p:nvGraphicFramePr>
        <p:xfrm>
          <a:off x="6904606" y="1812651"/>
          <a:ext cx="1920240" cy="990600"/>
        </p:xfrm>
        <a:graphic>
          <a:graphicData uri="http://schemas.openxmlformats.org/drawingml/2006/table">
            <a:tbl>
              <a:tblPr firstRow="1" bandRow="1">
                <a:tableStyleId>{284E427A-3D55-4303-BF80-6455036E1DE7}</a:tableStyleId>
              </a:tblPr>
              <a:tblGrid>
                <a:gridCol w="1920240">
                  <a:extLst>
                    <a:ext uri="{9D8B030D-6E8A-4147-A177-3AD203B41FA5}">
                      <a16:colId xmlns="" xmlns:a16="http://schemas.microsoft.com/office/drawing/2014/main" val="20000"/>
                    </a:ext>
                  </a:extLst>
                </a:gridCol>
              </a:tblGrid>
              <a:tr h="0">
                <a:tc>
                  <a:txBody>
                    <a:bodyPr/>
                    <a:lstStyle/>
                    <a:p>
                      <a:endParaRPr lang="en-US" sz="1100" dirty="0"/>
                    </a:p>
                  </a:txBody>
                  <a:tcPr/>
                </a:tc>
                <a:extLst>
                  <a:ext uri="{0D108BD9-81ED-4DB2-BD59-A6C34878D82A}">
                    <a16:rowId xmlns="" xmlns:a16="http://schemas.microsoft.com/office/drawing/2014/main" val="10000"/>
                  </a:ext>
                </a:extLst>
              </a:tr>
              <a:tr h="731520">
                <a:tc>
                  <a:txBody>
                    <a:bodyPr/>
                    <a:lstStyle/>
                    <a:p>
                      <a:pPr algn="ctr"/>
                      <a:r>
                        <a:rPr lang="en-US" sz="1600" dirty="0"/>
                        <a:t>Launch Safety</a:t>
                      </a:r>
                    </a:p>
                    <a:p>
                      <a:pPr algn="ctr"/>
                      <a:r>
                        <a:rPr lang="en-US" sz="1600" dirty="0"/>
                        <a:t>(inactive)</a:t>
                      </a:r>
                    </a:p>
                  </a:txBody>
                  <a:tcPr anchor="ctr"/>
                </a:tc>
                <a:extLst>
                  <a:ext uri="{0D108BD9-81ED-4DB2-BD59-A6C34878D82A}">
                    <a16:rowId xmlns="" xmlns:a16="http://schemas.microsoft.com/office/drawing/2014/main" val="10001"/>
                  </a:ext>
                </a:extLst>
              </a:tr>
            </a:tbl>
          </a:graphicData>
        </a:graphic>
      </p:graphicFrame>
      <p:graphicFrame>
        <p:nvGraphicFramePr>
          <p:cNvPr id="14" name="Table 13">
            <a:extLst>
              <a:ext uri="{FF2B5EF4-FFF2-40B4-BE49-F238E27FC236}">
                <a16:creationId xmlns="" xmlns:a16="http://schemas.microsoft.com/office/drawing/2014/main" id="{9217BCE1-495C-4C1F-B8B8-ECAFBBB21C04}"/>
              </a:ext>
            </a:extLst>
          </p:cNvPr>
          <p:cNvGraphicFramePr>
            <a:graphicFrameLocks noGrp="1"/>
          </p:cNvGraphicFramePr>
          <p:nvPr/>
        </p:nvGraphicFramePr>
        <p:xfrm>
          <a:off x="342341" y="2995788"/>
          <a:ext cx="1920240" cy="990600"/>
        </p:xfrm>
        <a:graphic>
          <a:graphicData uri="http://schemas.openxmlformats.org/drawingml/2006/table">
            <a:tbl>
              <a:tblPr firstRow="1" bandRow="1">
                <a:tableStyleId>{284E427A-3D55-4303-BF80-6455036E1DE7}</a:tableStyleId>
              </a:tblPr>
              <a:tblGrid>
                <a:gridCol w="1920240">
                  <a:extLst>
                    <a:ext uri="{9D8B030D-6E8A-4147-A177-3AD203B41FA5}">
                      <a16:colId xmlns="" xmlns:a16="http://schemas.microsoft.com/office/drawing/2014/main" val="20000"/>
                    </a:ext>
                  </a:extLst>
                </a:gridCol>
              </a:tblGrid>
              <a:tr h="119415">
                <a:tc>
                  <a:txBody>
                    <a:bodyPr/>
                    <a:lstStyle/>
                    <a:p>
                      <a:endParaRPr lang="en-US" sz="1100" dirty="0"/>
                    </a:p>
                  </a:txBody>
                  <a:tcPr/>
                </a:tc>
                <a:extLst>
                  <a:ext uri="{0D108BD9-81ED-4DB2-BD59-A6C34878D82A}">
                    <a16:rowId xmlns="" xmlns:a16="http://schemas.microsoft.com/office/drawing/2014/main" val="1000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Risk Management</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nchor="ctr"/>
                </a:tc>
                <a:extLst>
                  <a:ext uri="{0D108BD9-81ED-4DB2-BD59-A6C34878D82A}">
                    <a16:rowId xmlns="" xmlns:a16="http://schemas.microsoft.com/office/drawing/2014/main" val="10001"/>
                  </a:ext>
                </a:extLst>
              </a:tr>
            </a:tbl>
          </a:graphicData>
        </a:graphic>
      </p:graphicFrame>
      <p:graphicFrame>
        <p:nvGraphicFramePr>
          <p:cNvPr id="15" name="Table 14">
            <a:extLst>
              <a:ext uri="{FF2B5EF4-FFF2-40B4-BE49-F238E27FC236}">
                <a16:creationId xmlns="" xmlns:a16="http://schemas.microsoft.com/office/drawing/2014/main" id="{E71BD453-4D2C-459D-BDA8-A846E3BB5C58}"/>
              </a:ext>
            </a:extLst>
          </p:cNvPr>
          <p:cNvGraphicFramePr>
            <a:graphicFrameLocks noGrp="1"/>
          </p:cNvGraphicFramePr>
          <p:nvPr/>
        </p:nvGraphicFramePr>
        <p:xfrm>
          <a:off x="4717185" y="2995788"/>
          <a:ext cx="1920240" cy="990600"/>
        </p:xfrm>
        <a:graphic>
          <a:graphicData uri="http://schemas.openxmlformats.org/drawingml/2006/table">
            <a:tbl>
              <a:tblPr firstRow="1" bandRow="1">
                <a:tableStyleId>{284E427A-3D55-4303-BF80-6455036E1DE7}</a:tableStyleId>
              </a:tblPr>
              <a:tblGrid>
                <a:gridCol w="1920240">
                  <a:extLst>
                    <a:ext uri="{9D8B030D-6E8A-4147-A177-3AD203B41FA5}">
                      <a16:colId xmlns="" xmlns:a16="http://schemas.microsoft.com/office/drawing/2014/main" val="20000"/>
                    </a:ext>
                  </a:extLst>
                </a:gridCol>
              </a:tblGrid>
              <a:tr h="119415">
                <a:tc>
                  <a:txBody>
                    <a:bodyPr/>
                    <a:lstStyle/>
                    <a:p>
                      <a:endParaRPr lang="en-US" sz="1100" dirty="0"/>
                    </a:p>
                  </a:txBody>
                  <a:tcPr/>
                </a:tc>
                <a:extLst>
                  <a:ext uri="{0D108BD9-81ED-4DB2-BD59-A6C34878D82A}">
                    <a16:rowId xmlns="" xmlns:a16="http://schemas.microsoft.com/office/drawing/2014/main" val="10000"/>
                  </a:ext>
                </a:extLst>
              </a:tr>
              <a:tr h="7315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1200" cap="none" spc="0" normalizeH="0" baseline="0" noProof="0" dirty="0">
                          <a:ln>
                            <a:noFill/>
                          </a:ln>
                          <a:effectLst/>
                          <a:uLnTx/>
                          <a:uFillTx/>
                        </a:rPr>
                        <a:t>Probabilistic Risk Assessment (PRA)</a:t>
                      </a:r>
                      <a:endParaRPr kumimoji="0" lang="en-US" sz="1600" b="0" i="0" u="none" strike="noStrike" kern="1200" cap="none" spc="0" normalizeH="0" baseline="0" noProof="0" dirty="0">
                        <a:ln>
                          <a:noFill/>
                        </a:ln>
                        <a:solidFill>
                          <a:prstClr val="black"/>
                        </a:solidFill>
                        <a:effectLst/>
                        <a:uLnTx/>
                        <a:uFillTx/>
                        <a:latin typeface="+mn-lt"/>
                        <a:ea typeface="+mn-ea"/>
                        <a:cs typeface="+mn-cs"/>
                      </a:endParaRPr>
                    </a:p>
                  </a:txBody>
                  <a:tcPr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102938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Standby Redundancy</a:t>
            </a:r>
          </a:p>
        </p:txBody>
      </p:sp>
      <p:sp>
        <p:nvSpPr>
          <p:cNvPr id="25603" name="Rectangle 3"/>
          <p:cNvSpPr>
            <a:spLocks noGrp="1" noChangeArrowheads="1"/>
          </p:cNvSpPr>
          <p:nvPr>
            <p:ph idx="1"/>
          </p:nvPr>
        </p:nvSpPr>
        <p:spPr>
          <a:noFill/>
        </p:spPr>
        <p:txBody>
          <a:bodyPr>
            <a:noAutofit/>
          </a:bodyPr>
          <a:lstStyle/>
          <a:p>
            <a:pPr marL="0" indent="0">
              <a:buNone/>
            </a:pPr>
            <a:r>
              <a:rPr lang="en-US" altLang="en-US" sz="1600" dirty="0">
                <a:solidFill>
                  <a:schemeClr val="tx1"/>
                </a:solidFill>
              </a:rPr>
              <a:t>The general reliability formula for n exponentially, identically distributed, and independent units in a standby redundant configuration (with perfect switching, R</a:t>
            </a:r>
            <a:r>
              <a:rPr lang="en-US" altLang="en-US" baseline="-25000" dirty="0">
                <a:solidFill>
                  <a:schemeClr val="tx1"/>
                </a:solidFill>
              </a:rPr>
              <a:t>s</a:t>
            </a:r>
            <a:r>
              <a:rPr lang="en-US" altLang="en-US" sz="1600" dirty="0">
                <a:solidFill>
                  <a:schemeClr val="tx1"/>
                </a:solidFill>
              </a:rPr>
              <a:t> = 1) is:</a:t>
            </a:r>
            <a:br>
              <a:rPr lang="en-US" altLang="en-US" sz="1600" dirty="0">
                <a:solidFill>
                  <a:schemeClr val="tx1"/>
                </a:solidFill>
              </a:rPr>
            </a:br>
            <a:r>
              <a:rPr lang="en-US" altLang="en-US" sz="1600" dirty="0">
                <a:solidFill>
                  <a:schemeClr val="tx1"/>
                </a:solidFill>
              </a:rPr>
              <a:t/>
            </a:r>
            <a:br>
              <a:rPr lang="en-US" altLang="en-US" sz="1600" dirty="0">
                <a:solidFill>
                  <a:schemeClr val="tx1"/>
                </a:solidFill>
              </a:rPr>
            </a:br>
            <a:endParaRPr lang="en-US" altLang="en-US" sz="900" dirty="0">
              <a:solidFill>
                <a:schemeClr val="tx1"/>
              </a:solidFill>
            </a:endParaRPr>
          </a:p>
          <a:p>
            <a:pPr>
              <a:buFontTx/>
              <a:buNone/>
            </a:pPr>
            <a:r>
              <a:rPr lang="en-US" altLang="en-US" sz="900" i="1" dirty="0">
                <a:solidFill>
                  <a:schemeClr val="tx1"/>
                </a:solidFill>
                <a:latin typeface="Times New Roman" panose="02020603050405020304" pitchFamily="18" charset="0"/>
              </a:rPr>
              <a:t>		</a:t>
            </a:r>
          </a:p>
          <a:p>
            <a:pPr>
              <a:buFontTx/>
              <a:buNone/>
            </a:pPr>
            <a:endParaRPr lang="en-US" altLang="en-US" sz="900" i="1" dirty="0">
              <a:latin typeface="Times New Roman" panose="02020603050405020304" pitchFamily="18" charset="0"/>
            </a:endParaRPr>
          </a:p>
          <a:p>
            <a:pPr marL="0" indent="0">
              <a:buNone/>
            </a:pPr>
            <a:r>
              <a:rPr lang="en-US" altLang="en-US" sz="1600" b="1" dirty="0">
                <a:solidFill>
                  <a:schemeClr val="tx1"/>
                </a:solidFill>
              </a:rPr>
              <a:t>Two Component Case</a:t>
            </a:r>
          </a:p>
          <a:p>
            <a:pPr indent="0">
              <a:buNone/>
            </a:pPr>
            <a:r>
              <a:rPr lang="en-US" altLang="en-US" sz="1600" dirty="0">
                <a:solidFill>
                  <a:schemeClr val="tx1"/>
                </a:solidFill>
              </a:rPr>
              <a:t>Assume, one shot switching reliability = 1, </a:t>
            </a:r>
            <a:r>
              <a:rPr lang="en-US" altLang="en-US" sz="1600" i="1" dirty="0">
                <a:solidFill>
                  <a:schemeClr val="tx1"/>
                </a:solidFill>
                <a:latin typeface="Symbol" panose="05050102010706020507" pitchFamily="18" charset="2"/>
              </a:rPr>
              <a:t>l</a:t>
            </a:r>
            <a:r>
              <a:rPr lang="en-US" altLang="en-US" sz="1600" i="1" baseline="-25000" dirty="0">
                <a:solidFill>
                  <a:schemeClr val="tx1"/>
                </a:solidFill>
              </a:rPr>
              <a:t>switch  </a:t>
            </a:r>
            <a:r>
              <a:rPr lang="en-US" altLang="en-US" sz="1600" dirty="0">
                <a:solidFill>
                  <a:schemeClr val="tx1"/>
                </a:solidFill>
              </a:rPr>
              <a:t>= 0, failure rates are constant </a:t>
            </a:r>
            <a:r>
              <a:rPr lang="en-US" altLang="en-US" sz="1600" dirty="0">
                <a:solidFill>
                  <a:schemeClr val="tx1"/>
                </a:solidFill>
                <a:latin typeface="Symbol" panose="05050102010706020507" pitchFamily="18" charset="2"/>
              </a:rPr>
              <a:t>l</a:t>
            </a:r>
            <a:r>
              <a:rPr lang="en-US" altLang="en-US" sz="1600" baseline="-25000" dirty="0">
                <a:solidFill>
                  <a:schemeClr val="tx1"/>
                </a:solidFill>
              </a:rPr>
              <a:t>1</a:t>
            </a:r>
            <a:r>
              <a:rPr lang="en-US" altLang="en-US" sz="1600" dirty="0">
                <a:solidFill>
                  <a:schemeClr val="tx1"/>
                </a:solidFill>
              </a:rPr>
              <a:t>= </a:t>
            </a:r>
            <a:r>
              <a:rPr lang="en-US" altLang="en-US" sz="1600" dirty="0">
                <a:solidFill>
                  <a:schemeClr val="tx1"/>
                </a:solidFill>
                <a:latin typeface="Symbol" panose="05050102010706020507" pitchFamily="18" charset="2"/>
              </a:rPr>
              <a:t>l</a:t>
            </a:r>
            <a:r>
              <a:rPr lang="en-US" altLang="en-US" sz="1600" baseline="-25000" dirty="0">
                <a:solidFill>
                  <a:schemeClr val="tx1"/>
                </a:solidFill>
              </a:rPr>
              <a:t>2</a:t>
            </a:r>
            <a:r>
              <a:rPr lang="en-US" altLang="en-US" sz="1600" dirty="0">
                <a:solidFill>
                  <a:schemeClr val="tx1"/>
                </a:solidFill>
              </a:rPr>
              <a:t> = 0.0001 and</a:t>
            </a:r>
            <a:endParaRPr lang="en-US" altLang="en-US" sz="1600" dirty="0"/>
          </a:p>
          <a:p>
            <a:pPr indent="0">
              <a:buNone/>
            </a:pPr>
            <a:r>
              <a:rPr lang="en-US" altLang="en-US" sz="1600" dirty="0">
                <a:solidFill>
                  <a:schemeClr val="tx1"/>
                </a:solidFill>
              </a:rPr>
              <a:t>Mission duration </a:t>
            </a:r>
            <a:r>
              <a:rPr lang="en-US" altLang="en-US" sz="1600" dirty="0"/>
              <a:t>t</a:t>
            </a:r>
            <a:r>
              <a:rPr lang="en-US" altLang="en-US" sz="1600" baseline="-25000" dirty="0"/>
              <a:t>1 </a:t>
            </a:r>
            <a:r>
              <a:rPr lang="en-US" altLang="en-US" sz="1600" dirty="0">
                <a:solidFill>
                  <a:schemeClr val="tx1"/>
                </a:solidFill>
              </a:rPr>
              <a:t>= </a:t>
            </a:r>
            <a:r>
              <a:rPr lang="en-US" altLang="en-US" sz="1600" dirty="0"/>
              <a:t>t</a:t>
            </a:r>
            <a:r>
              <a:rPr lang="en-US" altLang="en-US" sz="1600" baseline="-25000" dirty="0"/>
              <a:t>2 </a:t>
            </a:r>
            <a:r>
              <a:rPr lang="en-US" altLang="en-US" sz="1600" dirty="0">
                <a:solidFill>
                  <a:schemeClr val="tx1"/>
                </a:solidFill>
              </a:rPr>
              <a:t>= 1000 hrs. </a:t>
            </a:r>
          </a:p>
          <a:p>
            <a:pPr indent="0">
              <a:spcAft>
                <a:spcPts val="1200"/>
              </a:spcAft>
              <a:buNone/>
            </a:pPr>
            <a:r>
              <a:rPr lang="en-US" altLang="en-US" sz="1600" dirty="0">
                <a:solidFill>
                  <a:schemeClr val="tx1"/>
                </a:solidFill>
              </a:rPr>
              <a:t>Substituting </a:t>
            </a:r>
            <a:r>
              <a:rPr lang="en-US" altLang="en-US" sz="1600" dirty="0">
                <a:solidFill>
                  <a:schemeClr val="tx1"/>
                </a:solidFill>
                <a:latin typeface="Symbol" panose="05050102010706020507" pitchFamily="18" charset="2"/>
              </a:rPr>
              <a:t>l</a:t>
            </a:r>
            <a:r>
              <a:rPr lang="en-US" altLang="en-US" sz="1600" dirty="0">
                <a:solidFill>
                  <a:schemeClr val="tx1"/>
                </a:solidFill>
              </a:rPr>
              <a:t> =.0001 and t = 1000 into the</a:t>
            </a:r>
            <a:br>
              <a:rPr lang="en-US" altLang="en-US" sz="1600" dirty="0">
                <a:solidFill>
                  <a:schemeClr val="tx1"/>
                </a:solidFill>
              </a:rPr>
            </a:br>
            <a:r>
              <a:rPr lang="en-US" altLang="en-US" sz="1600" dirty="0">
                <a:solidFill>
                  <a:schemeClr val="tx1"/>
                </a:solidFill>
              </a:rPr>
              <a:t>above equation we have: </a:t>
            </a:r>
          </a:p>
          <a:p>
            <a:pPr marL="457200">
              <a:buFontTx/>
              <a:buNone/>
            </a:pPr>
            <a:r>
              <a:rPr lang="en-US" altLang="en-US" sz="1600" dirty="0">
                <a:solidFill>
                  <a:schemeClr val="tx1"/>
                </a:solidFill>
                <a:latin typeface="Times New Roman" panose="02020603050405020304" pitchFamily="18" charset="0"/>
              </a:rPr>
              <a:t>R = ((</a:t>
            </a:r>
            <a:r>
              <a:rPr lang="en-US" altLang="en-US" sz="1600" dirty="0">
                <a:solidFill>
                  <a:schemeClr val="tx1"/>
                </a:solidFill>
                <a:latin typeface="Symbol" panose="05050102010706020507" pitchFamily="18" charset="2"/>
              </a:rPr>
              <a:t>l</a:t>
            </a:r>
            <a:r>
              <a:rPr lang="en-US" altLang="en-US" sz="1600" dirty="0">
                <a:solidFill>
                  <a:schemeClr val="tx1"/>
                </a:solidFill>
                <a:latin typeface="Times New Roman" panose="02020603050405020304" pitchFamily="18" charset="0"/>
              </a:rPr>
              <a:t>t)</a:t>
            </a:r>
            <a:r>
              <a:rPr lang="en-US" altLang="en-US" sz="1600" baseline="30000" dirty="0">
                <a:solidFill>
                  <a:schemeClr val="tx1"/>
                </a:solidFill>
                <a:latin typeface="Times New Roman" panose="02020603050405020304" pitchFamily="18" charset="0"/>
              </a:rPr>
              <a:t>0</a:t>
            </a:r>
            <a:r>
              <a:rPr lang="en-US" altLang="en-US" sz="1600" dirty="0">
                <a:solidFill>
                  <a:schemeClr val="tx1"/>
                </a:solidFill>
                <a:latin typeface="Times New Roman" panose="02020603050405020304" pitchFamily="18" charset="0"/>
              </a:rPr>
              <a:t>/0!)e</a:t>
            </a:r>
            <a:r>
              <a:rPr lang="en-US" altLang="en-US" sz="1600" baseline="30000" dirty="0">
                <a:solidFill>
                  <a:schemeClr val="tx1"/>
                </a:solidFill>
                <a:latin typeface="Times New Roman" panose="02020603050405020304" pitchFamily="18" charset="0"/>
              </a:rPr>
              <a:t>-</a:t>
            </a:r>
            <a:r>
              <a:rPr lang="en-US" altLang="en-US" sz="1600" baseline="30000" dirty="0">
                <a:solidFill>
                  <a:schemeClr val="tx1"/>
                </a:solidFill>
                <a:latin typeface="Symbol" panose="05050102010706020507" pitchFamily="18" charset="2"/>
              </a:rPr>
              <a:t>l</a:t>
            </a:r>
            <a:r>
              <a:rPr lang="en-US" altLang="en-US" sz="1600" baseline="30000" dirty="0">
                <a:solidFill>
                  <a:schemeClr val="tx1"/>
                </a:solidFill>
                <a:latin typeface="Times New Roman" panose="02020603050405020304" pitchFamily="18" charset="0"/>
              </a:rPr>
              <a:t>t </a:t>
            </a:r>
            <a:r>
              <a:rPr lang="en-US" altLang="en-US" sz="1600" dirty="0">
                <a:solidFill>
                  <a:schemeClr val="tx1"/>
                </a:solidFill>
                <a:latin typeface="Times New Roman" panose="02020603050405020304" pitchFamily="18" charset="0"/>
              </a:rPr>
              <a:t>+ ((</a:t>
            </a:r>
            <a:r>
              <a:rPr lang="en-US" altLang="en-US" sz="1600" dirty="0">
                <a:solidFill>
                  <a:schemeClr val="tx1"/>
                </a:solidFill>
                <a:latin typeface="Symbol" panose="05050102010706020507" pitchFamily="18" charset="2"/>
              </a:rPr>
              <a:t>l</a:t>
            </a:r>
            <a:r>
              <a:rPr lang="en-US" altLang="en-US" sz="1600" dirty="0">
                <a:solidFill>
                  <a:schemeClr val="tx1"/>
                </a:solidFill>
                <a:latin typeface="Times New Roman" panose="02020603050405020304" pitchFamily="18" charset="0"/>
              </a:rPr>
              <a:t>t)</a:t>
            </a:r>
            <a:r>
              <a:rPr lang="en-US" altLang="en-US" sz="1600" baseline="30000" dirty="0">
                <a:solidFill>
                  <a:schemeClr val="tx1"/>
                </a:solidFill>
                <a:latin typeface="Times New Roman" panose="02020603050405020304" pitchFamily="18" charset="0"/>
              </a:rPr>
              <a:t>1</a:t>
            </a:r>
            <a:r>
              <a:rPr lang="en-US" altLang="en-US" sz="1600" dirty="0">
                <a:solidFill>
                  <a:schemeClr val="tx1"/>
                </a:solidFill>
                <a:latin typeface="Times New Roman" panose="02020603050405020304" pitchFamily="18" charset="0"/>
              </a:rPr>
              <a:t>/1!) </a:t>
            </a:r>
            <a:r>
              <a:rPr lang="en-US" altLang="en-US" sz="1600" dirty="0">
                <a:solidFill>
                  <a:schemeClr val="tx1"/>
                </a:solidFill>
                <a:latin typeface="Arial Narrow" panose="020B0606020202030204" pitchFamily="34" charset="0"/>
              </a:rPr>
              <a:t>x</a:t>
            </a:r>
            <a:r>
              <a:rPr lang="en-US" altLang="en-US" sz="1600" dirty="0">
                <a:solidFill>
                  <a:schemeClr val="tx1"/>
                </a:solidFill>
                <a:latin typeface="Times New Roman" panose="02020603050405020304" pitchFamily="18" charset="0"/>
              </a:rPr>
              <a:t>  e</a:t>
            </a:r>
            <a:r>
              <a:rPr lang="en-US" altLang="en-US" sz="1600" baseline="30000" dirty="0">
                <a:solidFill>
                  <a:schemeClr val="tx1"/>
                </a:solidFill>
                <a:latin typeface="Times New Roman" panose="02020603050405020304" pitchFamily="18" charset="0"/>
              </a:rPr>
              <a:t>-</a:t>
            </a:r>
            <a:r>
              <a:rPr lang="en-US" altLang="en-US" sz="1600" baseline="30000" dirty="0">
                <a:solidFill>
                  <a:schemeClr val="tx1"/>
                </a:solidFill>
                <a:latin typeface="Symbol" panose="05050102010706020507" pitchFamily="18" charset="2"/>
              </a:rPr>
              <a:t>l</a:t>
            </a:r>
            <a:r>
              <a:rPr lang="en-US" altLang="en-US" sz="1600" baseline="30000" dirty="0">
                <a:solidFill>
                  <a:schemeClr val="tx1"/>
                </a:solidFill>
                <a:latin typeface="Times New Roman" panose="02020603050405020304" pitchFamily="18" charset="0"/>
              </a:rPr>
              <a:t>t</a:t>
            </a:r>
          </a:p>
          <a:p>
            <a:pPr marL="457200">
              <a:buFontTx/>
              <a:buNone/>
            </a:pPr>
            <a:r>
              <a:rPr lang="en-US" altLang="en-US" sz="1600" dirty="0">
                <a:solidFill>
                  <a:schemeClr val="tx1"/>
                </a:solidFill>
                <a:latin typeface="Times New Roman" panose="02020603050405020304" pitchFamily="18" charset="0"/>
              </a:rPr>
              <a:t>R = ((1/1)     e</a:t>
            </a:r>
            <a:r>
              <a:rPr lang="en-US" altLang="en-US" sz="1600" baseline="30000" dirty="0">
                <a:solidFill>
                  <a:schemeClr val="tx1"/>
                </a:solidFill>
                <a:latin typeface="Times New Roman" panose="02020603050405020304" pitchFamily="18" charset="0"/>
              </a:rPr>
              <a:t>-</a:t>
            </a:r>
            <a:r>
              <a:rPr lang="en-US" altLang="en-US" sz="1600" baseline="30000" dirty="0">
                <a:solidFill>
                  <a:schemeClr val="tx1"/>
                </a:solidFill>
                <a:latin typeface="Symbol" panose="05050102010706020507" pitchFamily="18" charset="2"/>
              </a:rPr>
              <a:t>l</a:t>
            </a:r>
            <a:r>
              <a:rPr lang="en-US" altLang="en-US" sz="1600" baseline="30000" dirty="0">
                <a:solidFill>
                  <a:schemeClr val="tx1"/>
                </a:solidFill>
                <a:latin typeface="Times New Roman" panose="02020603050405020304" pitchFamily="18" charset="0"/>
              </a:rPr>
              <a:t>t </a:t>
            </a:r>
            <a:r>
              <a:rPr lang="en-US" altLang="en-US" sz="1600" dirty="0">
                <a:solidFill>
                  <a:schemeClr val="tx1"/>
                </a:solidFill>
                <a:latin typeface="Times New Roman" panose="02020603050405020304" pitchFamily="18" charset="0"/>
              </a:rPr>
              <a:t>+ ((</a:t>
            </a:r>
            <a:r>
              <a:rPr lang="en-US" altLang="en-US" sz="1600" dirty="0">
                <a:solidFill>
                  <a:schemeClr val="tx1"/>
                </a:solidFill>
                <a:latin typeface="Symbol" panose="05050102010706020507" pitchFamily="18" charset="2"/>
              </a:rPr>
              <a:t>l</a:t>
            </a:r>
            <a:r>
              <a:rPr lang="en-US" altLang="en-US" sz="1600" dirty="0">
                <a:solidFill>
                  <a:schemeClr val="tx1"/>
                </a:solidFill>
                <a:latin typeface="Times New Roman" panose="02020603050405020304" pitchFamily="18" charset="0"/>
              </a:rPr>
              <a:t>t)</a:t>
            </a:r>
            <a:r>
              <a:rPr lang="en-US" altLang="en-US" sz="1600" baseline="30000" dirty="0">
                <a:solidFill>
                  <a:schemeClr val="tx1"/>
                </a:solidFill>
                <a:latin typeface="Times New Roman" panose="02020603050405020304" pitchFamily="18" charset="0"/>
              </a:rPr>
              <a:t>1</a:t>
            </a:r>
            <a:r>
              <a:rPr lang="en-US" altLang="en-US" sz="1600" dirty="0">
                <a:solidFill>
                  <a:schemeClr val="tx1"/>
                </a:solidFill>
                <a:latin typeface="Times New Roman" panose="02020603050405020304" pitchFamily="18" charset="0"/>
              </a:rPr>
              <a:t>/1)   </a:t>
            </a:r>
            <a:r>
              <a:rPr lang="en-US" altLang="en-US" sz="1600" dirty="0">
                <a:solidFill>
                  <a:schemeClr val="tx1"/>
                </a:solidFill>
                <a:latin typeface="Arial Narrow" panose="020B0606020202030204" pitchFamily="34" charset="0"/>
              </a:rPr>
              <a:t>x</a:t>
            </a:r>
            <a:r>
              <a:rPr lang="en-US" altLang="en-US" sz="1600" dirty="0">
                <a:solidFill>
                  <a:schemeClr val="tx1"/>
                </a:solidFill>
                <a:latin typeface="Times New Roman" panose="02020603050405020304" pitchFamily="18" charset="0"/>
              </a:rPr>
              <a:t>  e</a:t>
            </a:r>
            <a:r>
              <a:rPr lang="en-US" altLang="en-US" sz="1600" baseline="30000" dirty="0">
                <a:solidFill>
                  <a:schemeClr val="tx1"/>
                </a:solidFill>
                <a:latin typeface="Times New Roman" panose="02020603050405020304" pitchFamily="18" charset="0"/>
              </a:rPr>
              <a:t>-</a:t>
            </a:r>
            <a:r>
              <a:rPr lang="en-US" altLang="en-US" sz="1600" baseline="30000" dirty="0">
                <a:solidFill>
                  <a:schemeClr val="tx1"/>
                </a:solidFill>
                <a:latin typeface="Symbol" panose="05050102010706020507" pitchFamily="18" charset="2"/>
              </a:rPr>
              <a:t>l</a:t>
            </a:r>
            <a:r>
              <a:rPr lang="en-US" altLang="en-US" sz="1600" baseline="30000" dirty="0">
                <a:solidFill>
                  <a:schemeClr val="tx1"/>
                </a:solidFill>
                <a:latin typeface="Times New Roman" panose="02020603050405020304" pitchFamily="18" charset="0"/>
              </a:rPr>
              <a:t>t</a:t>
            </a:r>
          </a:p>
          <a:p>
            <a:pPr marL="457200">
              <a:buFontTx/>
              <a:buNone/>
            </a:pPr>
            <a:r>
              <a:rPr lang="en-US" altLang="en-US" sz="1600" dirty="0">
                <a:solidFill>
                  <a:schemeClr val="tx1"/>
                </a:solidFill>
                <a:latin typeface="Times New Roman" panose="02020603050405020304" pitchFamily="18" charset="0"/>
              </a:rPr>
              <a:t>R = e</a:t>
            </a:r>
            <a:r>
              <a:rPr lang="en-US" altLang="en-US" sz="1600" baseline="30000" dirty="0">
                <a:solidFill>
                  <a:schemeClr val="tx1"/>
                </a:solidFill>
                <a:latin typeface="Times New Roman" panose="02020603050405020304" pitchFamily="18" charset="0"/>
              </a:rPr>
              <a:t>-0.0001 </a:t>
            </a:r>
            <a:r>
              <a:rPr lang="en-US" altLang="en-US" sz="1600" baseline="30000" dirty="0">
                <a:solidFill>
                  <a:schemeClr val="tx1"/>
                </a:solidFill>
                <a:latin typeface="Arial Narrow" panose="020B0606020202030204" pitchFamily="34" charset="0"/>
              </a:rPr>
              <a:t>x</a:t>
            </a:r>
            <a:r>
              <a:rPr lang="en-US" altLang="en-US" sz="1600" baseline="30000" dirty="0">
                <a:solidFill>
                  <a:schemeClr val="tx1"/>
                </a:solidFill>
                <a:latin typeface="Times New Roman" panose="02020603050405020304" pitchFamily="18" charset="0"/>
              </a:rPr>
              <a:t> 1000</a:t>
            </a:r>
            <a:r>
              <a:rPr lang="en-US" altLang="en-US" sz="1600" dirty="0">
                <a:solidFill>
                  <a:schemeClr val="tx1"/>
                </a:solidFill>
                <a:latin typeface="Times New Roman" panose="02020603050405020304" pitchFamily="18" charset="0"/>
              </a:rPr>
              <a:t>+(0.0001 </a:t>
            </a:r>
            <a:r>
              <a:rPr lang="en-US" altLang="en-US" sz="1600" dirty="0">
                <a:solidFill>
                  <a:schemeClr val="tx1"/>
                </a:solidFill>
                <a:latin typeface="Arial Narrow" panose="020B0606020202030204" pitchFamily="34" charset="0"/>
              </a:rPr>
              <a:t>x</a:t>
            </a:r>
            <a:r>
              <a:rPr lang="en-US" altLang="en-US" sz="1600" dirty="0">
                <a:solidFill>
                  <a:schemeClr val="tx1"/>
                </a:solidFill>
                <a:latin typeface="Times New Roman" panose="02020603050405020304" pitchFamily="18" charset="0"/>
              </a:rPr>
              <a:t> 1000) </a:t>
            </a:r>
            <a:r>
              <a:rPr lang="en-US" altLang="en-US" sz="1600" dirty="0">
                <a:solidFill>
                  <a:schemeClr val="tx1"/>
                </a:solidFill>
                <a:latin typeface="Arial Narrow" panose="020B0606020202030204" pitchFamily="34" charset="0"/>
              </a:rPr>
              <a:t>x</a:t>
            </a:r>
            <a:r>
              <a:rPr lang="en-US" altLang="en-US" sz="1600" dirty="0">
                <a:solidFill>
                  <a:schemeClr val="tx1"/>
                </a:solidFill>
                <a:latin typeface="Times New Roman" panose="02020603050405020304" pitchFamily="18" charset="0"/>
              </a:rPr>
              <a:t> e</a:t>
            </a:r>
            <a:r>
              <a:rPr lang="en-US" altLang="en-US" sz="1600" baseline="30000" dirty="0">
                <a:solidFill>
                  <a:schemeClr val="tx1"/>
                </a:solidFill>
                <a:latin typeface="Times New Roman" panose="02020603050405020304" pitchFamily="18" charset="0"/>
              </a:rPr>
              <a:t>-0.0001</a:t>
            </a:r>
            <a:r>
              <a:rPr lang="en-US" altLang="en-US" sz="1600" baseline="30000" dirty="0">
                <a:solidFill>
                  <a:schemeClr val="tx1"/>
                </a:solidFill>
                <a:latin typeface="Arial Narrow" panose="020B0606020202030204" pitchFamily="34" charset="0"/>
              </a:rPr>
              <a:t>x</a:t>
            </a:r>
            <a:r>
              <a:rPr lang="en-US" altLang="en-US" sz="1600" baseline="30000" dirty="0">
                <a:solidFill>
                  <a:schemeClr val="tx1"/>
                </a:solidFill>
                <a:latin typeface="Times New Roman" panose="02020603050405020304" pitchFamily="18" charset="0"/>
              </a:rPr>
              <a:t>100</a:t>
            </a:r>
            <a:r>
              <a:rPr lang="en-US" altLang="en-US" sz="1600" dirty="0">
                <a:solidFill>
                  <a:schemeClr val="tx1"/>
                </a:solidFill>
                <a:latin typeface="Times New Roman" panose="02020603050405020304" pitchFamily="18" charset="0"/>
              </a:rPr>
              <a:t> </a:t>
            </a:r>
          </a:p>
          <a:p>
            <a:pPr marL="457200">
              <a:buFontTx/>
              <a:buNone/>
            </a:pPr>
            <a:r>
              <a:rPr lang="en-US" altLang="en-US" sz="1600" dirty="0">
                <a:solidFill>
                  <a:schemeClr val="tx1"/>
                </a:solidFill>
                <a:latin typeface="Times New Roman" panose="02020603050405020304" pitchFamily="18" charset="0"/>
              </a:rPr>
              <a:t>R = 0.90484 +(0.1) </a:t>
            </a:r>
            <a:r>
              <a:rPr lang="en-US" altLang="en-US" sz="1600" dirty="0">
                <a:solidFill>
                  <a:schemeClr val="tx1"/>
                </a:solidFill>
                <a:latin typeface="Arial Narrow" panose="020B0606020202030204" pitchFamily="34" charset="0"/>
              </a:rPr>
              <a:t>x</a:t>
            </a:r>
            <a:r>
              <a:rPr lang="en-US" altLang="en-US" sz="1600" dirty="0">
                <a:solidFill>
                  <a:schemeClr val="tx1"/>
                </a:solidFill>
                <a:latin typeface="Times New Roman" panose="02020603050405020304" pitchFamily="18" charset="0"/>
              </a:rPr>
              <a:t> 0.90484 = 0.9953</a:t>
            </a:r>
            <a:r>
              <a:rPr lang="en-US" altLang="en-US" i="1" dirty="0">
                <a:solidFill>
                  <a:schemeClr val="tx1"/>
                </a:solidFill>
                <a:latin typeface="Times New Roman" panose="02020603050405020304" pitchFamily="18" charset="0"/>
              </a:rPr>
              <a:t>				</a:t>
            </a:r>
            <a:endParaRPr lang="en-US" altLang="en-US" b="0" baseline="30000" dirty="0">
              <a:solidFill>
                <a:schemeClr val="tx1"/>
              </a:solidFill>
              <a:latin typeface="Times New Roman" panose="02020603050405020304" pitchFamily="18" charset="0"/>
            </a:endParaRPr>
          </a:p>
        </p:txBody>
      </p:sp>
      <p:cxnSp>
        <p:nvCxnSpPr>
          <p:cNvPr id="3" name="Straight Connector 2"/>
          <p:cNvCxnSpPr>
            <a:stCxn id="13" idx="0"/>
            <a:endCxn id="16" idx="1"/>
          </p:cNvCxnSpPr>
          <p:nvPr/>
        </p:nvCxnSpPr>
        <p:spPr bwMode="auto">
          <a:xfrm>
            <a:off x="5911144" y="4403055"/>
            <a:ext cx="0" cy="463073"/>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14" name="Group 13"/>
          <p:cNvGrpSpPr/>
          <p:nvPr/>
        </p:nvGrpSpPr>
        <p:grpSpPr>
          <a:xfrm>
            <a:off x="5109850" y="4038600"/>
            <a:ext cx="3653150" cy="1752600"/>
            <a:chOff x="4728850" y="4191000"/>
            <a:chExt cx="3653150" cy="1752600"/>
          </a:xfrm>
        </p:grpSpPr>
        <p:grpSp>
          <p:nvGrpSpPr>
            <p:cNvPr id="6" name="Group 16"/>
            <p:cNvGrpSpPr>
              <a:grpSpLocks/>
            </p:cNvGrpSpPr>
            <p:nvPr/>
          </p:nvGrpSpPr>
          <p:grpSpPr bwMode="auto">
            <a:xfrm>
              <a:off x="5105400" y="4191000"/>
              <a:ext cx="3276600" cy="1752600"/>
              <a:chOff x="478" y="295"/>
              <a:chExt cx="2592" cy="1635"/>
            </a:xfrm>
          </p:grpSpPr>
          <p:sp>
            <p:nvSpPr>
              <p:cNvPr id="7" name="Rectangle 4"/>
              <p:cNvSpPr>
                <a:spLocks noChangeArrowheads="1"/>
              </p:cNvSpPr>
              <p:nvPr/>
            </p:nvSpPr>
            <p:spPr bwMode="auto">
              <a:xfrm>
                <a:off x="1089" y="295"/>
                <a:ext cx="1352" cy="632"/>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dirty="0"/>
              </a:p>
            </p:txBody>
          </p:sp>
          <p:sp>
            <p:nvSpPr>
              <p:cNvPr id="8" name="Rectangle 5"/>
              <p:cNvSpPr>
                <a:spLocks noChangeArrowheads="1"/>
              </p:cNvSpPr>
              <p:nvPr/>
            </p:nvSpPr>
            <p:spPr bwMode="auto">
              <a:xfrm>
                <a:off x="1089" y="1298"/>
                <a:ext cx="1352" cy="632"/>
              </a:xfrm>
              <a:prstGeom prst="rect">
                <a:avLst/>
              </a:prstGeom>
              <a:solidFill>
                <a:schemeClr val="bg1"/>
              </a:solidFill>
              <a:ln w="25400">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altLang="en-US" dirty="0"/>
              </a:p>
            </p:txBody>
          </p:sp>
          <p:sp>
            <p:nvSpPr>
              <p:cNvPr id="9" name="Line 6"/>
              <p:cNvSpPr>
                <a:spLocks noChangeShapeType="1"/>
              </p:cNvSpPr>
              <p:nvPr/>
            </p:nvSpPr>
            <p:spPr bwMode="auto">
              <a:xfrm>
                <a:off x="2446" y="635"/>
                <a:ext cx="28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0" name="Line 7"/>
              <p:cNvSpPr>
                <a:spLocks noChangeShapeType="1"/>
              </p:cNvSpPr>
              <p:nvPr/>
            </p:nvSpPr>
            <p:spPr bwMode="auto">
              <a:xfrm>
                <a:off x="2734" y="635"/>
                <a:ext cx="0" cy="96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1" name="Line 8"/>
              <p:cNvSpPr>
                <a:spLocks noChangeShapeType="1"/>
              </p:cNvSpPr>
              <p:nvPr/>
            </p:nvSpPr>
            <p:spPr bwMode="auto">
              <a:xfrm flipH="1">
                <a:off x="2446" y="1595"/>
                <a:ext cx="28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2" name="Line 9"/>
              <p:cNvSpPr>
                <a:spLocks noChangeShapeType="1"/>
              </p:cNvSpPr>
              <p:nvPr/>
            </p:nvSpPr>
            <p:spPr bwMode="auto">
              <a:xfrm>
                <a:off x="2734" y="1067"/>
                <a:ext cx="336"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 name="Line 10"/>
              <p:cNvSpPr>
                <a:spLocks noChangeShapeType="1"/>
              </p:cNvSpPr>
              <p:nvPr/>
            </p:nvSpPr>
            <p:spPr bwMode="auto">
              <a:xfrm>
                <a:off x="814" y="635"/>
                <a:ext cx="288"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6" name="Line 13"/>
              <p:cNvSpPr>
                <a:spLocks noChangeShapeType="1"/>
              </p:cNvSpPr>
              <p:nvPr/>
            </p:nvSpPr>
            <p:spPr bwMode="auto">
              <a:xfrm>
                <a:off x="478" y="1067"/>
                <a:ext cx="336"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 name="Rectangle 14"/>
              <p:cNvSpPr>
                <a:spLocks noChangeArrowheads="1"/>
              </p:cNvSpPr>
              <p:nvPr/>
            </p:nvSpPr>
            <p:spPr bwMode="auto">
              <a:xfrm>
                <a:off x="1570" y="507"/>
                <a:ext cx="293" cy="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squar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600" dirty="0">
                    <a:latin typeface="Symbol" panose="05050102010706020507" pitchFamily="18" charset="2"/>
                  </a:rPr>
                  <a:t>l</a:t>
                </a:r>
                <a:r>
                  <a:rPr lang="en-US" altLang="en-US" sz="1600" baseline="-25000" dirty="0"/>
                  <a:t>1</a:t>
                </a:r>
                <a:endParaRPr lang="en-US" altLang="en-US" sz="1600" dirty="0"/>
              </a:p>
            </p:txBody>
          </p:sp>
          <p:sp>
            <p:nvSpPr>
              <p:cNvPr id="18" name="Rectangle 15"/>
              <p:cNvSpPr>
                <a:spLocks noChangeArrowheads="1"/>
              </p:cNvSpPr>
              <p:nvPr/>
            </p:nvSpPr>
            <p:spPr bwMode="auto">
              <a:xfrm>
                <a:off x="1553" y="1426"/>
                <a:ext cx="339" cy="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600" dirty="0">
                    <a:latin typeface="Symbol" panose="05050102010706020507" pitchFamily="18" charset="2"/>
                  </a:rPr>
                  <a:t>l</a:t>
                </a:r>
                <a:r>
                  <a:rPr lang="en-US" altLang="en-US" sz="1600" baseline="-25000" dirty="0"/>
                  <a:t>2</a:t>
                </a:r>
                <a:r>
                  <a:rPr lang="en-US" altLang="en-US" sz="1600" dirty="0"/>
                  <a:t> </a:t>
                </a:r>
              </a:p>
            </p:txBody>
          </p:sp>
        </p:grpSp>
        <p:sp>
          <p:nvSpPr>
            <p:cNvPr id="28" name="Rectangle 27"/>
            <p:cNvSpPr/>
            <p:nvPr/>
          </p:nvSpPr>
          <p:spPr>
            <a:xfrm>
              <a:off x="4728850" y="5242626"/>
              <a:ext cx="777777" cy="369332"/>
            </a:xfrm>
            <a:prstGeom prst="rect">
              <a:avLst/>
            </a:prstGeom>
          </p:spPr>
          <p:txBody>
            <a:bodyPr wrap="none">
              <a:spAutoFit/>
            </a:bodyPr>
            <a:lstStyle/>
            <a:p>
              <a:r>
                <a:rPr lang="en-US" altLang="en-US" dirty="0"/>
                <a:t>R</a:t>
              </a:r>
              <a:r>
                <a:rPr lang="en-US" altLang="en-US" baseline="-25000" dirty="0"/>
                <a:t>switch</a:t>
              </a:r>
              <a:endParaRPr lang="en-US" dirty="0"/>
            </a:p>
          </p:txBody>
        </p:sp>
        <p:cxnSp>
          <p:nvCxnSpPr>
            <p:cNvPr id="30" name="Straight Arrow Connector 29"/>
            <p:cNvCxnSpPr/>
            <p:nvPr/>
          </p:nvCxnSpPr>
          <p:spPr bwMode="auto">
            <a:xfrm flipV="1">
              <a:off x="5265385" y="5117501"/>
              <a:ext cx="119944" cy="29728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cxnSp>
        <p:nvCxnSpPr>
          <p:cNvPr id="4" name="Straight Connector 3"/>
          <p:cNvCxnSpPr>
            <a:cxnSpLocks/>
          </p:cNvCxnSpPr>
          <p:nvPr/>
        </p:nvCxnSpPr>
        <p:spPr bwMode="auto">
          <a:xfrm>
            <a:off x="5911144" y="4879380"/>
            <a:ext cx="364067" cy="142534"/>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nvGrpSpPr>
          <p:cNvPr id="5" name="Group 4"/>
          <p:cNvGrpSpPr/>
          <p:nvPr/>
        </p:nvGrpSpPr>
        <p:grpSpPr>
          <a:xfrm>
            <a:off x="3377603" y="2066663"/>
            <a:ext cx="2388795" cy="783816"/>
            <a:chOff x="2598801" y="2053015"/>
            <a:chExt cx="2388795" cy="783816"/>
          </a:xfrm>
        </p:grpSpPr>
        <p:sp>
          <p:nvSpPr>
            <p:cNvPr id="25604" name="Rectangle 4"/>
            <p:cNvSpPr>
              <a:spLocks noChangeArrowheads="1"/>
            </p:cNvSpPr>
            <p:nvPr/>
          </p:nvSpPr>
          <p:spPr bwMode="auto">
            <a:xfrm>
              <a:off x="2918841" y="2500842"/>
              <a:ext cx="480902" cy="3359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sz="1600" b="0" i="1" dirty="0">
                  <a:latin typeface="Times New Roman" panose="02020603050405020304" pitchFamily="18" charset="0"/>
                </a:rPr>
                <a:t>i=0</a:t>
              </a:r>
            </a:p>
          </p:txBody>
        </p:sp>
        <p:sp>
          <p:nvSpPr>
            <p:cNvPr id="25605" name="Rectangle 5"/>
            <p:cNvSpPr>
              <a:spLocks noChangeArrowheads="1"/>
            </p:cNvSpPr>
            <p:nvPr/>
          </p:nvSpPr>
          <p:spPr bwMode="auto">
            <a:xfrm>
              <a:off x="3050574" y="2053015"/>
              <a:ext cx="490520" cy="366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lIns="90488" tIns="44450" rIns="90488" bIns="4445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altLang="en-US" b="0" i="1" dirty="0">
                  <a:latin typeface="Times New Roman" panose="02020603050405020304" pitchFamily="18" charset="0"/>
                </a:rPr>
                <a:t>n-1</a:t>
              </a:r>
            </a:p>
          </p:txBody>
        </p:sp>
        <p:sp>
          <p:nvSpPr>
            <p:cNvPr id="15" name="TextBox 14"/>
            <p:cNvSpPr txBox="1"/>
            <p:nvPr/>
          </p:nvSpPr>
          <p:spPr>
            <a:xfrm>
              <a:off x="2598801" y="2207172"/>
              <a:ext cx="2388795" cy="461665"/>
            </a:xfrm>
            <a:prstGeom prst="rect">
              <a:avLst/>
            </a:prstGeom>
            <a:noFill/>
          </p:spPr>
          <p:txBody>
            <a:bodyPr wrap="none" rtlCol="0">
              <a:spAutoFit/>
            </a:bodyPr>
            <a:lstStyle/>
            <a:p>
              <a:pPr marL="228600" lvl="0" indent="-228600" eaLnBrk="0" fontAlgn="base" hangingPunct="0">
                <a:spcBef>
                  <a:spcPct val="20000"/>
                </a:spcBef>
                <a:spcAft>
                  <a:spcPct val="0"/>
                </a:spcAft>
                <a:buClr>
                  <a:srgbClr val="465B72"/>
                </a:buClr>
              </a:pPr>
              <a:r>
                <a:rPr lang="en-US" altLang="en-US" sz="2400" i="1" kern="0" dirty="0">
                  <a:solidFill>
                    <a:prstClr val="black"/>
                  </a:solidFill>
                  <a:latin typeface="Times New Roman" panose="02020603050405020304" pitchFamily="18" charset="0"/>
                </a:rPr>
                <a:t>R=</a:t>
              </a:r>
              <a:r>
                <a:rPr lang="en-US" altLang="en-US" sz="2400" i="1" kern="0" dirty="0">
                  <a:solidFill>
                    <a:prstClr val="black"/>
                  </a:solidFill>
                  <a:latin typeface="Symbol" panose="05050102010706020507" pitchFamily="18" charset="2"/>
                </a:rPr>
                <a:t>S </a:t>
              </a:r>
              <a:r>
                <a:rPr lang="en-US" altLang="en-US" sz="2400" i="1" kern="0" dirty="0">
                  <a:solidFill>
                    <a:prstClr val="black"/>
                  </a:solidFill>
                  <a:latin typeface="Times New Roman" panose="02020603050405020304" pitchFamily="18" charset="0"/>
                </a:rPr>
                <a:t>{(</a:t>
              </a:r>
              <a:r>
                <a:rPr lang="en-US" altLang="en-US" sz="2400" i="1" kern="0" dirty="0">
                  <a:solidFill>
                    <a:prstClr val="black"/>
                  </a:solidFill>
                  <a:latin typeface="Symbol" panose="05050102010706020507" pitchFamily="18" charset="2"/>
                </a:rPr>
                <a:t>l</a:t>
              </a:r>
              <a:r>
                <a:rPr lang="en-US" altLang="en-US" sz="2400" i="1" kern="0" dirty="0">
                  <a:solidFill>
                    <a:prstClr val="black"/>
                  </a:solidFill>
                  <a:latin typeface="Times New Roman" panose="02020603050405020304" pitchFamily="18" charset="0"/>
                </a:rPr>
                <a:t>t)</a:t>
              </a:r>
              <a:r>
                <a:rPr lang="en-US" altLang="en-US" sz="2400" i="1" kern="0" baseline="30000" dirty="0">
                  <a:solidFill>
                    <a:prstClr val="black"/>
                  </a:solidFill>
                  <a:latin typeface="Times New Roman" panose="02020603050405020304" pitchFamily="18" charset="0"/>
                </a:rPr>
                <a:t>i</a:t>
              </a:r>
              <a:r>
                <a:rPr lang="en-US" altLang="en-US" sz="2400" i="1" kern="0" dirty="0">
                  <a:solidFill>
                    <a:prstClr val="black"/>
                  </a:solidFill>
                  <a:latin typeface="Times New Roman" panose="02020603050405020304" pitchFamily="18" charset="0"/>
                </a:rPr>
                <a:t>/i!}e</a:t>
              </a:r>
              <a:r>
                <a:rPr lang="en-US" altLang="en-US" sz="2400" i="1" kern="0" baseline="30000" dirty="0">
                  <a:solidFill>
                    <a:prstClr val="black"/>
                  </a:solidFill>
                  <a:latin typeface="Times New Roman" panose="02020603050405020304" pitchFamily="18" charset="0"/>
                </a:rPr>
                <a:t>(-</a:t>
              </a:r>
              <a:r>
                <a:rPr lang="en-US" altLang="en-US" sz="2400" i="1" kern="0" baseline="30000" dirty="0">
                  <a:solidFill>
                    <a:prstClr val="black"/>
                  </a:solidFill>
                  <a:latin typeface="Symbol" panose="05050102010706020507" pitchFamily="18" charset="2"/>
                </a:rPr>
                <a:t>l</a:t>
              </a:r>
              <a:r>
                <a:rPr lang="en-US" altLang="en-US" sz="2400" i="1" kern="0" baseline="30000" dirty="0">
                  <a:solidFill>
                    <a:prstClr val="black"/>
                  </a:solidFill>
                  <a:latin typeface="Times New Roman" panose="02020603050405020304" pitchFamily="18" charset="0"/>
                </a:rPr>
                <a:t>t)</a:t>
              </a:r>
              <a:endParaRPr lang="en-US" altLang="en-US" sz="2400" i="1" kern="0" dirty="0">
                <a:solidFill>
                  <a:prstClr val="black"/>
                </a:solidFill>
                <a:latin typeface="Times New Roman" panose="02020603050405020304" pitchFamily="18" charset="0"/>
              </a:endParaRPr>
            </a:p>
          </p:txBody>
        </p:sp>
      </p:grpSp>
    </p:spTree>
    <p:extLst>
      <p:ext uri="{BB962C8B-B14F-4D97-AF65-F5344CB8AC3E}">
        <p14:creationId xmlns:p14="http://schemas.microsoft.com/office/powerpoint/2010/main" val="292682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Line 5"/>
          <p:cNvSpPr>
            <a:spLocks noChangeShapeType="1"/>
          </p:cNvSpPr>
          <p:nvPr/>
        </p:nvSpPr>
        <p:spPr bwMode="auto">
          <a:xfrm>
            <a:off x="926272" y="3381375"/>
            <a:ext cx="43815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10" name="Rectangle 6"/>
          <p:cNvSpPr>
            <a:spLocks noChangeArrowheads="1"/>
          </p:cNvSpPr>
          <p:nvPr/>
        </p:nvSpPr>
        <p:spPr bwMode="auto">
          <a:xfrm>
            <a:off x="1364422" y="3054350"/>
            <a:ext cx="1089025" cy="64770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400" b="0" dirty="0">
                <a:solidFill>
                  <a:srgbClr val="000000"/>
                </a:solidFill>
              </a:rPr>
              <a:t>R1</a:t>
            </a:r>
            <a:endParaRPr lang="en-US" altLang="en-US" sz="1400" dirty="0"/>
          </a:p>
        </p:txBody>
      </p:sp>
      <p:sp>
        <p:nvSpPr>
          <p:cNvPr id="21514" name="Line 10"/>
          <p:cNvSpPr>
            <a:spLocks noChangeShapeType="1"/>
          </p:cNvSpPr>
          <p:nvPr/>
        </p:nvSpPr>
        <p:spPr bwMode="auto">
          <a:xfrm>
            <a:off x="2462972" y="3381375"/>
            <a:ext cx="43815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15" name="Rectangle 11"/>
          <p:cNvSpPr>
            <a:spLocks noChangeArrowheads="1"/>
          </p:cNvSpPr>
          <p:nvPr/>
        </p:nvSpPr>
        <p:spPr bwMode="auto">
          <a:xfrm>
            <a:off x="2901122" y="3054350"/>
            <a:ext cx="1089025" cy="64770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400" b="0" dirty="0">
                <a:solidFill>
                  <a:srgbClr val="000000"/>
                </a:solidFill>
              </a:rPr>
              <a:t>R2</a:t>
            </a:r>
            <a:endParaRPr lang="en-US" altLang="en-US" sz="1400" dirty="0"/>
          </a:p>
        </p:txBody>
      </p:sp>
      <p:sp>
        <p:nvSpPr>
          <p:cNvPr id="21518" name="Line 14"/>
          <p:cNvSpPr>
            <a:spLocks noChangeShapeType="1"/>
          </p:cNvSpPr>
          <p:nvPr/>
        </p:nvSpPr>
        <p:spPr bwMode="auto">
          <a:xfrm>
            <a:off x="3999672" y="3381375"/>
            <a:ext cx="43815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20" name="Rectangle 16"/>
          <p:cNvSpPr>
            <a:spLocks noChangeArrowheads="1"/>
          </p:cNvSpPr>
          <p:nvPr/>
        </p:nvSpPr>
        <p:spPr bwMode="auto">
          <a:xfrm>
            <a:off x="4437822" y="3054350"/>
            <a:ext cx="1085850" cy="64770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400" b="0" dirty="0">
                <a:solidFill>
                  <a:srgbClr val="000000"/>
                </a:solidFill>
              </a:rPr>
              <a:t>R3</a:t>
            </a:r>
            <a:endParaRPr lang="en-US" altLang="en-US" sz="1400" dirty="0"/>
          </a:p>
        </p:txBody>
      </p:sp>
      <p:sp>
        <p:nvSpPr>
          <p:cNvPr id="21524" name="Line 20"/>
          <p:cNvSpPr>
            <a:spLocks noChangeShapeType="1"/>
          </p:cNvSpPr>
          <p:nvPr/>
        </p:nvSpPr>
        <p:spPr bwMode="auto">
          <a:xfrm>
            <a:off x="5533197" y="3381375"/>
            <a:ext cx="76835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25" name="Line 21"/>
          <p:cNvSpPr>
            <a:spLocks noChangeShapeType="1"/>
          </p:cNvSpPr>
          <p:nvPr/>
        </p:nvSpPr>
        <p:spPr bwMode="auto">
          <a:xfrm>
            <a:off x="6301547" y="3381375"/>
            <a:ext cx="21907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26" name="Line 22"/>
          <p:cNvSpPr>
            <a:spLocks noChangeShapeType="1"/>
          </p:cNvSpPr>
          <p:nvPr/>
        </p:nvSpPr>
        <p:spPr bwMode="auto">
          <a:xfrm>
            <a:off x="6193597" y="2178050"/>
            <a:ext cx="0" cy="240982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27" name="Rectangle 23"/>
          <p:cNvSpPr>
            <a:spLocks noChangeArrowheads="1"/>
          </p:cNvSpPr>
          <p:nvPr/>
        </p:nvSpPr>
        <p:spPr bwMode="auto">
          <a:xfrm>
            <a:off x="6520622" y="3054350"/>
            <a:ext cx="1089025" cy="64770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400" b="0" dirty="0">
                <a:latin typeface="+mn-lt"/>
              </a:rPr>
              <a:t>R5</a:t>
            </a:r>
          </a:p>
        </p:txBody>
      </p:sp>
      <p:sp>
        <p:nvSpPr>
          <p:cNvPr id="21530" name="Line 26"/>
          <p:cNvSpPr>
            <a:spLocks noChangeShapeType="1"/>
          </p:cNvSpPr>
          <p:nvPr/>
        </p:nvSpPr>
        <p:spPr bwMode="auto">
          <a:xfrm>
            <a:off x="6193597" y="4587875"/>
            <a:ext cx="32702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31" name="Line 27"/>
          <p:cNvSpPr>
            <a:spLocks noChangeShapeType="1"/>
          </p:cNvSpPr>
          <p:nvPr/>
        </p:nvSpPr>
        <p:spPr bwMode="auto">
          <a:xfrm>
            <a:off x="6193597" y="2178050"/>
            <a:ext cx="32702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34" name="Rectangle 30"/>
          <p:cNvSpPr>
            <a:spLocks noChangeArrowheads="1"/>
          </p:cNvSpPr>
          <p:nvPr/>
        </p:nvSpPr>
        <p:spPr bwMode="auto">
          <a:xfrm>
            <a:off x="6520622" y="4260850"/>
            <a:ext cx="1089025" cy="64770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400" b="0" dirty="0">
                <a:latin typeface="+mn-lt"/>
              </a:rPr>
              <a:t>R6</a:t>
            </a:r>
          </a:p>
        </p:txBody>
      </p:sp>
      <p:sp>
        <p:nvSpPr>
          <p:cNvPr id="21537" name="Rectangle 33"/>
          <p:cNvSpPr>
            <a:spLocks noChangeArrowheads="1"/>
          </p:cNvSpPr>
          <p:nvPr/>
        </p:nvSpPr>
        <p:spPr bwMode="auto">
          <a:xfrm>
            <a:off x="6520622" y="1847850"/>
            <a:ext cx="1089025" cy="647700"/>
          </a:xfrm>
          <a:prstGeom prst="rect">
            <a:avLst/>
          </a:prstGeom>
          <a:noFill/>
          <a:ln w="12700">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sz="1400" b="0" dirty="0">
                <a:latin typeface="+mn-lt"/>
              </a:rPr>
              <a:t>R4</a:t>
            </a:r>
          </a:p>
        </p:txBody>
      </p:sp>
      <p:sp>
        <p:nvSpPr>
          <p:cNvPr id="21540" name="Line 36"/>
          <p:cNvSpPr>
            <a:spLocks noChangeShapeType="1"/>
          </p:cNvSpPr>
          <p:nvPr/>
        </p:nvSpPr>
        <p:spPr bwMode="auto">
          <a:xfrm>
            <a:off x="7619172" y="2178050"/>
            <a:ext cx="21907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41" name="Line 37"/>
          <p:cNvSpPr>
            <a:spLocks noChangeShapeType="1"/>
          </p:cNvSpPr>
          <p:nvPr/>
        </p:nvSpPr>
        <p:spPr bwMode="auto">
          <a:xfrm>
            <a:off x="7619172" y="4587875"/>
            <a:ext cx="33020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42" name="Line 38"/>
          <p:cNvSpPr>
            <a:spLocks noChangeShapeType="1"/>
          </p:cNvSpPr>
          <p:nvPr/>
        </p:nvSpPr>
        <p:spPr bwMode="auto">
          <a:xfrm>
            <a:off x="7949372" y="2178050"/>
            <a:ext cx="0" cy="240982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43" name="Line 39"/>
          <p:cNvSpPr>
            <a:spLocks noChangeShapeType="1"/>
          </p:cNvSpPr>
          <p:nvPr/>
        </p:nvSpPr>
        <p:spPr bwMode="auto">
          <a:xfrm>
            <a:off x="7838247" y="2178050"/>
            <a:ext cx="111125"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544" name="Line 40"/>
          <p:cNvSpPr>
            <a:spLocks noChangeShapeType="1"/>
          </p:cNvSpPr>
          <p:nvPr/>
        </p:nvSpPr>
        <p:spPr bwMode="auto">
          <a:xfrm>
            <a:off x="7619172" y="3381375"/>
            <a:ext cx="768350" cy="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 name="Rectangle 1"/>
          <p:cNvSpPr/>
          <p:nvPr/>
        </p:nvSpPr>
        <p:spPr>
          <a:xfrm>
            <a:off x="668740" y="3995479"/>
            <a:ext cx="5395063" cy="1969770"/>
          </a:xfrm>
          <a:prstGeom prst="rect">
            <a:avLst/>
          </a:prstGeom>
        </p:spPr>
        <p:txBody>
          <a:bodyPr wrap="square">
            <a:spAutoFit/>
          </a:bodyPr>
          <a:lstStyle/>
          <a:p>
            <a:pPr>
              <a:buSzPct val="90000"/>
            </a:pPr>
            <a:r>
              <a:rPr lang="en-US" altLang="en-US" sz="1600" dirty="0"/>
              <a:t>Solving first for the parallel portion of the system we have:</a:t>
            </a:r>
          </a:p>
          <a:p>
            <a:pPr marL="455612" lvl="1">
              <a:buSzPct val="90000"/>
            </a:pPr>
            <a:r>
              <a:rPr lang="en-US" altLang="en-US" sz="1600" dirty="0"/>
              <a:t>R</a:t>
            </a:r>
            <a:r>
              <a:rPr lang="en-US" altLang="en-US" sz="1600" baseline="-25000" dirty="0"/>
              <a:t>X</a:t>
            </a:r>
            <a:r>
              <a:rPr lang="en-US" altLang="en-US" sz="1600" dirty="0"/>
              <a:t> = 1 - Q</a:t>
            </a:r>
            <a:r>
              <a:rPr lang="en-US" altLang="en-US" sz="1600" baseline="-33000" dirty="0"/>
              <a:t>4 </a:t>
            </a:r>
            <a:r>
              <a:rPr lang="en-US" altLang="en-US" sz="1600" dirty="0"/>
              <a:t>Q</a:t>
            </a:r>
            <a:r>
              <a:rPr lang="en-US" altLang="en-US" sz="1600" baseline="-33000" dirty="0"/>
              <a:t>5 </a:t>
            </a:r>
            <a:r>
              <a:rPr lang="en-US" altLang="en-US" sz="1600" dirty="0"/>
              <a:t>Q</a:t>
            </a:r>
            <a:r>
              <a:rPr lang="en-US" altLang="en-US" sz="1600" baseline="-33000" dirty="0"/>
              <a:t>6</a:t>
            </a:r>
            <a:r>
              <a:rPr lang="en-US" altLang="en-US" sz="1600" dirty="0"/>
              <a:t> = 1 - (1-0.85)(1-0.89)(1-0.78)</a:t>
            </a:r>
          </a:p>
          <a:p>
            <a:pPr marL="455612" lvl="1">
              <a:buSzPct val="90000"/>
            </a:pPr>
            <a:r>
              <a:rPr lang="en-US" altLang="en-US" sz="1600" dirty="0"/>
              <a:t>R</a:t>
            </a:r>
            <a:r>
              <a:rPr lang="en-US" altLang="en-US" sz="1600" baseline="-25000" dirty="0"/>
              <a:t>X </a:t>
            </a:r>
            <a:r>
              <a:rPr lang="en-US" altLang="en-US" sz="1600" dirty="0"/>
              <a:t>=  1- (0.15)(0.11)(0.22) = 1 - 0.00363 = 0.996</a:t>
            </a:r>
          </a:p>
          <a:p>
            <a:pPr>
              <a:buSzPct val="90000"/>
            </a:pPr>
            <a:endParaRPr lang="en-US" altLang="en-US" sz="1000" dirty="0"/>
          </a:p>
          <a:p>
            <a:pPr>
              <a:buSzPct val="90000"/>
            </a:pPr>
            <a:r>
              <a:rPr lang="en-US" altLang="en-US" sz="1600" dirty="0"/>
              <a:t>Now solving the series and then combine with parallel portion of the diagram, we have:</a:t>
            </a:r>
            <a:r>
              <a:rPr lang="en-US" altLang="en-US" sz="1600" baseline="-25000" dirty="0"/>
              <a:t>   </a:t>
            </a:r>
            <a:endParaRPr lang="en-US" altLang="en-US" sz="1600" dirty="0"/>
          </a:p>
          <a:p>
            <a:pPr marL="455612" lvl="1">
              <a:buSzPct val="90000"/>
            </a:pPr>
            <a:r>
              <a:rPr lang="en-US" altLang="en-US" sz="1600" dirty="0"/>
              <a:t>R</a:t>
            </a:r>
            <a:r>
              <a:rPr lang="en-US" altLang="en-US" sz="1600" baseline="-33000" dirty="0"/>
              <a:t>s</a:t>
            </a:r>
            <a:r>
              <a:rPr lang="en-US" altLang="en-US" sz="1600" dirty="0"/>
              <a:t> = R</a:t>
            </a:r>
            <a:r>
              <a:rPr lang="en-US" altLang="en-US" sz="1600" baseline="-33000" dirty="0"/>
              <a:t>1 </a:t>
            </a:r>
            <a:r>
              <a:rPr lang="en-US" altLang="en-US" sz="1600" dirty="0"/>
              <a:t>R</a:t>
            </a:r>
            <a:r>
              <a:rPr lang="en-US" altLang="en-US" sz="1600" baseline="-33000" dirty="0"/>
              <a:t>2 </a:t>
            </a:r>
            <a:r>
              <a:rPr lang="en-US" altLang="en-US" sz="1600" dirty="0"/>
              <a:t>R</a:t>
            </a:r>
            <a:r>
              <a:rPr lang="en-US" altLang="en-US" sz="1600" baseline="-33000" dirty="0"/>
              <a:t>3 </a:t>
            </a:r>
            <a:r>
              <a:rPr lang="en-US" altLang="en-US" sz="1600" dirty="0"/>
              <a:t>R</a:t>
            </a:r>
            <a:r>
              <a:rPr lang="en-US" altLang="en-US" sz="1600" baseline="-25000" dirty="0"/>
              <a:t>X</a:t>
            </a:r>
            <a:r>
              <a:rPr lang="en-US" altLang="en-US" sz="1600" baseline="-33000" dirty="0"/>
              <a:t> </a:t>
            </a:r>
          </a:p>
          <a:p>
            <a:pPr marL="455612" lvl="1">
              <a:buSzPct val="90000"/>
            </a:pPr>
            <a:r>
              <a:rPr lang="en-US" altLang="en-US" sz="1600" dirty="0"/>
              <a:t>R</a:t>
            </a:r>
            <a:r>
              <a:rPr lang="en-US" altLang="en-US" sz="1600" baseline="-33000" dirty="0"/>
              <a:t>s</a:t>
            </a:r>
            <a:r>
              <a:rPr lang="en-US" altLang="en-US" sz="1600" dirty="0"/>
              <a:t> = (0.99)(0.999)(0.95)(0.996) = 0.936 </a:t>
            </a:r>
          </a:p>
        </p:txBody>
      </p:sp>
      <p:sp>
        <p:nvSpPr>
          <p:cNvPr id="3" name="Rectangle 2"/>
          <p:cNvSpPr/>
          <p:nvPr/>
        </p:nvSpPr>
        <p:spPr>
          <a:xfrm>
            <a:off x="852167" y="1622173"/>
            <a:ext cx="4572001" cy="1043363"/>
          </a:xfrm>
          <a:prstGeom prst="rect">
            <a:avLst/>
          </a:prstGeom>
        </p:spPr>
        <p:txBody>
          <a:bodyPr>
            <a:spAutoFit/>
          </a:bodyPr>
          <a:lstStyle/>
          <a:p>
            <a:pPr>
              <a:spcBef>
                <a:spcPts val="0"/>
              </a:spcBef>
              <a:spcAft>
                <a:spcPts val="600"/>
              </a:spcAft>
              <a:buSzPct val="90000"/>
            </a:pPr>
            <a:r>
              <a:rPr lang="en-US" altLang="en-US" sz="1600" dirty="0"/>
              <a:t>Assume</a:t>
            </a:r>
          </a:p>
          <a:p>
            <a:pPr marL="455612" lvl="1">
              <a:lnSpc>
                <a:spcPct val="90000"/>
              </a:lnSpc>
              <a:spcBef>
                <a:spcPct val="30000"/>
              </a:spcBef>
              <a:buSzPct val="90000"/>
            </a:pPr>
            <a:r>
              <a:rPr lang="en-US" altLang="en-US" sz="1600" dirty="0"/>
              <a:t>R</a:t>
            </a:r>
            <a:r>
              <a:rPr lang="en-US" altLang="en-US" sz="1600" baseline="-33000" dirty="0"/>
              <a:t>1</a:t>
            </a:r>
            <a:r>
              <a:rPr lang="en-US" altLang="en-US" sz="1600" dirty="0"/>
              <a:t> = 0.99, R</a:t>
            </a:r>
            <a:r>
              <a:rPr lang="en-US" altLang="en-US" sz="1600" baseline="-33000" dirty="0"/>
              <a:t>2</a:t>
            </a:r>
            <a:r>
              <a:rPr lang="en-US" altLang="en-US" sz="1600" dirty="0"/>
              <a:t> = 0.999, R</a:t>
            </a:r>
            <a:r>
              <a:rPr lang="en-US" altLang="en-US" sz="1600" baseline="-33000" dirty="0"/>
              <a:t>3</a:t>
            </a:r>
            <a:r>
              <a:rPr lang="en-US" altLang="en-US" sz="1600" dirty="0"/>
              <a:t> = 0.95</a:t>
            </a:r>
          </a:p>
          <a:p>
            <a:pPr marL="455612" lvl="1">
              <a:lnSpc>
                <a:spcPct val="90000"/>
              </a:lnSpc>
              <a:spcBef>
                <a:spcPct val="30000"/>
              </a:spcBef>
              <a:buSzPct val="90000"/>
            </a:pPr>
            <a:r>
              <a:rPr lang="en-US" altLang="en-US" sz="1600" dirty="0"/>
              <a:t>R</a:t>
            </a:r>
            <a:r>
              <a:rPr lang="en-US" altLang="en-US" sz="1600" baseline="-33000" dirty="0"/>
              <a:t>4</a:t>
            </a:r>
            <a:r>
              <a:rPr lang="en-US" altLang="en-US" sz="1600" dirty="0"/>
              <a:t> = 0.85, R</a:t>
            </a:r>
            <a:r>
              <a:rPr lang="en-US" altLang="en-US" sz="1600" baseline="-33000" dirty="0"/>
              <a:t>5</a:t>
            </a:r>
            <a:r>
              <a:rPr lang="en-US" altLang="en-US" sz="1600" dirty="0"/>
              <a:t> = 0.89, R</a:t>
            </a:r>
            <a:r>
              <a:rPr lang="en-US" altLang="en-US" sz="1600" baseline="-33000" dirty="0"/>
              <a:t>6</a:t>
            </a:r>
            <a:r>
              <a:rPr lang="en-US" altLang="en-US" sz="1600" dirty="0"/>
              <a:t> = 0.78</a:t>
            </a:r>
          </a:p>
        </p:txBody>
      </p:sp>
      <p:sp>
        <p:nvSpPr>
          <p:cNvPr id="4" name="Title 3"/>
          <p:cNvSpPr>
            <a:spLocks noGrp="1"/>
          </p:cNvSpPr>
          <p:nvPr>
            <p:ph type="title"/>
          </p:nvPr>
        </p:nvSpPr>
        <p:spPr/>
        <p:txBody>
          <a:bodyPr/>
          <a:lstStyle/>
          <a:p>
            <a:r>
              <a:rPr lang="en-US" sz="2400" dirty="0"/>
              <a:t>Complex System Reliability Block Diagrams</a:t>
            </a:r>
          </a:p>
        </p:txBody>
      </p:sp>
    </p:spTree>
    <p:extLst>
      <p:ext uri="{BB962C8B-B14F-4D97-AF65-F5344CB8AC3E}">
        <p14:creationId xmlns:p14="http://schemas.microsoft.com/office/powerpoint/2010/main" val="2342205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84F521-3105-4AA1-A825-74C3197EA0B0}"/>
              </a:ext>
            </a:extLst>
          </p:cNvPr>
          <p:cNvSpPr>
            <a:spLocks noGrp="1"/>
          </p:cNvSpPr>
          <p:nvPr>
            <p:ph type="ctrTitle"/>
          </p:nvPr>
        </p:nvSpPr>
        <p:spPr>
          <a:xfrm>
            <a:off x="768096" y="2904133"/>
            <a:ext cx="7754112" cy="897233"/>
          </a:xfrm>
        </p:spPr>
        <p:txBody>
          <a:bodyPr/>
          <a:lstStyle/>
          <a:p>
            <a:r>
              <a:rPr lang="en-US" dirty="0"/>
              <a:t>Physics Based </a:t>
            </a:r>
            <a:br>
              <a:rPr lang="en-US" dirty="0"/>
            </a:br>
            <a:r>
              <a:rPr lang="en-US" dirty="0"/>
              <a:t>Reliability Prediction</a:t>
            </a:r>
          </a:p>
        </p:txBody>
      </p:sp>
    </p:spTree>
    <p:extLst>
      <p:ext uri="{BB962C8B-B14F-4D97-AF65-F5344CB8AC3E}">
        <p14:creationId xmlns:p14="http://schemas.microsoft.com/office/powerpoint/2010/main" val="924967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45179" y="4579690"/>
            <a:ext cx="6363875" cy="1650867"/>
            <a:chOff x="1698705" y="1277794"/>
            <a:chExt cx="6363875" cy="1650867"/>
          </a:xfrm>
        </p:grpSpPr>
        <p:sp>
          <p:nvSpPr>
            <p:cNvPr id="9" name="Line 21"/>
            <p:cNvSpPr>
              <a:spLocks noChangeShapeType="1"/>
            </p:cNvSpPr>
            <p:nvPr/>
          </p:nvSpPr>
          <p:spPr bwMode="auto">
            <a:xfrm flipV="1">
              <a:off x="1698705" y="2622201"/>
              <a:ext cx="6363875" cy="1019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0" name="Freeform 29"/>
            <p:cNvSpPr>
              <a:spLocks/>
            </p:cNvSpPr>
            <p:nvPr/>
          </p:nvSpPr>
          <p:spPr bwMode="auto">
            <a:xfrm>
              <a:off x="4047036" y="1415795"/>
              <a:ext cx="3541060" cy="1194197"/>
            </a:xfrm>
            <a:custGeom>
              <a:avLst/>
              <a:gdLst>
                <a:gd name="T0" fmla="*/ 60 w 4347"/>
                <a:gd name="T1" fmla="*/ 1964 h 1971"/>
                <a:gd name="T2" fmla="*/ 130 w 4347"/>
                <a:gd name="T3" fmla="*/ 1955 h 1971"/>
                <a:gd name="T4" fmla="*/ 199 w 4347"/>
                <a:gd name="T5" fmla="*/ 1943 h 1971"/>
                <a:gd name="T6" fmla="*/ 269 w 4347"/>
                <a:gd name="T7" fmla="*/ 1929 h 1971"/>
                <a:gd name="T8" fmla="*/ 338 w 4347"/>
                <a:gd name="T9" fmla="*/ 1911 h 1971"/>
                <a:gd name="T10" fmla="*/ 408 w 4347"/>
                <a:gd name="T11" fmla="*/ 1889 h 1971"/>
                <a:gd name="T12" fmla="*/ 478 w 4347"/>
                <a:gd name="T13" fmla="*/ 1863 h 1971"/>
                <a:gd name="T14" fmla="*/ 547 w 4347"/>
                <a:gd name="T15" fmla="*/ 1831 h 1971"/>
                <a:gd name="T16" fmla="*/ 616 w 4347"/>
                <a:gd name="T17" fmla="*/ 1794 h 1971"/>
                <a:gd name="T18" fmla="*/ 686 w 4347"/>
                <a:gd name="T19" fmla="*/ 1749 h 1971"/>
                <a:gd name="T20" fmla="*/ 755 w 4347"/>
                <a:gd name="T21" fmla="*/ 1698 h 1971"/>
                <a:gd name="T22" fmla="*/ 825 w 4347"/>
                <a:gd name="T23" fmla="*/ 1639 h 1971"/>
                <a:gd name="T24" fmla="*/ 894 w 4347"/>
                <a:gd name="T25" fmla="*/ 1571 h 1971"/>
                <a:gd name="T26" fmla="*/ 964 w 4347"/>
                <a:gd name="T27" fmla="*/ 1496 h 1971"/>
                <a:gd name="T28" fmla="*/ 1034 w 4347"/>
                <a:gd name="T29" fmla="*/ 1413 h 1971"/>
                <a:gd name="T30" fmla="*/ 1103 w 4347"/>
                <a:gd name="T31" fmla="*/ 1322 h 1971"/>
                <a:gd name="T32" fmla="*/ 1173 w 4347"/>
                <a:gd name="T33" fmla="*/ 1223 h 1971"/>
                <a:gd name="T34" fmla="*/ 1242 w 4347"/>
                <a:gd name="T35" fmla="*/ 1119 h 1971"/>
                <a:gd name="T36" fmla="*/ 1312 w 4347"/>
                <a:gd name="T37" fmla="*/ 1009 h 1971"/>
                <a:gd name="T38" fmla="*/ 1382 w 4347"/>
                <a:gd name="T39" fmla="*/ 895 h 1971"/>
                <a:gd name="T40" fmla="*/ 1451 w 4347"/>
                <a:gd name="T41" fmla="*/ 779 h 1971"/>
                <a:gd name="T42" fmla="*/ 1521 w 4347"/>
                <a:gd name="T43" fmla="*/ 664 h 1971"/>
                <a:gd name="T44" fmla="*/ 1590 w 4347"/>
                <a:gd name="T45" fmla="*/ 550 h 1971"/>
                <a:gd name="T46" fmla="*/ 1660 w 4347"/>
                <a:gd name="T47" fmla="*/ 441 h 1971"/>
                <a:gd name="T48" fmla="*/ 1729 w 4347"/>
                <a:gd name="T49" fmla="*/ 341 h 1971"/>
                <a:gd name="T50" fmla="*/ 1798 w 4347"/>
                <a:gd name="T51" fmla="*/ 249 h 1971"/>
                <a:gd name="T52" fmla="*/ 1868 w 4347"/>
                <a:gd name="T53" fmla="*/ 168 h 1971"/>
                <a:gd name="T54" fmla="*/ 1937 w 4347"/>
                <a:gd name="T55" fmla="*/ 102 h 1971"/>
                <a:gd name="T56" fmla="*/ 2007 w 4347"/>
                <a:gd name="T57" fmla="*/ 51 h 1971"/>
                <a:gd name="T58" fmla="*/ 2077 w 4347"/>
                <a:gd name="T59" fmla="*/ 18 h 1971"/>
                <a:gd name="T60" fmla="*/ 2146 w 4347"/>
                <a:gd name="T61" fmla="*/ 2 h 1971"/>
                <a:gd name="T62" fmla="*/ 2216 w 4347"/>
                <a:gd name="T63" fmla="*/ 4 h 1971"/>
                <a:gd name="T64" fmla="*/ 2285 w 4347"/>
                <a:gd name="T65" fmla="*/ 24 h 1971"/>
                <a:gd name="T66" fmla="*/ 2355 w 4347"/>
                <a:gd name="T67" fmla="*/ 62 h 1971"/>
                <a:gd name="T68" fmla="*/ 2425 w 4347"/>
                <a:gd name="T69" fmla="*/ 117 h 1971"/>
                <a:gd name="T70" fmla="*/ 2494 w 4347"/>
                <a:gd name="T71" fmla="*/ 187 h 1971"/>
                <a:gd name="T72" fmla="*/ 2564 w 4347"/>
                <a:gd name="T73" fmla="*/ 270 h 1971"/>
                <a:gd name="T74" fmla="*/ 2634 w 4347"/>
                <a:gd name="T75" fmla="*/ 365 h 1971"/>
                <a:gd name="T76" fmla="*/ 2703 w 4347"/>
                <a:gd name="T77" fmla="*/ 468 h 1971"/>
                <a:gd name="T78" fmla="*/ 2772 w 4347"/>
                <a:gd name="T79" fmla="*/ 578 h 1971"/>
                <a:gd name="T80" fmla="*/ 2842 w 4347"/>
                <a:gd name="T81" fmla="*/ 692 h 1971"/>
                <a:gd name="T82" fmla="*/ 2911 w 4347"/>
                <a:gd name="T83" fmla="*/ 808 h 1971"/>
                <a:gd name="T84" fmla="*/ 2981 w 4347"/>
                <a:gd name="T85" fmla="*/ 924 h 1971"/>
                <a:gd name="T86" fmla="*/ 3050 w 4347"/>
                <a:gd name="T87" fmla="*/ 1037 h 1971"/>
                <a:gd name="T88" fmla="*/ 3120 w 4347"/>
                <a:gd name="T89" fmla="*/ 1145 h 1971"/>
                <a:gd name="T90" fmla="*/ 3189 w 4347"/>
                <a:gd name="T91" fmla="*/ 1249 h 1971"/>
                <a:gd name="T92" fmla="*/ 3259 w 4347"/>
                <a:gd name="T93" fmla="*/ 1345 h 1971"/>
                <a:gd name="T94" fmla="*/ 3329 w 4347"/>
                <a:gd name="T95" fmla="*/ 1435 h 1971"/>
                <a:gd name="T96" fmla="*/ 3398 w 4347"/>
                <a:gd name="T97" fmla="*/ 1516 h 1971"/>
                <a:gd name="T98" fmla="*/ 3468 w 4347"/>
                <a:gd name="T99" fmla="*/ 1589 h 1971"/>
                <a:gd name="T100" fmla="*/ 3537 w 4347"/>
                <a:gd name="T101" fmla="*/ 1654 h 1971"/>
                <a:gd name="T102" fmla="*/ 3607 w 4347"/>
                <a:gd name="T103" fmla="*/ 1712 h 1971"/>
                <a:gd name="T104" fmla="*/ 3677 w 4347"/>
                <a:gd name="T105" fmla="*/ 1761 h 1971"/>
                <a:gd name="T106" fmla="*/ 3746 w 4347"/>
                <a:gd name="T107" fmla="*/ 1804 h 1971"/>
                <a:gd name="T108" fmla="*/ 3816 w 4347"/>
                <a:gd name="T109" fmla="*/ 1840 h 1971"/>
                <a:gd name="T110" fmla="*/ 3885 w 4347"/>
                <a:gd name="T111" fmla="*/ 1870 h 1971"/>
                <a:gd name="T112" fmla="*/ 3954 w 4347"/>
                <a:gd name="T113" fmla="*/ 1895 h 1971"/>
                <a:gd name="T114" fmla="*/ 4024 w 4347"/>
                <a:gd name="T115" fmla="*/ 1916 h 1971"/>
                <a:gd name="T116" fmla="*/ 4093 w 4347"/>
                <a:gd name="T117" fmla="*/ 1933 h 1971"/>
                <a:gd name="T118" fmla="*/ 4163 w 4347"/>
                <a:gd name="T119" fmla="*/ 1946 h 1971"/>
                <a:gd name="T120" fmla="*/ 4233 w 4347"/>
                <a:gd name="T121" fmla="*/ 1957 h 1971"/>
                <a:gd name="T122" fmla="*/ 4302 w 4347"/>
                <a:gd name="T123" fmla="*/ 1966 h 19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47"/>
                <a:gd name="T187" fmla="*/ 0 h 1971"/>
                <a:gd name="T188" fmla="*/ 4347 w 4347"/>
                <a:gd name="T189" fmla="*/ 1971 h 19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47" h="1971">
                  <a:moveTo>
                    <a:pt x="0" y="1970"/>
                  </a:moveTo>
                  <a:lnTo>
                    <a:pt x="8" y="1969"/>
                  </a:lnTo>
                  <a:lnTo>
                    <a:pt x="17" y="1968"/>
                  </a:lnTo>
                  <a:lnTo>
                    <a:pt x="25" y="1967"/>
                  </a:lnTo>
                  <a:lnTo>
                    <a:pt x="34" y="1966"/>
                  </a:lnTo>
                  <a:lnTo>
                    <a:pt x="43" y="1966"/>
                  </a:lnTo>
                  <a:lnTo>
                    <a:pt x="51" y="1964"/>
                  </a:lnTo>
                  <a:lnTo>
                    <a:pt x="60" y="1964"/>
                  </a:lnTo>
                  <a:lnTo>
                    <a:pt x="69" y="1963"/>
                  </a:lnTo>
                  <a:lnTo>
                    <a:pt x="77" y="1961"/>
                  </a:lnTo>
                  <a:lnTo>
                    <a:pt x="86" y="1961"/>
                  </a:lnTo>
                  <a:lnTo>
                    <a:pt x="95" y="1959"/>
                  </a:lnTo>
                  <a:lnTo>
                    <a:pt x="103" y="1959"/>
                  </a:lnTo>
                  <a:lnTo>
                    <a:pt x="112" y="1957"/>
                  </a:lnTo>
                  <a:lnTo>
                    <a:pt x="121" y="1956"/>
                  </a:lnTo>
                  <a:lnTo>
                    <a:pt x="130" y="1955"/>
                  </a:lnTo>
                  <a:lnTo>
                    <a:pt x="138" y="1953"/>
                  </a:lnTo>
                  <a:lnTo>
                    <a:pt x="147" y="1952"/>
                  </a:lnTo>
                  <a:lnTo>
                    <a:pt x="156" y="1951"/>
                  </a:lnTo>
                  <a:lnTo>
                    <a:pt x="164" y="1949"/>
                  </a:lnTo>
                  <a:lnTo>
                    <a:pt x="173" y="1948"/>
                  </a:lnTo>
                  <a:lnTo>
                    <a:pt x="182" y="1946"/>
                  </a:lnTo>
                  <a:lnTo>
                    <a:pt x="190" y="1945"/>
                  </a:lnTo>
                  <a:lnTo>
                    <a:pt x="199" y="1943"/>
                  </a:lnTo>
                  <a:lnTo>
                    <a:pt x="208" y="1942"/>
                  </a:lnTo>
                  <a:lnTo>
                    <a:pt x="216" y="1940"/>
                  </a:lnTo>
                  <a:lnTo>
                    <a:pt x="225" y="1938"/>
                  </a:lnTo>
                  <a:lnTo>
                    <a:pt x="234" y="1936"/>
                  </a:lnTo>
                  <a:lnTo>
                    <a:pt x="243" y="1935"/>
                  </a:lnTo>
                  <a:lnTo>
                    <a:pt x="252" y="1933"/>
                  </a:lnTo>
                  <a:lnTo>
                    <a:pt x="260" y="1931"/>
                  </a:lnTo>
                  <a:lnTo>
                    <a:pt x="269" y="1929"/>
                  </a:lnTo>
                  <a:lnTo>
                    <a:pt x="277" y="1927"/>
                  </a:lnTo>
                  <a:lnTo>
                    <a:pt x="286" y="1925"/>
                  </a:lnTo>
                  <a:lnTo>
                    <a:pt x="295" y="1923"/>
                  </a:lnTo>
                  <a:lnTo>
                    <a:pt x="303" y="1920"/>
                  </a:lnTo>
                  <a:lnTo>
                    <a:pt x="312" y="1918"/>
                  </a:lnTo>
                  <a:lnTo>
                    <a:pt x="321" y="1916"/>
                  </a:lnTo>
                  <a:lnTo>
                    <a:pt x="329" y="1914"/>
                  </a:lnTo>
                  <a:lnTo>
                    <a:pt x="338" y="1911"/>
                  </a:lnTo>
                  <a:lnTo>
                    <a:pt x="347" y="1909"/>
                  </a:lnTo>
                  <a:lnTo>
                    <a:pt x="356" y="1906"/>
                  </a:lnTo>
                  <a:lnTo>
                    <a:pt x="365" y="1904"/>
                  </a:lnTo>
                  <a:lnTo>
                    <a:pt x="373" y="1901"/>
                  </a:lnTo>
                  <a:lnTo>
                    <a:pt x="382" y="1898"/>
                  </a:lnTo>
                  <a:lnTo>
                    <a:pt x="390" y="1895"/>
                  </a:lnTo>
                  <a:lnTo>
                    <a:pt x="399" y="1892"/>
                  </a:lnTo>
                  <a:lnTo>
                    <a:pt x="408" y="1889"/>
                  </a:lnTo>
                  <a:lnTo>
                    <a:pt x="416" y="1887"/>
                  </a:lnTo>
                  <a:lnTo>
                    <a:pt x="425" y="1884"/>
                  </a:lnTo>
                  <a:lnTo>
                    <a:pt x="434" y="1880"/>
                  </a:lnTo>
                  <a:lnTo>
                    <a:pt x="442" y="1877"/>
                  </a:lnTo>
                  <a:lnTo>
                    <a:pt x="451" y="1874"/>
                  </a:lnTo>
                  <a:lnTo>
                    <a:pt x="460" y="1870"/>
                  </a:lnTo>
                  <a:lnTo>
                    <a:pt x="469" y="1866"/>
                  </a:lnTo>
                  <a:lnTo>
                    <a:pt x="478" y="1863"/>
                  </a:lnTo>
                  <a:lnTo>
                    <a:pt x="486" y="1859"/>
                  </a:lnTo>
                  <a:lnTo>
                    <a:pt x="495" y="1856"/>
                  </a:lnTo>
                  <a:lnTo>
                    <a:pt x="503" y="1852"/>
                  </a:lnTo>
                  <a:lnTo>
                    <a:pt x="512" y="1848"/>
                  </a:lnTo>
                  <a:lnTo>
                    <a:pt x="521" y="1844"/>
                  </a:lnTo>
                  <a:lnTo>
                    <a:pt x="529" y="1840"/>
                  </a:lnTo>
                  <a:lnTo>
                    <a:pt x="538" y="1835"/>
                  </a:lnTo>
                  <a:lnTo>
                    <a:pt x="547" y="1831"/>
                  </a:lnTo>
                  <a:lnTo>
                    <a:pt x="555" y="1827"/>
                  </a:lnTo>
                  <a:lnTo>
                    <a:pt x="564" y="1822"/>
                  </a:lnTo>
                  <a:lnTo>
                    <a:pt x="573" y="1818"/>
                  </a:lnTo>
                  <a:lnTo>
                    <a:pt x="582" y="1813"/>
                  </a:lnTo>
                  <a:lnTo>
                    <a:pt x="591" y="1809"/>
                  </a:lnTo>
                  <a:lnTo>
                    <a:pt x="599" y="1804"/>
                  </a:lnTo>
                  <a:lnTo>
                    <a:pt x="608" y="1799"/>
                  </a:lnTo>
                  <a:lnTo>
                    <a:pt x="616" y="1794"/>
                  </a:lnTo>
                  <a:lnTo>
                    <a:pt x="625" y="1789"/>
                  </a:lnTo>
                  <a:lnTo>
                    <a:pt x="634" y="1783"/>
                  </a:lnTo>
                  <a:lnTo>
                    <a:pt x="642" y="1778"/>
                  </a:lnTo>
                  <a:lnTo>
                    <a:pt x="651" y="1772"/>
                  </a:lnTo>
                  <a:lnTo>
                    <a:pt x="660" y="1767"/>
                  </a:lnTo>
                  <a:lnTo>
                    <a:pt x="668" y="1761"/>
                  </a:lnTo>
                  <a:lnTo>
                    <a:pt x="677" y="1756"/>
                  </a:lnTo>
                  <a:lnTo>
                    <a:pt x="686" y="1749"/>
                  </a:lnTo>
                  <a:lnTo>
                    <a:pt x="695" y="1743"/>
                  </a:lnTo>
                  <a:lnTo>
                    <a:pt x="704" y="1737"/>
                  </a:lnTo>
                  <a:lnTo>
                    <a:pt x="712" y="1731"/>
                  </a:lnTo>
                  <a:lnTo>
                    <a:pt x="721" y="1725"/>
                  </a:lnTo>
                  <a:lnTo>
                    <a:pt x="730" y="1718"/>
                  </a:lnTo>
                  <a:lnTo>
                    <a:pt x="738" y="1712"/>
                  </a:lnTo>
                  <a:lnTo>
                    <a:pt x="747" y="1704"/>
                  </a:lnTo>
                  <a:lnTo>
                    <a:pt x="755" y="1698"/>
                  </a:lnTo>
                  <a:lnTo>
                    <a:pt x="764" y="1691"/>
                  </a:lnTo>
                  <a:lnTo>
                    <a:pt x="773" y="1684"/>
                  </a:lnTo>
                  <a:lnTo>
                    <a:pt x="781" y="1676"/>
                  </a:lnTo>
                  <a:lnTo>
                    <a:pt x="790" y="1669"/>
                  </a:lnTo>
                  <a:lnTo>
                    <a:pt x="799" y="1662"/>
                  </a:lnTo>
                  <a:lnTo>
                    <a:pt x="808" y="1654"/>
                  </a:lnTo>
                  <a:lnTo>
                    <a:pt x="817" y="1647"/>
                  </a:lnTo>
                  <a:lnTo>
                    <a:pt x="825" y="1639"/>
                  </a:lnTo>
                  <a:lnTo>
                    <a:pt x="834" y="1631"/>
                  </a:lnTo>
                  <a:lnTo>
                    <a:pt x="843" y="1622"/>
                  </a:lnTo>
                  <a:lnTo>
                    <a:pt x="851" y="1615"/>
                  </a:lnTo>
                  <a:lnTo>
                    <a:pt x="860" y="1607"/>
                  </a:lnTo>
                  <a:lnTo>
                    <a:pt x="868" y="1598"/>
                  </a:lnTo>
                  <a:lnTo>
                    <a:pt x="877" y="1589"/>
                  </a:lnTo>
                  <a:lnTo>
                    <a:pt x="886" y="1581"/>
                  </a:lnTo>
                  <a:lnTo>
                    <a:pt x="894" y="1571"/>
                  </a:lnTo>
                  <a:lnTo>
                    <a:pt x="903" y="1563"/>
                  </a:lnTo>
                  <a:lnTo>
                    <a:pt x="912" y="1553"/>
                  </a:lnTo>
                  <a:lnTo>
                    <a:pt x="921" y="1545"/>
                  </a:lnTo>
                  <a:lnTo>
                    <a:pt x="930" y="1535"/>
                  </a:lnTo>
                  <a:lnTo>
                    <a:pt x="938" y="1525"/>
                  </a:lnTo>
                  <a:lnTo>
                    <a:pt x="947" y="1516"/>
                  </a:lnTo>
                  <a:lnTo>
                    <a:pt x="956" y="1507"/>
                  </a:lnTo>
                  <a:lnTo>
                    <a:pt x="964" y="1496"/>
                  </a:lnTo>
                  <a:lnTo>
                    <a:pt x="973" y="1486"/>
                  </a:lnTo>
                  <a:lnTo>
                    <a:pt x="981" y="1476"/>
                  </a:lnTo>
                  <a:lnTo>
                    <a:pt x="990" y="1466"/>
                  </a:lnTo>
                  <a:lnTo>
                    <a:pt x="999" y="1455"/>
                  </a:lnTo>
                  <a:lnTo>
                    <a:pt x="1007" y="1445"/>
                  </a:lnTo>
                  <a:lnTo>
                    <a:pt x="1016" y="1435"/>
                  </a:lnTo>
                  <a:lnTo>
                    <a:pt x="1025" y="1424"/>
                  </a:lnTo>
                  <a:lnTo>
                    <a:pt x="1034" y="1413"/>
                  </a:lnTo>
                  <a:lnTo>
                    <a:pt x="1043" y="1402"/>
                  </a:lnTo>
                  <a:lnTo>
                    <a:pt x="1051" y="1391"/>
                  </a:lnTo>
                  <a:lnTo>
                    <a:pt x="1060" y="1380"/>
                  </a:lnTo>
                  <a:lnTo>
                    <a:pt x="1069" y="1368"/>
                  </a:lnTo>
                  <a:lnTo>
                    <a:pt x="1077" y="1357"/>
                  </a:lnTo>
                  <a:lnTo>
                    <a:pt x="1086" y="1345"/>
                  </a:lnTo>
                  <a:lnTo>
                    <a:pt x="1094" y="1334"/>
                  </a:lnTo>
                  <a:lnTo>
                    <a:pt x="1103" y="1322"/>
                  </a:lnTo>
                  <a:lnTo>
                    <a:pt x="1112" y="1310"/>
                  </a:lnTo>
                  <a:lnTo>
                    <a:pt x="1120" y="1298"/>
                  </a:lnTo>
                  <a:lnTo>
                    <a:pt x="1129" y="1286"/>
                  </a:lnTo>
                  <a:lnTo>
                    <a:pt x="1138" y="1273"/>
                  </a:lnTo>
                  <a:lnTo>
                    <a:pt x="1147" y="1261"/>
                  </a:lnTo>
                  <a:lnTo>
                    <a:pt x="1156" y="1249"/>
                  </a:lnTo>
                  <a:lnTo>
                    <a:pt x="1164" y="1236"/>
                  </a:lnTo>
                  <a:lnTo>
                    <a:pt x="1173" y="1223"/>
                  </a:lnTo>
                  <a:lnTo>
                    <a:pt x="1182" y="1211"/>
                  </a:lnTo>
                  <a:lnTo>
                    <a:pt x="1190" y="1198"/>
                  </a:lnTo>
                  <a:lnTo>
                    <a:pt x="1199" y="1185"/>
                  </a:lnTo>
                  <a:lnTo>
                    <a:pt x="1207" y="1172"/>
                  </a:lnTo>
                  <a:lnTo>
                    <a:pt x="1216" y="1158"/>
                  </a:lnTo>
                  <a:lnTo>
                    <a:pt x="1225" y="1145"/>
                  </a:lnTo>
                  <a:lnTo>
                    <a:pt x="1233" y="1132"/>
                  </a:lnTo>
                  <a:lnTo>
                    <a:pt x="1242" y="1119"/>
                  </a:lnTo>
                  <a:lnTo>
                    <a:pt x="1251" y="1105"/>
                  </a:lnTo>
                  <a:lnTo>
                    <a:pt x="1260" y="1091"/>
                  </a:lnTo>
                  <a:lnTo>
                    <a:pt x="1269" y="1078"/>
                  </a:lnTo>
                  <a:lnTo>
                    <a:pt x="1277" y="1064"/>
                  </a:lnTo>
                  <a:lnTo>
                    <a:pt x="1286" y="1050"/>
                  </a:lnTo>
                  <a:lnTo>
                    <a:pt x="1295" y="1037"/>
                  </a:lnTo>
                  <a:lnTo>
                    <a:pt x="1303" y="1022"/>
                  </a:lnTo>
                  <a:lnTo>
                    <a:pt x="1312" y="1009"/>
                  </a:lnTo>
                  <a:lnTo>
                    <a:pt x="1321" y="994"/>
                  </a:lnTo>
                  <a:lnTo>
                    <a:pt x="1329" y="981"/>
                  </a:lnTo>
                  <a:lnTo>
                    <a:pt x="1338" y="966"/>
                  </a:lnTo>
                  <a:lnTo>
                    <a:pt x="1346" y="952"/>
                  </a:lnTo>
                  <a:lnTo>
                    <a:pt x="1355" y="938"/>
                  </a:lnTo>
                  <a:lnTo>
                    <a:pt x="1364" y="924"/>
                  </a:lnTo>
                  <a:lnTo>
                    <a:pt x="1373" y="909"/>
                  </a:lnTo>
                  <a:lnTo>
                    <a:pt x="1382" y="895"/>
                  </a:lnTo>
                  <a:lnTo>
                    <a:pt x="1390" y="880"/>
                  </a:lnTo>
                  <a:lnTo>
                    <a:pt x="1399" y="866"/>
                  </a:lnTo>
                  <a:lnTo>
                    <a:pt x="1408" y="852"/>
                  </a:lnTo>
                  <a:lnTo>
                    <a:pt x="1416" y="837"/>
                  </a:lnTo>
                  <a:lnTo>
                    <a:pt x="1425" y="823"/>
                  </a:lnTo>
                  <a:lnTo>
                    <a:pt x="1434" y="808"/>
                  </a:lnTo>
                  <a:lnTo>
                    <a:pt x="1442" y="793"/>
                  </a:lnTo>
                  <a:lnTo>
                    <a:pt x="1451" y="779"/>
                  </a:lnTo>
                  <a:lnTo>
                    <a:pt x="1459" y="765"/>
                  </a:lnTo>
                  <a:lnTo>
                    <a:pt x="1468" y="750"/>
                  </a:lnTo>
                  <a:lnTo>
                    <a:pt x="1477" y="736"/>
                  </a:lnTo>
                  <a:lnTo>
                    <a:pt x="1485" y="721"/>
                  </a:lnTo>
                  <a:lnTo>
                    <a:pt x="1495" y="707"/>
                  </a:lnTo>
                  <a:lnTo>
                    <a:pt x="1503" y="692"/>
                  </a:lnTo>
                  <a:lnTo>
                    <a:pt x="1512" y="678"/>
                  </a:lnTo>
                  <a:lnTo>
                    <a:pt x="1521" y="664"/>
                  </a:lnTo>
                  <a:lnTo>
                    <a:pt x="1529" y="649"/>
                  </a:lnTo>
                  <a:lnTo>
                    <a:pt x="1538" y="635"/>
                  </a:lnTo>
                  <a:lnTo>
                    <a:pt x="1547" y="621"/>
                  </a:lnTo>
                  <a:lnTo>
                    <a:pt x="1555" y="606"/>
                  </a:lnTo>
                  <a:lnTo>
                    <a:pt x="1564" y="593"/>
                  </a:lnTo>
                  <a:lnTo>
                    <a:pt x="1572" y="578"/>
                  </a:lnTo>
                  <a:lnTo>
                    <a:pt x="1581" y="565"/>
                  </a:lnTo>
                  <a:lnTo>
                    <a:pt x="1590" y="550"/>
                  </a:lnTo>
                  <a:lnTo>
                    <a:pt x="1598" y="536"/>
                  </a:lnTo>
                  <a:lnTo>
                    <a:pt x="1608" y="523"/>
                  </a:lnTo>
                  <a:lnTo>
                    <a:pt x="1616" y="509"/>
                  </a:lnTo>
                  <a:lnTo>
                    <a:pt x="1625" y="495"/>
                  </a:lnTo>
                  <a:lnTo>
                    <a:pt x="1634" y="482"/>
                  </a:lnTo>
                  <a:lnTo>
                    <a:pt x="1642" y="468"/>
                  </a:lnTo>
                  <a:lnTo>
                    <a:pt x="1651" y="455"/>
                  </a:lnTo>
                  <a:lnTo>
                    <a:pt x="1660" y="441"/>
                  </a:lnTo>
                  <a:lnTo>
                    <a:pt x="1668" y="429"/>
                  </a:lnTo>
                  <a:lnTo>
                    <a:pt x="1677" y="416"/>
                  </a:lnTo>
                  <a:lnTo>
                    <a:pt x="1685" y="403"/>
                  </a:lnTo>
                  <a:lnTo>
                    <a:pt x="1694" y="390"/>
                  </a:lnTo>
                  <a:lnTo>
                    <a:pt x="1703" y="377"/>
                  </a:lnTo>
                  <a:lnTo>
                    <a:pt x="1711" y="365"/>
                  </a:lnTo>
                  <a:lnTo>
                    <a:pt x="1721" y="352"/>
                  </a:lnTo>
                  <a:lnTo>
                    <a:pt x="1729" y="341"/>
                  </a:lnTo>
                  <a:lnTo>
                    <a:pt x="1738" y="329"/>
                  </a:lnTo>
                  <a:lnTo>
                    <a:pt x="1747" y="316"/>
                  </a:lnTo>
                  <a:lnTo>
                    <a:pt x="1755" y="305"/>
                  </a:lnTo>
                  <a:lnTo>
                    <a:pt x="1764" y="293"/>
                  </a:lnTo>
                  <a:lnTo>
                    <a:pt x="1773" y="282"/>
                  </a:lnTo>
                  <a:lnTo>
                    <a:pt x="1781" y="270"/>
                  </a:lnTo>
                  <a:lnTo>
                    <a:pt x="1790" y="259"/>
                  </a:lnTo>
                  <a:lnTo>
                    <a:pt x="1798" y="249"/>
                  </a:lnTo>
                  <a:lnTo>
                    <a:pt x="1807" y="238"/>
                  </a:lnTo>
                  <a:lnTo>
                    <a:pt x="1816" y="227"/>
                  </a:lnTo>
                  <a:lnTo>
                    <a:pt x="1824" y="217"/>
                  </a:lnTo>
                  <a:lnTo>
                    <a:pt x="1834" y="207"/>
                  </a:lnTo>
                  <a:lnTo>
                    <a:pt x="1842" y="197"/>
                  </a:lnTo>
                  <a:lnTo>
                    <a:pt x="1851" y="187"/>
                  </a:lnTo>
                  <a:lnTo>
                    <a:pt x="1860" y="177"/>
                  </a:lnTo>
                  <a:lnTo>
                    <a:pt x="1868" y="168"/>
                  </a:lnTo>
                  <a:lnTo>
                    <a:pt x="1877" y="159"/>
                  </a:lnTo>
                  <a:lnTo>
                    <a:pt x="1886" y="151"/>
                  </a:lnTo>
                  <a:lnTo>
                    <a:pt x="1894" y="142"/>
                  </a:lnTo>
                  <a:lnTo>
                    <a:pt x="1903" y="133"/>
                  </a:lnTo>
                  <a:lnTo>
                    <a:pt x="1912" y="125"/>
                  </a:lnTo>
                  <a:lnTo>
                    <a:pt x="1920" y="117"/>
                  </a:lnTo>
                  <a:lnTo>
                    <a:pt x="1929" y="110"/>
                  </a:lnTo>
                  <a:lnTo>
                    <a:pt x="1937" y="102"/>
                  </a:lnTo>
                  <a:lnTo>
                    <a:pt x="1947" y="95"/>
                  </a:lnTo>
                  <a:lnTo>
                    <a:pt x="1955" y="88"/>
                  </a:lnTo>
                  <a:lnTo>
                    <a:pt x="1964" y="81"/>
                  </a:lnTo>
                  <a:lnTo>
                    <a:pt x="1973" y="74"/>
                  </a:lnTo>
                  <a:lnTo>
                    <a:pt x="1981" y="69"/>
                  </a:lnTo>
                  <a:lnTo>
                    <a:pt x="1990" y="62"/>
                  </a:lnTo>
                  <a:lnTo>
                    <a:pt x="1999" y="56"/>
                  </a:lnTo>
                  <a:lnTo>
                    <a:pt x="2007" y="51"/>
                  </a:lnTo>
                  <a:lnTo>
                    <a:pt x="2016" y="46"/>
                  </a:lnTo>
                  <a:lnTo>
                    <a:pt x="2025" y="41"/>
                  </a:lnTo>
                  <a:lnTo>
                    <a:pt x="2033" y="36"/>
                  </a:lnTo>
                  <a:lnTo>
                    <a:pt x="2042" y="32"/>
                  </a:lnTo>
                  <a:lnTo>
                    <a:pt x="2050" y="28"/>
                  </a:lnTo>
                  <a:lnTo>
                    <a:pt x="2060" y="24"/>
                  </a:lnTo>
                  <a:lnTo>
                    <a:pt x="2068" y="21"/>
                  </a:lnTo>
                  <a:lnTo>
                    <a:pt x="2077" y="18"/>
                  </a:lnTo>
                  <a:lnTo>
                    <a:pt x="2086" y="15"/>
                  </a:lnTo>
                  <a:lnTo>
                    <a:pt x="2094" y="12"/>
                  </a:lnTo>
                  <a:lnTo>
                    <a:pt x="2103" y="10"/>
                  </a:lnTo>
                  <a:lnTo>
                    <a:pt x="2112" y="8"/>
                  </a:lnTo>
                  <a:lnTo>
                    <a:pt x="2120" y="5"/>
                  </a:lnTo>
                  <a:lnTo>
                    <a:pt x="2129" y="4"/>
                  </a:lnTo>
                  <a:lnTo>
                    <a:pt x="2138" y="3"/>
                  </a:lnTo>
                  <a:lnTo>
                    <a:pt x="2146" y="2"/>
                  </a:lnTo>
                  <a:lnTo>
                    <a:pt x="2155" y="1"/>
                  </a:lnTo>
                  <a:lnTo>
                    <a:pt x="2163" y="0"/>
                  </a:lnTo>
                  <a:lnTo>
                    <a:pt x="2173" y="0"/>
                  </a:lnTo>
                  <a:lnTo>
                    <a:pt x="2181" y="0"/>
                  </a:lnTo>
                  <a:lnTo>
                    <a:pt x="2190" y="1"/>
                  </a:lnTo>
                  <a:lnTo>
                    <a:pt x="2199" y="2"/>
                  </a:lnTo>
                  <a:lnTo>
                    <a:pt x="2207" y="3"/>
                  </a:lnTo>
                  <a:lnTo>
                    <a:pt x="2216" y="4"/>
                  </a:lnTo>
                  <a:lnTo>
                    <a:pt x="2225" y="5"/>
                  </a:lnTo>
                  <a:lnTo>
                    <a:pt x="2233" y="8"/>
                  </a:lnTo>
                  <a:lnTo>
                    <a:pt x="2242" y="10"/>
                  </a:lnTo>
                  <a:lnTo>
                    <a:pt x="2251" y="12"/>
                  </a:lnTo>
                  <a:lnTo>
                    <a:pt x="2259" y="15"/>
                  </a:lnTo>
                  <a:lnTo>
                    <a:pt x="2268" y="18"/>
                  </a:lnTo>
                  <a:lnTo>
                    <a:pt x="2276" y="21"/>
                  </a:lnTo>
                  <a:lnTo>
                    <a:pt x="2285" y="24"/>
                  </a:lnTo>
                  <a:lnTo>
                    <a:pt x="2294" y="28"/>
                  </a:lnTo>
                  <a:lnTo>
                    <a:pt x="2303" y="32"/>
                  </a:lnTo>
                  <a:lnTo>
                    <a:pt x="2312" y="36"/>
                  </a:lnTo>
                  <a:lnTo>
                    <a:pt x="2320" y="41"/>
                  </a:lnTo>
                  <a:lnTo>
                    <a:pt x="2329" y="46"/>
                  </a:lnTo>
                  <a:lnTo>
                    <a:pt x="2338" y="51"/>
                  </a:lnTo>
                  <a:lnTo>
                    <a:pt x="2346" y="56"/>
                  </a:lnTo>
                  <a:lnTo>
                    <a:pt x="2355" y="62"/>
                  </a:lnTo>
                  <a:lnTo>
                    <a:pt x="2364" y="69"/>
                  </a:lnTo>
                  <a:lnTo>
                    <a:pt x="2372" y="74"/>
                  </a:lnTo>
                  <a:lnTo>
                    <a:pt x="2381" y="81"/>
                  </a:lnTo>
                  <a:lnTo>
                    <a:pt x="2390" y="88"/>
                  </a:lnTo>
                  <a:lnTo>
                    <a:pt x="2398" y="95"/>
                  </a:lnTo>
                  <a:lnTo>
                    <a:pt x="2407" y="102"/>
                  </a:lnTo>
                  <a:lnTo>
                    <a:pt x="2416" y="110"/>
                  </a:lnTo>
                  <a:lnTo>
                    <a:pt x="2425" y="117"/>
                  </a:lnTo>
                  <a:lnTo>
                    <a:pt x="2433" y="125"/>
                  </a:lnTo>
                  <a:lnTo>
                    <a:pt x="2442" y="133"/>
                  </a:lnTo>
                  <a:lnTo>
                    <a:pt x="2451" y="142"/>
                  </a:lnTo>
                  <a:lnTo>
                    <a:pt x="2459" y="151"/>
                  </a:lnTo>
                  <a:lnTo>
                    <a:pt x="2468" y="159"/>
                  </a:lnTo>
                  <a:lnTo>
                    <a:pt x="2477" y="168"/>
                  </a:lnTo>
                  <a:lnTo>
                    <a:pt x="2485" y="177"/>
                  </a:lnTo>
                  <a:lnTo>
                    <a:pt x="2494" y="187"/>
                  </a:lnTo>
                  <a:lnTo>
                    <a:pt x="2503" y="197"/>
                  </a:lnTo>
                  <a:lnTo>
                    <a:pt x="2511" y="207"/>
                  </a:lnTo>
                  <a:lnTo>
                    <a:pt x="2521" y="217"/>
                  </a:lnTo>
                  <a:lnTo>
                    <a:pt x="2529" y="227"/>
                  </a:lnTo>
                  <a:lnTo>
                    <a:pt x="2538" y="238"/>
                  </a:lnTo>
                  <a:lnTo>
                    <a:pt x="2546" y="249"/>
                  </a:lnTo>
                  <a:lnTo>
                    <a:pt x="2555" y="259"/>
                  </a:lnTo>
                  <a:lnTo>
                    <a:pt x="2564" y="270"/>
                  </a:lnTo>
                  <a:lnTo>
                    <a:pt x="2572" y="282"/>
                  </a:lnTo>
                  <a:lnTo>
                    <a:pt x="2581" y="293"/>
                  </a:lnTo>
                  <a:lnTo>
                    <a:pt x="2590" y="305"/>
                  </a:lnTo>
                  <a:lnTo>
                    <a:pt x="2598" y="316"/>
                  </a:lnTo>
                  <a:lnTo>
                    <a:pt x="2607" y="329"/>
                  </a:lnTo>
                  <a:lnTo>
                    <a:pt x="2616" y="341"/>
                  </a:lnTo>
                  <a:lnTo>
                    <a:pt x="2624" y="352"/>
                  </a:lnTo>
                  <a:lnTo>
                    <a:pt x="2634" y="365"/>
                  </a:lnTo>
                  <a:lnTo>
                    <a:pt x="2642" y="377"/>
                  </a:lnTo>
                  <a:lnTo>
                    <a:pt x="2651" y="390"/>
                  </a:lnTo>
                  <a:lnTo>
                    <a:pt x="2659" y="403"/>
                  </a:lnTo>
                  <a:lnTo>
                    <a:pt x="2668" y="416"/>
                  </a:lnTo>
                  <a:lnTo>
                    <a:pt x="2677" y="429"/>
                  </a:lnTo>
                  <a:lnTo>
                    <a:pt x="2685" y="441"/>
                  </a:lnTo>
                  <a:lnTo>
                    <a:pt x="2694" y="455"/>
                  </a:lnTo>
                  <a:lnTo>
                    <a:pt x="2703" y="468"/>
                  </a:lnTo>
                  <a:lnTo>
                    <a:pt x="2711" y="482"/>
                  </a:lnTo>
                  <a:lnTo>
                    <a:pt x="2720" y="495"/>
                  </a:lnTo>
                  <a:lnTo>
                    <a:pt x="2729" y="509"/>
                  </a:lnTo>
                  <a:lnTo>
                    <a:pt x="2737" y="523"/>
                  </a:lnTo>
                  <a:lnTo>
                    <a:pt x="2747" y="536"/>
                  </a:lnTo>
                  <a:lnTo>
                    <a:pt x="2755" y="550"/>
                  </a:lnTo>
                  <a:lnTo>
                    <a:pt x="2764" y="565"/>
                  </a:lnTo>
                  <a:lnTo>
                    <a:pt x="2772" y="578"/>
                  </a:lnTo>
                  <a:lnTo>
                    <a:pt x="2781" y="593"/>
                  </a:lnTo>
                  <a:lnTo>
                    <a:pt x="2790" y="606"/>
                  </a:lnTo>
                  <a:lnTo>
                    <a:pt x="2798" y="621"/>
                  </a:lnTo>
                  <a:lnTo>
                    <a:pt x="2807" y="635"/>
                  </a:lnTo>
                  <a:lnTo>
                    <a:pt x="2816" y="649"/>
                  </a:lnTo>
                  <a:lnTo>
                    <a:pt x="2824" y="664"/>
                  </a:lnTo>
                  <a:lnTo>
                    <a:pt x="2833" y="678"/>
                  </a:lnTo>
                  <a:lnTo>
                    <a:pt x="2842" y="692"/>
                  </a:lnTo>
                  <a:lnTo>
                    <a:pt x="2850" y="707"/>
                  </a:lnTo>
                  <a:lnTo>
                    <a:pt x="2860" y="721"/>
                  </a:lnTo>
                  <a:lnTo>
                    <a:pt x="2868" y="736"/>
                  </a:lnTo>
                  <a:lnTo>
                    <a:pt x="2877" y="750"/>
                  </a:lnTo>
                  <a:lnTo>
                    <a:pt x="2885" y="765"/>
                  </a:lnTo>
                  <a:lnTo>
                    <a:pt x="2894" y="779"/>
                  </a:lnTo>
                  <a:lnTo>
                    <a:pt x="2903" y="793"/>
                  </a:lnTo>
                  <a:lnTo>
                    <a:pt x="2911" y="808"/>
                  </a:lnTo>
                  <a:lnTo>
                    <a:pt x="2920" y="823"/>
                  </a:lnTo>
                  <a:lnTo>
                    <a:pt x="2929" y="837"/>
                  </a:lnTo>
                  <a:lnTo>
                    <a:pt x="2937" y="852"/>
                  </a:lnTo>
                  <a:lnTo>
                    <a:pt x="2946" y="866"/>
                  </a:lnTo>
                  <a:lnTo>
                    <a:pt x="2955" y="880"/>
                  </a:lnTo>
                  <a:lnTo>
                    <a:pt x="2963" y="895"/>
                  </a:lnTo>
                  <a:lnTo>
                    <a:pt x="2972" y="909"/>
                  </a:lnTo>
                  <a:lnTo>
                    <a:pt x="2981" y="924"/>
                  </a:lnTo>
                  <a:lnTo>
                    <a:pt x="2990" y="938"/>
                  </a:lnTo>
                  <a:lnTo>
                    <a:pt x="2999" y="952"/>
                  </a:lnTo>
                  <a:lnTo>
                    <a:pt x="3007" y="966"/>
                  </a:lnTo>
                  <a:lnTo>
                    <a:pt x="3016" y="981"/>
                  </a:lnTo>
                  <a:lnTo>
                    <a:pt x="3024" y="994"/>
                  </a:lnTo>
                  <a:lnTo>
                    <a:pt x="3033" y="1009"/>
                  </a:lnTo>
                  <a:lnTo>
                    <a:pt x="3042" y="1022"/>
                  </a:lnTo>
                  <a:lnTo>
                    <a:pt x="3050" y="1037"/>
                  </a:lnTo>
                  <a:lnTo>
                    <a:pt x="3059" y="1050"/>
                  </a:lnTo>
                  <a:lnTo>
                    <a:pt x="3068" y="1064"/>
                  </a:lnTo>
                  <a:lnTo>
                    <a:pt x="3076" y="1078"/>
                  </a:lnTo>
                  <a:lnTo>
                    <a:pt x="3085" y="1091"/>
                  </a:lnTo>
                  <a:lnTo>
                    <a:pt x="3094" y="1105"/>
                  </a:lnTo>
                  <a:lnTo>
                    <a:pt x="3103" y="1119"/>
                  </a:lnTo>
                  <a:lnTo>
                    <a:pt x="3112" y="1132"/>
                  </a:lnTo>
                  <a:lnTo>
                    <a:pt x="3120" y="1145"/>
                  </a:lnTo>
                  <a:lnTo>
                    <a:pt x="3129" y="1158"/>
                  </a:lnTo>
                  <a:lnTo>
                    <a:pt x="3137" y="1172"/>
                  </a:lnTo>
                  <a:lnTo>
                    <a:pt x="3146" y="1185"/>
                  </a:lnTo>
                  <a:lnTo>
                    <a:pt x="3155" y="1198"/>
                  </a:lnTo>
                  <a:lnTo>
                    <a:pt x="3163" y="1211"/>
                  </a:lnTo>
                  <a:lnTo>
                    <a:pt x="3172" y="1223"/>
                  </a:lnTo>
                  <a:lnTo>
                    <a:pt x="3181" y="1236"/>
                  </a:lnTo>
                  <a:lnTo>
                    <a:pt x="3189" y="1249"/>
                  </a:lnTo>
                  <a:lnTo>
                    <a:pt x="3198" y="1261"/>
                  </a:lnTo>
                  <a:lnTo>
                    <a:pt x="3207" y="1273"/>
                  </a:lnTo>
                  <a:lnTo>
                    <a:pt x="3216" y="1286"/>
                  </a:lnTo>
                  <a:lnTo>
                    <a:pt x="3225" y="1298"/>
                  </a:lnTo>
                  <a:lnTo>
                    <a:pt x="3233" y="1310"/>
                  </a:lnTo>
                  <a:lnTo>
                    <a:pt x="3242" y="1322"/>
                  </a:lnTo>
                  <a:lnTo>
                    <a:pt x="3250" y="1334"/>
                  </a:lnTo>
                  <a:lnTo>
                    <a:pt x="3259" y="1345"/>
                  </a:lnTo>
                  <a:lnTo>
                    <a:pt x="3268" y="1357"/>
                  </a:lnTo>
                  <a:lnTo>
                    <a:pt x="3276" y="1368"/>
                  </a:lnTo>
                  <a:lnTo>
                    <a:pt x="3285" y="1380"/>
                  </a:lnTo>
                  <a:lnTo>
                    <a:pt x="3294" y="1391"/>
                  </a:lnTo>
                  <a:lnTo>
                    <a:pt x="3302" y="1402"/>
                  </a:lnTo>
                  <a:lnTo>
                    <a:pt x="3311" y="1413"/>
                  </a:lnTo>
                  <a:lnTo>
                    <a:pt x="3320" y="1424"/>
                  </a:lnTo>
                  <a:lnTo>
                    <a:pt x="3329" y="1435"/>
                  </a:lnTo>
                  <a:lnTo>
                    <a:pt x="3338" y="1445"/>
                  </a:lnTo>
                  <a:lnTo>
                    <a:pt x="3346" y="1455"/>
                  </a:lnTo>
                  <a:lnTo>
                    <a:pt x="3355" y="1466"/>
                  </a:lnTo>
                  <a:lnTo>
                    <a:pt x="3363" y="1476"/>
                  </a:lnTo>
                  <a:lnTo>
                    <a:pt x="3372" y="1486"/>
                  </a:lnTo>
                  <a:lnTo>
                    <a:pt x="3381" y="1496"/>
                  </a:lnTo>
                  <a:lnTo>
                    <a:pt x="3389" y="1507"/>
                  </a:lnTo>
                  <a:lnTo>
                    <a:pt x="3398" y="1516"/>
                  </a:lnTo>
                  <a:lnTo>
                    <a:pt x="3407" y="1525"/>
                  </a:lnTo>
                  <a:lnTo>
                    <a:pt x="3415" y="1535"/>
                  </a:lnTo>
                  <a:lnTo>
                    <a:pt x="3424" y="1545"/>
                  </a:lnTo>
                  <a:lnTo>
                    <a:pt x="3433" y="1553"/>
                  </a:lnTo>
                  <a:lnTo>
                    <a:pt x="3442" y="1563"/>
                  </a:lnTo>
                  <a:lnTo>
                    <a:pt x="3451" y="1571"/>
                  </a:lnTo>
                  <a:lnTo>
                    <a:pt x="3459" y="1581"/>
                  </a:lnTo>
                  <a:lnTo>
                    <a:pt x="3468" y="1589"/>
                  </a:lnTo>
                  <a:lnTo>
                    <a:pt x="3476" y="1598"/>
                  </a:lnTo>
                  <a:lnTo>
                    <a:pt x="3485" y="1607"/>
                  </a:lnTo>
                  <a:lnTo>
                    <a:pt x="3494" y="1615"/>
                  </a:lnTo>
                  <a:lnTo>
                    <a:pt x="3502" y="1622"/>
                  </a:lnTo>
                  <a:lnTo>
                    <a:pt x="3511" y="1631"/>
                  </a:lnTo>
                  <a:lnTo>
                    <a:pt x="3520" y="1639"/>
                  </a:lnTo>
                  <a:lnTo>
                    <a:pt x="3528" y="1647"/>
                  </a:lnTo>
                  <a:lnTo>
                    <a:pt x="3537" y="1654"/>
                  </a:lnTo>
                  <a:lnTo>
                    <a:pt x="3546" y="1662"/>
                  </a:lnTo>
                  <a:lnTo>
                    <a:pt x="3555" y="1669"/>
                  </a:lnTo>
                  <a:lnTo>
                    <a:pt x="3564" y="1676"/>
                  </a:lnTo>
                  <a:lnTo>
                    <a:pt x="3572" y="1684"/>
                  </a:lnTo>
                  <a:lnTo>
                    <a:pt x="3581" y="1691"/>
                  </a:lnTo>
                  <a:lnTo>
                    <a:pt x="3590" y="1698"/>
                  </a:lnTo>
                  <a:lnTo>
                    <a:pt x="3598" y="1704"/>
                  </a:lnTo>
                  <a:lnTo>
                    <a:pt x="3607" y="1712"/>
                  </a:lnTo>
                  <a:lnTo>
                    <a:pt x="3615" y="1718"/>
                  </a:lnTo>
                  <a:lnTo>
                    <a:pt x="3624" y="1725"/>
                  </a:lnTo>
                  <a:lnTo>
                    <a:pt x="3633" y="1731"/>
                  </a:lnTo>
                  <a:lnTo>
                    <a:pt x="3641" y="1737"/>
                  </a:lnTo>
                  <a:lnTo>
                    <a:pt x="3650" y="1743"/>
                  </a:lnTo>
                  <a:lnTo>
                    <a:pt x="3659" y="1749"/>
                  </a:lnTo>
                  <a:lnTo>
                    <a:pt x="3668" y="1756"/>
                  </a:lnTo>
                  <a:lnTo>
                    <a:pt x="3677" y="1761"/>
                  </a:lnTo>
                  <a:lnTo>
                    <a:pt x="3685" y="1767"/>
                  </a:lnTo>
                  <a:lnTo>
                    <a:pt x="3694" y="1772"/>
                  </a:lnTo>
                  <a:lnTo>
                    <a:pt x="3703" y="1778"/>
                  </a:lnTo>
                  <a:lnTo>
                    <a:pt x="3711" y="1783"/>
                  </a:lnTo>
                  <a:lnTo>
                    <a:pt x="3720" y="1789"/>
                  </a:lnTo>
                  <a:lnTo>
                    <a:pt x="3728" y="1794"/>
                  </a:lnTo>
                  <a:lnTo>
                    <a:pt x="3737" y="1799"/>
                  </a:lnTo>
                  <a:lnTo>
                    <a:pt x="3746" y="1804"/>
                  </a:lnTo>
                  <a:lnTo>
                    <a:pt x="3754" y="1809"/>
                  </a:lnTo>
                  <a:lnTo>
                    <a:pt x="3763" y="1813"/>
                  </a:lnTo>
                  <a:lnTo>
                    <a:pt x="3772" y="1818"/>
                  </a:lnTo>
                  <a:lnTo>
                    <a:pt x="3781" y="1822"/>
                  </a:lnTo>
                  <a:lnTo>
                    <a:pt x="3790" y="1827"/>
                  </a:lnTo>
                  <a:lnTo>
                    <a:pt x="3798" y="1831"/>
                  </a:lnTo>
                  <a:lnTo>
                    <a:pt x="3807" y="1835"/>
                  </a:lnTo>
                  <a:lnTo>
                    <a:pt x="3816" y="1840"/>
                  </a:lnTo>
                  <a:lnTo>
                    <a:pt x="3824" y="1844"/>
                  </a:lnTo>
                  <a:lnTo>
                    <a:pt x="3833" y="1848"/>
                  </a:lnTo>
                  <a:lnTo>
                    <a:pt x="3841" y="1852"/>
                  </a:lnTo>
                  <a:lnTo>
                    <a:pt x="3850" y="1856"/>
                  </a:lnTo>
                  <a:lnTo>
                    <a:pt x="3859" y="1859"/>
                  </a:lnTo>
                  <a:lnTo>
                    <a:pt x="3867" y="1863"/>
                  </a:lnTo>
                  <a:lnTo>
                    <a:pt x="3876" y="1866"/>
                  </a:lnTo>
                  <a:lnTo>
                    <a:pt x="3885" y="1870"/>
                  </a:lnTo>
                  <a:lnTo>
                    <a:pt x="3894" y="1874"/>
                  </a:lnTo>
                  <a:lnTo>
                    <a:pt x="3903" y="1877"/>
                  </a:lnTo>
                  <a:lnTo>
                    <a:pt x="3911" y="1880"/>
                  </a:lnTo>
                  <a:lnTo>
                    <a:pt x="3920" y="1884"/>
                  </a:lnTo>
                  <a:lnTo>
                    <a:pt x="3929" y="1887"/>
                  </a:lnTo>
                  <a:lnTo>
                    <a:pt x="3937" y="1889"/>
                  </a:lnTo>
                  <a:lnTo>
                    <a:pt x="3946" y="1892"/>
                  </a:lnTo>
                  <a:lnTo>
                    <a:pt x="3954" y="1895"/>
                  </a:lnTo>
                  <a:lnTo>
                    <a:pt x="3963" y="1898"/>
                  </a:lnTo>
                  <a:lnTo>
                    <a:pt x="3972" y="1901"/>
                  </a:lnTo>
                  <a:lnTo>
                    <a:pt x="3980" y="1904"/>
                  </a:lnTo>
                  <a:lnTo>
                    <a:pt x="3989" y="1906"/>
                  </a:lnTo>
                  <a:lnTo>
                    <a:pt x="3998" y="1909"/>
                  </a:lnTo>
                  <a:lnTo>
                    <a:pt x="4007" y="1911"/>
                  </a:lnTo>
                  <a:lnTo>
                    <a:pt x="4016" y="1914"/>
                  </a:lnTo>
                  <a:lnTo>
                    <a:pt x="4024" y="1916"/>
                  </a:lnTo>
                  <a:lnTo>
                    <a:pt x="4033" y="1918"/>
                  </a:lnTo>
                  <a:lnTo>
                    <a:pt x="4042" y="1920"/>
                  </a:lnTo>
                  <a:lnTo>
                    <a:pt x="4050" y="1923"/>
                  </a:lnTo>
                  <a:lnTo>
                    <a:pt x="4059" y="1925"/>
                  </a:lnTo>
                  <a:lnTo>
                    <a:pt x="4067" y="1927"/>
                  </a:lnTo>
                  <a:lnTo>
                    <a:pt x="4076" y="1929"/>
                  </a:lnTo>
                  <a:lnTo>
                    <a:pt x="4085" y="1931"/>
                  </a:lnTo>
                  <a:lnTo>
                    <a:pt x="4093" y="1933"/>
                  </a:lnTo>
                  <a:lnTo>
                    <a:pt x="4102" y="1935"/>
                  </a:lnTo>
                  <a:lnTo>
                    <a:pt x="4111" y="1936"/>
                  </a:lnTo>
                  <a:lnTo>
                    <a:pt x="4120" y="1938"/>
                  </a:lnTo>
                  <a:lnTo>
                    <a:pt x="4129" y="1940"/>
                  </a:lnTo>
                  <a:lnTo>
                    <a:pt x="4137" y="1942"/>
                  </a:lnTo>
                  <a:lnTo>
                    <a:pt x="4146" y="1943"/>
                  </a:lnTo>
                  <a:lnTo>
                    <a:pt x="4155" y="1945"/>
                  </a:lnTo>
                  <a:lnTo>
                    <a:pt x="4163" y="1946"/>
                  </a:lnTo>
                  <a:lnTo>
                    <a:pt x="4172" y="1948"/>
                  </a:lnTo>
                  <a:lnTo>
                    <a:pt x="4181" y="1949"/>
                  </a:lnTo>
                  <a:lnTo>
                    <a:pt x="4189" y="1951"/>
                  </a:lnTo>
                  <a:lnTo>
                    <a:pt x="4198" y="1952"/>
                  </a:lnTo>
                  <a:lnTo>
                    <a:pt x="4206" y="1953"/>
                  </a:lnTo>
                  <a:lnTo>
                    <a:pt x="4215" y="1955"/>
                  </a:lnTo>
                  <a:lnTo>
                    <a:pt x="4224" y="1956"/>
                  </a:lnTo>
                  <a:lnTo>
                    <a:pt x="4233" y="1957"/>
                  </a:lnTo>
                  <a:lnTo>
                    <a:pt x="4242" y="1959"/>
                  </a:lnTo>
                  <a:lnTo>
                    <a:pt x="4250" y="1959"/>
                  </a:lnTo>
                  <a:lnTo>
                    <a:pt x="4259" y="1961"/>
                  </a:lnTo>
                  <a:lnTo>
                    <a:pt x="4268" y="1961"/>
                  </a:lnTo>
                  <a:lnTo>
                    <a:pt x="4276" y="1963"/>
                  </a:lnTo>
                  <a:lnTo>
                    <a:pt x="4285" y="1964"/>
                  </a:lnTo>
                  <a:lnTo>
                    <a:pt x="4294" y="1964"/>
                  </a:lnTo>
                  <a:lnTo>
                    <a:pt x="4302" y="1966"/>
                  </a:lnTo>
                  <a:lnTo>
                    <a:pt x="4311" y="1966"/>
                  </a:lnTo>
                  <a:lnTo>
                    <a:pt x="4319" y="1967"/>
                  </a:lnTo>
                  <a:lnTo>
                    <a:pt x="4328" y="1968"/>
                  </a:lnTo>
                  <a:lnTo>
                    <a:pt x="4337" y="1969"/>
                  </a:lnTo>
                  <a:lnTo>
                    <a:pt x="4346" y="1970"/>
                  </a:lnTo>
                </a:path>
              </a:pathLst>
            </a:custGeom>
            <a:noFill/>
            <a:ln w="19050" cap="rnd">
              <a:solidFill>
                <a:srgbClr val="FF0000"/>
              </a:solidFill>
              <a:round/>
              <a:headEnd/>
              <a:tailEnd/>
            </a:ln>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endParaRPr lang="en-US" altLang="en-US" dirty="0"/>
            </a:p>
          </p:txBody>
        </p:sp>
        <p:sp>
          <p:nvSpPr>
            <p:cNvPr id="11" name="Freeform 29"/>
            <p:cNvSpPr>
              <a:spLocks/>
            </p:cNvSpPr>
            <p:nvPr/>
          </p:nvSpPr>
          <p:spPr bwMode="auto">
            <a:xfrm>
              <a:off x="2090239" y="1277794"/>
              <a:ext cx="3495134" cy="1312172"/>
            </a:xfrm>
            <a:custGeom>
              <a:avLst/>
              <a:gdLst>
                <a:gd name="T0" fmla="*/ 60 w 4347"/>
                <a:gd name="T1" fmla="*/ 1964 h 1971"/>
                <a:gd name="T2" fmla="*/ 130 w 4347"/>
                <a:gd name="T3" fmla="*/ 1955 h 1971"/>
                <a:gd name="T4" fmla="*/ 199 w 4347"/>
                <a:gd name="T5" fmla="*/ 1943 h 1971"/>
                <a:gd name="T6" fmla="*/ 269 w 4347"/>
                <a:gd name="T7" fmla="*/ 1929 h 1971"/>
                <a:gd name="T8" fmla="*/ 338 w 4347"/>
                <a:gd name="T9" fmla="*/ 1911 h 1971"/>
                <a:gd name="T10" fmla="*/ 408 w 4347"/>
                <a:gd name="T11" fmla="*/ 1889 h 1971"/>
                <a:gd name="T12" fmla="*/ 478 w 4347"/>
                <a:gd name="T13" fmla="*/ 1863 h 1971"/>
                <a:gd name="T14" fmla="*/ 547 w 4347"/>
                <a:gd name="T15" fmla="*/ 1831 h 1971"/>
                <a:gd name="T16" fmla="*/ 616 w 4347"/>
                <a:gd name="T17" fmla="*/ 1794 h 1971"/>
                <a:gd name="T18" fmla="*/ 686 w 4347"/>
                <a:gd name="T19" fmla="*/ 1749 h 1971"/>
                <a:gd name="T20" fmla="*/ 755 w 4347"/>
                <a:gd name="T21" fmla="*/ 1698 h 1971"/>
                <a:gd name="T22" fmla="*/ 825 w 4347"/>
                <a:gd name="T23" fmla="*/ 1639 h 1971"/>
                <a:gd name="T24" fmla="*/ 894 w 4347"/>
                <a:gd name="T25" fmla="*/ 1571 h 1971"/>
                <a:gd name="T26" fmla="*/ 964 w 4347"/>
                <a:gd name="T27" fmla="*/ 1496 h 1971"/>
                <a:gd name="T28" fmla="*/ 1034 w 4347"/>
                <a:gd name="T29" fmla="*/ 1413 h 1971"/>
                <a:gd name="T30" fmla="*/ 1103 w 4347"/>
                <a:gd name="T31" fmla="*/ 1322 h 1971"/>
                <a:gd name="T32" fmla="*/ 1173 w 4347"/>
                <a:gd name="T33" fmla="*/ 1223 h 1971"/>
                <a:gd name="T34" fmla="*/ 1242 w 4347"/>
                <a:gd name="T35" fmla="*/ 1119 h 1971"/>
                <a:gd name="T36" fmla="*/ 1312 w 4347"/>
                <a:gd name="T37" fmla="*/ 1009 h 1971"/>
                <a:gd name="T38" fmla="*/ 1382 w 4347"/>
                <a:gd name="T39" fmla="*/ 895 h 1971"/>
                <a:gd name="T40" fmla="*/ 1451 w 4347"/>
                <a:gd name="T41" fmla="*/ 779 h 1971"/>
                <a:gd name="T42" fmla="*/ 1521 w 4347"/>
                <a:gd name="T43" fmla="*/ 664 h 1971"/>
                <a:gd name="T44" fmla="*/ 1590 w 4347"/>
                <a:gd name="T45" fmla="*/ 550 h 1971"/>
                <a:gd name="T46" fmla="*/ 1660 w 4347"/>
                <a:gd name="T47" fmla="*/ 441 h 1971"/>
                <a:gd name="T48" fmla="*/ 1729 w 4347"/>
                <a:gd name="T49" fmla="*/ 341 h 1971"/>
                <a:gd name="T50" fmla="*/ 1798 w 4347"/>
                <a:gd name="T51" fmla="*/ 249 h 1971"/>
                <a:gd name="T52" fmla="*/ 1868 w 4347"/>
                <a:gd name="T53" fmla="*/ 168 h 1971"/>
                <a:gd name="T54" fmla="*/ 1937 w 4347"/>
                <a:gd name="T55" fmla="*/ 102 h 1971"/>
                <a:gd name="T56" fmla="*/ 2007 w 4347"/>
                <a:gd name="T57" fmla="*/ 51 h 1971"/>
                <a:gd name="T58" fmla="*/ 2077 w 4347"/>
                <a:gd name="T59" fmla="*/ 18 h 1971"/>
                <a:gd name="T60" fmla="*/ 2146 w 4347"/>
                <a:gd name="T61" fmla="*/ 2 h 1971"/>
                <a:gd name="T62" fmla="*/ 2216 w 4347"/>
                <a:gd name="T63" fmla="*/ 4 h 1971"/>
                <a:gd name="T64" fmla="*/ 2285 w 4347"/>
                <a:gd name="T65" fmla="*/ 24 h 1971"/>
                <a:gd name="T66" fmla="*/ 2355 w 4347"/>
                <a:gd name="T67" fmla="*/ 62 h 1971"/>
                <a:gd name="T68" fmla="*/ 2425 w 4347"/>
                <a:gd name="T69" fmla="*/ 117 h 1971"/>
                <a:gd name="T70" fmla="*/ 2494 w 4347"/>
                <a:gd name="T71" fmla="*/ 187 h 1971"/>
                <a:gd name="T72" fmla="*/ 2564 w 4347"/>
                <a:gd name="T73" fmla="*/ 270 h 1971"/>
                <a:gd name="T74" fmla="*/ 2634 w 4347"/>
                <a:gd name="T75" fmla="*/ 365 h 1971"/>
                <a:gd name="T76" fmla="*/ 2703 w 4347"/>
                <a:gd name="T77" fmla="*/ 468 h 1971"/>
                <a:gd name="T78" fmla="*/ 2772 w 4347"/>
                <a:gd name="T79" fmla="*/ 578 h 1971"/>
                <a:gd name="T80" fmla="*/ 2842 w 4347"/>
                <a:gd name="T81" fmla="*/ 692 h 1971"/>
                <a:gd name="T82" fmla="*/ 2911 w 4347"/>
                <a:gd name="T83" fmla="*/ 808 h 1971"/>
                <a:gd name="T84" fmla="*/ 2981 w 4347"/>
                <a:gd name="T85" fmla="*/ 924 h 1971"/>
                <a:gd name="T86" fmla="*/ 3050 w 4347"/>
                <a:gd name="T87" fmla="*/ 1037 h 1971"/>
                <a:gd name="T88" fmla="*/ 3120 w 4347"/>
                <a:gd name="T89" fmla="*/ 1145 h 1971"/>
                <a:gd name="T90" fmla="*/ 3189 w 4347"/>
                <a:gd name="T91" fmla="*/ 1249 h 1971"/>
                <a:gd name="T92" fmla="*/ 3259 w 4347"/>
                <a:gd name="T93" fmla="*/ 1345 h 1971"/>
                <a:gd name="T94" fmla="*/ 3329 w 4347"/>
                <a:gd name="T95" fmla="*/ 1435 h 1971"/>
                <a:gd name="T96" fmla="*/ 3398 w 4347"/>
                <a:gd name="T97" fmla="*/ 1516 h 1971"/>
                <a:gd name="T98" fmla="*/ 3468 w 4347"/>
                <a:gd name="T99" fmla="*/ 1589 h 1971"/>
                <a:gd name="T100" fmla="*/ 3537 w 4347"/>
                <a:gd name="T101" fmla="*/ 1654 h 1971"/>
                <a:gd name="T102" fmla="*/ 3607 w 4347"/>
                <a:gd name="T103" fmla="*/ 1712 h 1971"/>
                <a:gd name="T104" fmla="*/ 3677 w 4347"/>
                <a:gd name="T105" fmla="*/ 1761 h 1971"/>
                <a:gd name="T106" fmla="*/ 3746 w 4347"/>
                <a:gd name="T107" fmla="*/ 1804 h 1971"/>
                <a:gd name="T108" fmla="*/ 3816 w 4347"/>
                <a:gd name="T109" fmla="*/ 1840 h 1971"/>
                <a:gd name="T110" fmla="*/ 3885 w 4347"/>
                <a:gd name="T111" fmla="*/ 1870 h 1971"/>
                <a:gd name="T112" fmla="*/ 3954 w 4347"/>
                <a:gd name="T113" fmla="*/ 1895 h 1971"/>
                <a:gd name="T114" fmla="*/ 4024 w 4347"/>
                <a:gd name="T115" fmla="*/ 1916 h 1971"/>
                <a:gd name="T116" fmla="*/ 4093 w 4347"/>
                <a:gd name="T117" fmla="*/ 1933 h 1971"/>
                <a:gd name="T118" fmla="*/ 4163 w 4347"/>
                <a:gd name="T119" fmla="*/ 1946 h 1971"/>
                <a:gd name="T120" fmla="*/ 4233 w 4347"/>
                <a:gd name="T121" fmla="*/ 1957 h 1971"/>
                <a:gd name="T122" fmla="*/ 4302 w 4347"/>
                <a:gd name="T123" fmla="*/ 1966 h 19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47"/>
                <a:gd name="T187" fmla="*/ 0 h 1971"/>
                <a:gd name="T188" fmla="*/ 4347 w 4347"/>
                <a:gd name="T189" fmla="*/ 1971 h 19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47" h="1971">
                  <a:moveTo>
                    <a:pt x="0" y="1970"/>
                  </a:moveTo>
                  <a:lnTo>
                    <a:pt x="8" y="1969"/>
                  </a:lnTo>
                  <a:lnTo>
                    <a:pt x="17" y="1968"/>
                  </a:lnTo>
                  <a:lnTo>
                    <a:pt x="25" y="1967"/>
                  </a:lnTo>
                  <a:lnTo>
                    <a:pt x="34" y="1966"/>
                  </a:lnTo>
                  <a:lnTo>
                    <a:pt x="43" y="1966"/>
                  </a:lnTo>
                  <a:lnTo>
                    <a:pt x="51" y="1964"/>
                  </a:lnTo>
                  <a:lnTo>
                    <a:pt x="60" y="1964"/>
                  </a:lnTo>
                  <a:lnTo>
                    <a:pt x="69" y="1963"/>
                  </a:lnTo>
                  <a:lnTo>
                    <a:pt x="77" y="1961"/>
                  </a:lnTo>
                  <a:lnTo>
                    <a:pt x="86" y="1961"/>
                  </a:lnTo>
                  <a:lnTo>
                    <a:pt x="95" y="1959"/>
                  </a:lnTo>
                  <a:lnTo>
                    <a:pt x="103" y="1959"/>
                  </a:lnTo>
                  <a:lnTo>
                    <a:pt x="112" y="1957"/>
                  </a:lnTo>
                  <a:lnTo>
                    <a:pt x="121" y="1956"/>
                  </a:lnTo>
                  <a:lnTo>
                    <a:pt x="130" y="1955"/>
                  </a:lnTo>
                  <a:lnTo>
                    <a:pt x="138" y="1953"/>
                  </a:lnTo>
                  <a:lnTo>
                    <a:pt x="147" y="1952"/>
                  </a:lnTo>
                  <a:lnTo>
                    <a:pt x="156" y="1951"/>
                  </a:lnTo>
                  <a:lnTo>
                    <a:pt x="164" y="1949"/>
                  </a:lnTo>
                  <a:lnTo>
                    <a:pt x="173" y="1948"/>
                  </a:lnTo>
                  <a:lnTo>
                    <a:pt x="182" y="1946"/>
                  </a:lnTo>
                  <a:lnTo>
                    <a:pt x="190" y="1945"/>
                  </a:lnTo>
                  <a:lnTo>
                    <a:pt x="199" y="1943"/>
                  </a:lnTo>
                  <a:lnTo>
                    <a:pt x="208" y="1942"/>
                  </a:lnTo>
                  <a:lnTo>
                    <a:pt x="216" y="1940"/>
                  </a:lnTo>
                  <a:lnTo>
                    <a:pt x="225" y="1938"/>
                  </a:lnTo>
                  <a:lnTo>
                    <a:pt x="234" y="1936"/>
                  </a:lnTo>
                  <a:lnTo>
                    <a:pt x="243" y="1935"/>
                  </a:lnTo>
                  <a:lnTo>
                    <a:pt x="252" y="1933"/>
                  </a:lnTo>
                  <a:lnTo>
                    <a:pt x="260" y="1931"/>
                  </a:lnTo>
                  <a:lnTo>
                    <a:pt x="269" y="1929"/>
                  </a:lnTo>
                  <a:lnTo>
                    <a:pt x="277" y="1927"/>
                  </a:lnTo>
                  <a:lnTo>
                    <a:pt x="286" y="1925"/>
                  </a:lnTo>
                  <a:lnTo>
                    <a:pt x="295" y="1923"/>
                  </a:lnTo>
                  <a:lnTo>
                    <a:pt x="303" y="1920"/>
                  </a:lnTo>
                  <a:lnTo>
                    <a:pt x="312" y="1918"/>
                  </a:lnTo>
                  <a:lnTo>
                    <a:pt x="321" y="1916"/>
                  </a:lnTo>
                  <a:lnTo>
                    <a:pt x="329" y="1914"/>
                  </a:lnTo>
                  <a:lnTo>
                    <a:pt x="338" y="1911"/>
                  </a:lnTo>
                  <a:lnTo>
                    <a:pt x="347" y="1909"/>
                  </a:lnTo>
                  <a:lnTo>
                    <a:pt x="356" y="1906"/>
                  </a:lnTo>
                  <a:lnTo>
                    <a:pt x="365" y="1904"/>
                  </a:lnTo>
                  <a:lnTo>
                    <a:pt x="373" y="1901"/>
                  </a:lnTo>
                  <a:lnTo>
                    <a:pt x="382" y="1898"/>
                  </a:lnTo>
                  <a:lnTo>
                    <a:pt x="390" y="1895"/>
                  </a:lnTo>
                  <a:lnTo>
                    <a:pt x="399" y="1892"/>
                  </a:lnTo>
                  <a:lnTo>
                    <a:pt x="408" y="1889"/>
                  </a:lnTo>
                  <a:lnTo>
                    <a:pt x="416" y="1887"/>
                  </a:lnTo>
                  <a:lnTo>
                    <a:pt x="425" y="1884"/>
                  </a:lnTo>
                  <a:lnTo>
                    <a:pt x="434" y="1880"/>
                  </a:lnTo>
                  <a:lnTo>
                    <a:pt x="442" y="1877"/>
                  </a:lnTo>
                  <a:lnTo>
                    <a:pt x="451" y="1874"/>
                  </a:lnTo>
                  <a:lnTo>
                    <a:pt x="460" y="1870"/>
                  </a:lnTo>
                  <a:lnTo>
                    <a:pt x="469" y="1866"/>
                  </a:lnTo>
                  <a:lnTo>
                    <a:pt x="478" y="1863"/>
                  </a:lnTo>
                  <a:lnTo>
                    <a:pt x="486" y="1859"/>
                  </a:lnTo>
                  <a:lnTo>
                    <a:pt x="495" y="1856"/>
                  </a:lnTo>
                  <a:lnTo>
                    <a:pt x="503" y="1852"/>
                  </a:lnTo>
                  <a:lnTo>
                    <a:pt x="512" y="1848"/>
                  </a:lnTo>
                  <a:lnTo>
                    <a:pt x="521" y="1844"/>
                  </a:lnTo>
                  <a:lnTo>
                    <a:pt x="529" y="1840"/>
                  </a:lnTo>
                  <a:lnTo>
                    <a:pt x="538" y="1835"/>
                  </a:lnTo>
                  <a:lnTo>
                    <a:pt x="547" y="1831"/>
                  </a:lnTo>
                  <a:lnTo>
                    <a:pt x="555" y="1827"/>
                  </a:lnTo>
                  <a:lnTo>
                    <a:pt x="564" y="1822"/>
                  </a:lnTo>
                  <a:lnTo>
                    <a:pt x="573" y="1818"/>
                  </a:lnTo>
                  <a:lnTo>
                    <a:pt x="582" y="1813"/>
                  </a:lnTo>
                  <a:lnTo>
                    <a:pt x="591" y="1809"/>
                  </a:lnTo>
                  <a:lnTo>
                    <a:pt x="599" y="1804"/>
                  </a:lnTo>
                  <a:lnTo>
                    <a:pt x="608" y="1799"/>
                  </a:lnTo>
                  <a:lnTo>
                    <a:pt x="616" y="1794"/>
                  </a:lnTo>
                  <a:lnTo>
                    <a:pt x="625" y="1789"/>
                  </a:lnTo>
                  <a:lnTo>
                    <a:pt x="634" y="1783"/>
                  </a:lnTo>
                  <a:lnTo>
                    <a:pt x="642" y="1778"/>
                  </a:lnTo>
                  <a:lnTo>
                    <a:pt x="651" y="1772"/>
                  </a:lnTo>
                  <a:lnTo>
                    <a:pt x="660" y="1767"/>
                  </a:lnTo>
                  <a:lnTo>
                    <a:pt x="668" y="1761"/>
                  </a:lnTo>
                  <a:lnTo>
                    <a:pt x="677" y="1756"/>
                  </a:lnTo>
                  <a:lnTo>
                    <a:pt x="686" y="1749"/>
                  </a:lnTo>
                  <a:lnTo>
                    <a:pt x="695" y="1743"/>
                  </a:lnTo>
                  <a:lnTo>
                    <a:pt x="704" y="1737"/>
                  </a:lnTo>
                  <a:lnTo>
                    <a:pt x="712" y="1731"/>
                  </a:lnTo>
                  <a:lnTo>
                    <a:pt x="721" y="1725"/>
                  </a:lnTo>
                  <a:lnTo>
                    <a:pt x="730" y="1718"/>
                  </a:lnTo>
                  <a:lnTo>
                    <a:pt x="738" y="1712"/>
                  </a:lnTo>
                  <a:lnTo>
                    <a:pt x="747" y="1704"/>
                  </a:lnTo>
                  <a:lnTo>
                    <a:pt x="755" y="1698"/>
                  </a:lnTo>
                  <a:lnTo>
                    <a:pt x="764" y="1691"/>
                  </a:lnTo>
                  <a:lnTo>
                    <a:pt x="773" y="1684"/>
                  </a:lnTo>
                  <a:lnTo>
                    <a:pt x="781" y="1676"/>
                  </a:lnTo>
                  <a:lnTo>
                    <a:pt x="790" y="1669"/>
                  </a:lnTo>
                  <a:lnTo>
                    <a:pt x="799" y="1662"/>
                  </a:lnTo>
                  <a:lnTo>
                    <a:pt x="808" y="1654"/>
                  </a:lnTo>
                  <a:lnTo>
                    <a:pt x="817" y="1647"/>
                  </a:lnTo>
                  <a:lnTo>
                    <a:pt x="825" y="1639"/>
                  </a:lnTo>
                  <a:lnTo>
                    <a:pt x="834" y="1631"/>
                  </a:lnTo>
                  <a:lnTo>
                    <a:pt x="843" y="1622"/>
                  </a:lnTo>
                  <a:lnTo>
                    <a:pt x="851" y="1615"/>
                  </a:lnTo>
                  <a:lnTo>
                    <a:pt x="860" y="1607"/>
                  </a:lnTo>
                  <a:lnTo>
                    <a:pt x="868" y="1598"/>
                  </a:lnTo>
                  <a:lnTo>
                    <a:pt x="877" y="1589"/>
                  </a:lnTo>
                  <a:lnTo>
                    <a:pt x="886" y="1581"/>
                  </a:lnTo>
                  <a:lnTo>
                    <a:pt x="894" y="1571"/>
                  </a:lnTo>
                  <a:lnTo>
                    <a:pt x="903" y="1563"/>
                  </a:lnTo>
                  <a:lnTo>
                    <a:pt x="912" y="1553"/>
                  </a:lnTo>
                  <a:lnTo>
                    <a:pt x="921" y="1545"/>
                  </a:lnTo>
                  <a:lnTo>
                    <a:pt x="930" y="1535"/>
                  </a:lnTo>
                  <a:lnTo>
                    <a:pt x="938" y="1525"/>
                  </a:lnTo>
                  <a:lnTo>
                    <a:pt x="947" y="1516"/>
                  </a:lnTo>
                  <a:lnTo>
                    <a:pt x="956" y="1507"/>
                  </a:lnTo>
                  <a:lnTo>
                    <a:pt x="964" y="1496"/>
                  </a:lnTo>
                  <a:lnTo>
                    <a:pt x="973" y="1486"/>
                  </a:lnTo>
                  <a:lnTo>
                    <a:pt x="981" y="1476"/>
                  </a:lnTo>
                  <a:lnTo>
                    <a:pt x="990" y="1466"/>
                  </a:lnTo>
                  <a:lnTo>
                    <a:pt x="999" y="1455"/>
                  </a:lnTo>
                  <a:lnTo>
                    <a:pt x="1007" y="1445"/>
                  </a:lnTo>
                  <a:lnTo>
                    <a:pt x="1016" y="1435"/>
                  </a:lnTo>
                  <a:lnTo>
                    <a:pt x="1025" y="1424"/>
                  </a:lnTo>
                  <a:lnTo>
                    <a:pt x="1034" y="1413"/>
                  </a:lnTo>
                  <a:lnTo>
                    <a:pt x="1043" y="1402"/>
                  </a:lnTo>
                  <a:lnTo>
                    <a:pt x="1051" y="1391"/>
                  </a:lnTo>
                  <a:lnTo>
                    <a:pt x="1060" y="1380"/>
                  </a:lnTo>
                  <a:lnTo>
                    <a:pt x="1069" y="1368"/>
                  </a:lnTo>
                  <a:lnTo>
                    <a:pt x="1077" y="1357"/>
                  </a:lnTo>
                  <a:lnTo>
                    <a:pt x="1086" y="1345"/>
                  </a:lnTo>
                  <a:lnTo>
                    <a:pt x="1094" y="1334"/>
                  </a:lnTo>
                  <a:lnTo>
                    <a:pt x="1103" y="1322"/>
                  </a:lnTo>
                  <a:lnTo>
                    <a:pt x="1112" y="1310"/>
                  </a:lnTo>
                  <a:lnTo>
                    <a:pt x="1120" y="1298"/>
                  </a:lnTo>
                  <a:lnTo>
                    <a:pt x="1129" y="1286"/>
                  </a:lnTo>
                  <a:lnTo>
                    <a:pt x="1138" y="1273"/>
                  </a:lnTo>
                  <a:lnTo>
                    <a:pt x="1147" y="1261"/>
                  </a:lnTo>
                  <a:lnTo>
                    <a:pt x="1156" y="1249"/>
                  </a:lnTo>
                  <a:lnTo>
                    <a:pt x="1164" y="1236"/>
                  </a:lnTo>
                  <a:lnTo>
                    <a:pt x="1173" y="1223"/>
                  </a:lnTo>
                  <a:lnTo>
                    <a:pt x="1182" y="1211"/>
                  </a:lnTo>
                  <a:lnTo>
                    <a:pt x="1190" y="1198"/>
                  </a:lnTo>
                  <a:lnTo>
                    <a:pt x="1199" y="1185"/>
                  </a:lnTo>
                  <a:lnTo>
                    <a:pt x="1207" y="1172"/>
                  </a:lnTo>
                  <a:lnTo>
                    <a:pt x="1216" y="1158"/>
                  </a:lnTo>
                  <a:lnTo>
                    <a:pt x="1225" y="1145"/>
                  </a:lnTo>
                  <a:lnTo>
                    <a:pt x="1233" y="1132"/>
                  </a:lnTo>
                  <a:lnTo>
                    <a:pt x="1242" y="1119"/>
                  </a:lnTo>
                  <a:lnTo>
                    <a:pt x="1251" y="1105"/>
                  </a:lnTo>
                  <a:lnTo>
                    <a:pt x="1260" y="1091"/>
                  </a:lnTo>
                  <a:lnTo>
                    <a:pt x="1269" y="1078"/>
                  </a:lnTo>
                  <a:lnTo>
                    <a:pt x="1277" y="1064"/>
                  </a:lnTo>
                  <a:lnTo>
                    <a:pt x="1286" y="1050"/>
                  </a:lnTo>
                  <a:lnTo>
                    <a:pt x="1295" y="1037"/>
                  </a:lnTo>
                  <a:lnTo>
                    <a:pt x="1303" y="1022"/>
                  </a:lnTo>
                  <a:lnTo>
                    <a:pt x="1312" y="1009"/>
                  </a:lnTo>
                  <a:lnTo>
                    <a:pt x="1321" y="994"/>
                  </a:lnTo>
                  <a:lnTo>
                    <a:pt x="1329" y="981"/>
                  </a:lnTo>
                  <a:lnTo>
                    <a:pt x="1338" y="966"/>
                  </a:lnTo>
                  <a:lnTo>
                    <a:pt x="1346" y="952"/>
                  </a:lnTo>
                  <a:lnTo>
                    <a:pt x="1355" y="938"/>
                  </a:lnTo>
                  <a:lnTo>
                    <a:pt x="1364" y="924"/>
                  </a:lnTo>
                  <a:lnTo>
                    <a:pt x="1373" y="909"/>
                  </a:lnTo>
                  <a:lnTo>
                    <a:pt x="1382" y="895"/>
                  </a:lnTo>
                  <a:lnTo>
                    <a:pt x="1390" y="880"/>
                  </a:lnTo>
                  <a:lnTo>
                    <a:pt x="1399" y="866"/>
                  </a:lnTo>
                  <a:lnTo>
                    <a:pt x="1408" y="852"/>
                  </a:lnTo>
                  <a:lnTo>
                    <a:pt x="1416" y="837"/>
                  </a:lnTo>
                  <a:lnTo>
                    <a:pt x="1425" y="823"/>
                  </a:lnTo>
                  <a:lnTo>
                    <a:pt x="1434" y="808"/>
                  </a:lnTo>
                  <a:lnTo>
                    <a:pt x="1442" y="793"/>
                  </a:lnTo>
                  <a:lnTo>
                    <a:pt x="1451" y="779"/>
                  </a:lnTo>
                  <a:lnTo>
                    <a:pt x="1459" y="765"/>
                  </a:lnTo>
                  <a:lnTo>
                    <a:pt x="1468" y="750"/>
                  </a:lnTo>
                  <a:lnTo>
                    <a:pt x="1477" y="736"/>
                  </a:lnTo>
                  <a:lnTo>
                    <a:pt x="1485" y="721"/>
                  </a:lnTo>
                  <a:lnTo>
                    <a:pt x="1495" y="707"/>
                  </a:lnTo>
                  <a:lnTo>
                    <a:pt x="1503" y="692"/>
                  </a:lnTo>
                  <a:lnTo>
                    <a:pt x="1512" y="678"/>
                  </a:lnTo>
                  <a:lnTo>
                    <a:pt x="1521" y="664"/>
                  </a:lnTo>
                  <a:lnTo>
                    <a:pt x="1529" y="649"/>
                  </a:lnTo>
                  <a:lnTo>
                    <a:pt x="1538" y="635"/>
                  </a:lnTo>
                  <a:lnTo>
                    <a:pt x="1547" y="621"/>
                  </a:lnTo>
                  <a:lnTo>
                    <a:pt x="1555" y="606"/>
                  </a:lnTo>
                  <a:lnTo>
                    <a:pt x="1564" y="593"/>
                  </a:lnTo>
                  <a:lnTo>
                    <a:pt x="1572" y="578"/>
                  </a:lnTo>
                  <a:lnTo>
                    <a:pt x="1581" y="565"/>
                  </a:lnTo>
                  <a:lnTo>
                    <a:pt x="1590" y="550"/>
                  </a:lnTo>
                  <a:lnTo>
                    <a:pt x="1598" y="536"/>
                  </a:lnTo>
                  <a:lnTo>
                    <a:pt x="1608" y="523"/>
                  </a:lnTo>
                  <a:lnTo>
                    <a:pt x="1616" y="509"/>
                  </a:lnTo>
                  <a:lnTo>
                    <a:pt x="1625" y="495"/>
                  </a:lnTo>
                  <a:lnTo>
                    <a:pt x="1634" y="482"/>
                  </a:lnTo>
                  <a:lnTo>
                    <a:pt x="1642" y="468"/>
                  </a:lnTo>
                  <a:lnTo>
                    <a:pt x="1651" y="455"/>
                  </a:lnTo>
                  <a:lnTo>
                    <a:pt x="1660" y="441"/>
                  </a:lnTo>
                  <a:lnTo>
                    <a:pt x="1668" y="429"/>
                  </a:lnTo>
                  <a:lnTo>
                    <a:pt x="1677" y="416"/>
                  </a:lnTo>
                  <a:lnTo>
                    <a:pt x="1685" y="403"/>
                  </a:lnTo>
                  <a:lnTo>
                    <a:pt x="1694" y="390"/>
                  </a:lnTo>
                  <a:lnTo>
                    <a:pt x="1703" y="377"/>
                  </a:lnTo>
                  <a:lnTo>
                    <a:pt x="1711" y="365"/>
                  </a:lnTo>
                  <a:lnTo>
                    <a:pt x="1721" y="352"/>
                  </a:lnTo>
                  <a:lnTo>
                    <a:pt x="1729" y="341"/>
                  </a:lnTo>
                  <a:lnTo>
                    <a:pt x="1738" y="329"/>
                  </a:lnTo>
                  <a:lnTo>
                    <a:pt x="1747" y="316"/>
                  </a:lnTo>
                  <a:lnTo>
                    <a:pt x="1755" y="305"/>
                  </a:lnTo>
                  <a:lnTo>
                    <a:pt x="1764" y="293"/>
                  </a:lnTo>
                  <a:lnTo>
                    <a:pt x="1773" y="282"/>
                  </a:lnTo>
                  <a:lnTo>
                    <a:pt x="1781" y="270"/>
                  </a:lnTo>
                  <a:lnTo>
                    <a:pt x="1790" y="259"/>
                  </a:lnTo>
                  <a:lnTo>
                    <a:pt x="1798" y="249"/>
                  </a:lnTo>
                  <a:lnTo>
                    <a:pt x="1807" y="238"/>
                  </a:lnTo>
                  <a:lnTo>
                    <a:pt x="1816" y="227"/>
                  </a:lnTo>
                  <a:lnTo>
                    <a:pt x="1824" y="217"/>
                  </a:lnTo>
                  <a:lnTo>
                    <a:pt x="1834" y="207"/>
                  </a:lnTo>
                  <a:lnTo>
                    <a:pt x="1842" y="197"/>
                  </a:lnTo>
                  <a:lnTo>
                    <a:pt x="1851" y="187"/>
                  </a:lnTo>
                  <a:lnTo>
                    <a:pt x="1860" y="177"/>
                  </a:lnTo>
                  <a:lnTo>
                    <a:pt x="1868" y="168"/>
                  </a:lnTo>
                  <a:lnTo>
                    <a:pt x="1877" y="159"/>
                  </a:lnTo>
                  <a:lnTo>
                    <a:pt x="1886" y="151"/>
                  </a:lnTo>
                  <a:lnTo>
                    <a:pt x="1894" y="142"/>
                  </a:lnTo>
                  <a:lnTo>
                    <a:pt x="1903" y="133"/>
                  </a:lnTo>
                  <a:lnTo>
                    <a:pt x="1912" y="125"/>
                  </a:lnTo>
                  <a:lnTo>
                    <a:pt x="1920" y="117"/>
                  </a:lnTo>
                  <a:lnTo>
                    <a:pt x="1929" y="110"/>
                  </a:lnTo>
                  <a:lnTo>
                    <a:pt x="1937" y="102"/>
                  </a:lnTo>
                  <a:lnTo>
                    <a:pt x="1947" y="95"/>
                  </a:lnTo>
                  <a:lnTo>
                    <a:pt x="1955" y="88"/>
                  </a:lnTo>
                  <a:lnTo>
                    <a:pt x="1964" y="81"/>
                  </a:lnTo>
                  <a:lnTo>
                    <a:pt x="1973" y="74"/>
                  </a:lnTo>
                  <a:lnTo>
                    <a:pt x="1981" y="69"/>
                  </a:lnTo>
                  <a:lnTo>
                    <a:pt x="1990" y="62"/>
                  </a:lnTo>
                  <a:lnTo>
                    <a:pt x="1999" y="56"/>
                  </a:lnTo>
                  <a:lnTo>
                    <a:pt x="2007" y="51"/>
                  </a:lnTo>
                  <a:lnTo>
                    <a:pt x="2016" y="46"/>
                  </a:lnTo>
                  <a:lnTo>
                    <a:pt x="2025" y="41"/>
                  </a:lnTo>
                  <a:lnTo>
                    <a:pt x="2033" y="36"/>
                  </a:lnTo>
                  <a:lnTo>
                    <a:pt x="2042" y="32"/>
                  </a:lnTo>
                  <a:lnTo>
                    <a:pt x="2050" y="28"/>
                  </a:lnTo>
                  <a:lnTo>
                    <a:pt x="2060" y="24"/>
                  </a:lnTo>
                  <a:lnTo>
                    <a:pt x="2068" y="21"/>
                  </a:lnTo>
                  <a:lnTo>
                    <a:pt x="2077" y="18"/>
                  </a:lnTo>
                  <a:lnTo>
                    <a:pt x="2086" y="15"/>
                  </a:lnTo>
                  <a:lnTo>
                    <a:pt x="2094" y="12"/>
                  </a:lnTo>
                  <a:lnTo>
                    <a:pt x="2103" y="10"/>
                  </a:lnTo>
                  <a:lnTo>
                    <a:pt x="2112" y="8"/>
                  </a:lnTo>
                  <a:lnTo>
                    <a:pt x="2120" y="5"/>
                  </a:lnTo>
                  <a:lnTo>
                    <a:pt x="2129" y="4"/>
                  </a:lnTo>
                  <a:lnTo>
                    <a:pt x="2138" y="3"/>
                  </a:lnTo>
                  <a:lnTo>
                    <a:pt x="2146" y="2"/>
                  </a:lnTo>
                  <a:lnTo>
                    <a:pt x="2155" y="1"/>
                  </a:lnTo>
                  <a:lnTo>
                    <a:pt x="2163" y="0"/>
                  </a:lnTo>
                  <a:lnTo>
                    <a:pt x="2173" y="0"/>
                  </a:lnTo>
                  <a:lnTo>
                    <a:pt x="2181" y="0"/>
                  </a:lnTo>
                  <a:lnTo>
                    <a:pt x="2190" y="1"/>
                  </a:lnTo>
                  <a:lnTo>
                    <a:pt x="2199" y="2"/>
                  </a:lnTo>
                  <a:lnTo>
                    <a:pt x="2207" y="3"/>
                  </a:lnTo>
                  <a:lnTo>
                    <a:pt x="2216" y="4"/>
                  </a:lnTo>
                  <a:lnTo>
                    <a:pt x="2225" y="5"/>
                  </a:lnTo>
                  <a:lnTo>
                    <a:pt x="2233" y="8"/>
                  </a:lnTo>
                  <a:lnTo>
                    <a:pt x="2242" y="10"/>
                  </a:lnTo>
                  <a:lnTo>
                    <a:pt x="2251" y="12"/>
                  </a:lnTo>
                  <a:lnTo>
                    <a:pt x="2259" y="15"/>
                  </a:lnTo>
                  <a:lnTo>
                    <a:pt x="2268" y="18"/>
                  </a:lnTo>
                  <a:lnTo>
                    <a:pt x="2276" y="21"/>
                  </a:lnTo>
                  <a:lnTo>
                    <a:pt x="2285" y="24"/>
                  </a:lnTo>
                  <a:lnTo>
                    <a:pt x="2294" y="28"/>
                  </a:lnTo>
                  <a:lnTo>
                    <a:pt x="2303" y="32"/>
                  </a:lnTo>
                  <a:lnTo>
                    <a:pt x="2312" y="36"/>
                  </a:lnTo>
                  <a:lnTo>
                    <a:pt x="2320" y="41"/>
                  </a:lnTo>
                  <a:lnTo>
                    <a:pt x="2329" y="46"/>
                  </a:lnTo>
                  <a:lnTo>
                    <a:pt x="2338" y="51"/>
                  </a:lnTo>
                  <a:lnTo>
                    <a:pt x="2346" y="56"/>
                  </a:lnTo>
                  <a:lnTo>
                    <a:pt x="2355" y="62"/>
                  </a:lnTo>
                  <a:lnTo>
                    <a:pt x="2364" y="69"/>
                  </a:lnTo>
                  <a:lnTo>
                    <a:pt x="2372" y="74"/>
                  </a:lnTo>
                  <a:lnTo>
                    <a:pt x="2381" y="81"/>
                  </a:lnTo>
                  <a:lnTo>
                    <a:pt x="2390" y="88"/>
                  </a:lnTo>
                  <a:lnTo>
                    <a:pt x="2398" y="95"/>
                  </a:lnTo>
                  <a:lnTo>
                    <a:pt x="2407" y="102"/>
                  </a:lnTo>
                  <a:lnTo>
                    <a:pt x="2416" y="110"/>
                  </a:lnTo>
                  <a:lnTo>
                    <a:pt x="2425" y="117"/>
                  </a:lnTo>
                  <a:lnTo>
                    <a:pt x="2433" y="125"/>
                  </a:lnTo>
                  <a:lnTo>
                    <a:pt x="2442" y="133"/>
                  </a:lnTo>
                  <a:lnTo>
                    <a:pt x="2451" y="142"/>
                  </a:lnTo>
                  <a:lnTo>
                    <a:pt x="2459" y="151"/>
                  </a:lnTo>
                  <a:lnTo>
                    <a:pt x="2468" y="159"/>
                  </a:lnTo>
                  <a:lnTo>
                    <a:pt x="2477" y="168"/>
                  </a:lnTo>
                  <a:lnTo>
                    <a:pt x="2485" y="177"/>
                  </a:lnTo>
                  <a:lnTo>
                    <a:pt x="2494" y="187"/>
                  </a:lnTo>
                  <a:lnTo>
                    <a:pt x="2503" y="197"/>
                  </a:lnTo>
                  <a:lnTo>
                    <a:pt x="2511" y="207"/>
                  </a:lnTo>
                  <a:lnTo>
                    <a:pt x="2521" y="217"/>
                  </a:lnTo>
                  <a:lnTo>
                    <a:pt x="2529" y="227"/>
                  </a:lnTo>
                  <a:lnTo>
                    <a:pt x="2538" y="238"/>
                  </a:lnTo>
                  <a:lnTo>
                    <a:pt x="2546" y="249"/>
                  </a:lnTo>
                  <a:lnTo>
                    <a:pt x="2555" y="259"/>
                  </a:lnTo>
                  <a:lnTo>
                    <a:pt x="2564" y="270"/>
                  </a:lnTo>
                  <a:lnTo>
                    <a:pt x="2572" y="282"/>
                  </a:lnTo>
                  <a:lnTo>
                    <a:pt x="2581" y="293"/>
                  </a:lnTo>
                  <a:lnTo>
                    <a:pt x="2590" y="305"/>
                  </a:lnTo>
                  <a:lnTo>
                    <a:pt x="2598" y="316"/>
                  </a:lnTo>
                  <a:lnTo>
                    <a:pt x="2607" y="329"/>
                  </a:lnTo>
                  <a:lnTo>
                    <a:pt x="2616" y="341"/>
                  </a:lnTo>
                  <a:lnTo>
                    <a:pt x="2624" y="352"/>
                  </a:lnTo>
                  <a:lnTo>
                    <a:pt x="2634" y="365"/>
                  </a:lnTo>
                  <a:lnTo>
                    <a:pt x="2642" y="377"/>
                  </a:lnTo>
                  <a:lnTo>
                    <a:pt x="2651" y="390"/>
                  </a:lnTo>
                  <a:lnTo>
                    <a:pt x="2659" y="403"/>
                  </a:lnTo>
                  <a:lnTo>
                    <a:pt x="2668" y="416"/>
                  </a:lnTo>
                  <a:lnTo>
                    <a:pt x="2677" y="429"/>
                  </a:lnTo>
                  <a:lnTo>
                    <a:pt x="2685" y="441"/>
                  </a:lnTo>
                  <a:lnTo>
                    <a:pt x="2694" y="455"/>
                  </a:lnTo>
                  <a:lnTo>
                    <a:pt x="2703" y="468"/>
                  </a:lnTo>
                  <a:lnTo>
                    <a:pt x="2711" y="482"/>
                  </a:lnTo>
                  <a:lnTo>
                    <a:pt x="2720" y="495"/>
                  </a:lnTo>
                  <a:lnTo>
                    <a:pt x="2729" y="509"/>
                  </a:lnTo>
                  <a:lnTo>
                    <a:pt x="2737" y="523"/>
                  </a:lnTo>
                  <a:lnTo>
                    <a:pt x="2747" y="536"/>
                  </a:lnTo>
                  <a:lnTo>
                    <a:pt x="2755" y="550"/>
                  </a:lnTo>
                  <a:lnTo>
                    <a:pt x="2764" y="565"/>
                  </a:lnTo>
                  <a:lnTo>
                    <a:pt x="2772" y="578"/>
                  </a:lnTo>
                  <a:lnTo>
                    <a:pt x="2781" y="593"/>
                  </a:lnTo>
                  <a:lnTo>
                    <a:pt x="2790" y="606"/>
                  </a:lnTo>
                  <a:lnTo>
                    <a:pt x="2798" y="621"/>
                  </a:lnTo>
                  <a:lnTo>
                    <a:pt x="2807" y="635"/>
                  </a:lnTo>
                  <a:lnTo>
                    <a:pt x="2816" y="649"/>
                  </a:lnTo>
                  <a:lnTo>
                    <a:pt x="2824" y="664"/>
                  </a:lnTo>
                  <a:lnTo>
                    <a:pt x="2833" y="678"/>
                  </a:lnTo>
                  <a:lnTo>
                    <a:pt x="2842" y="692"/>
                  </a:lnTo>
                  <a:lnTo>
                    <a:pt x="2850" y="707"/>
                  </a:lnTo>
                  <a:lnTo>
                    <a:pt x="2860" y="721"/>
                  </a:lnTo>
                  <a:lnTo>
                    <a:pt x="2868" y="736"/>
                  </a:lnTo>
                  <a:lnTo>
                    <a:pt x="2877" y="750"/>
                  </a:lnTo>
                  <a:lnTo>
                    <a:pt x="2885" y="765"/>
                  </a:lnTo>
                  <a:lnTo>
                    <a:pt x="2894" y="779"/>
                  </a:lnTo>
                  <a:lnTo>
                    <a:pt x="2903" y="793"/>
                  </a:lnTo>
                  <a:lnTo>
                    <a:pt x="2911" y="808"/>
                  </a:lnTo>
                  <a:lnTo>
                    <a:pt x="2920" y="823"/>
                  </a:lnTo>
                  <a:lnTo>
                    <a:pt x="2929" y="837"/>
                  </a:lnTo>
                  <a:lnTo>
                    <a:pt x="2937" y="852"/>
                  </a:lnTo>
                  <a:lnTo>
                    <a:pt x="2946" y="866"/>
                  </a:lnTo>
                  <a:lnTo>
                    <a:pt x="2955" y="880"/>
                  </a:lnTo>
                  <a:lnTo>
                    <a:pt x="2963" y="895"/>
                  </a:lnTo>
                  <a:lnTo>
                    <a:pt x="2972" y="909"/>
                  </a:lnTo>
                  <a:lnTo>
                    <a:pt x="2981" y="924"/>
                  </a:lnTo>
                  <a:lnTo>
                    <a:pt x="2990" y="938"/>
                  </a:lnTo>
                  <a:lnTo>
                    <a:pt x="2999" y="952"/>
                  </a:lnTo>
                  <a:lnTo>
                    <a:pt x="3007" y="966"/>
                  </a:lnTo>
                  <a:lnTo>
                    <a:pt x="3016" y="981"/>
                  </a:lnTo>
                  <a:lnTo>
                    <a:pt x="3024" y="994"/>
                  </a:lnTo>
                  <a:lnTo>
                    <a:pt x="3033" y="1009"/>
                  </a:lnTo>
                  <a:lnTo>
                    <a:pt x="3042" y="1022"/>
                  </a:lnTo>
                  <a:lnTo>
                    <a:pt x="3050" y="1037"/>
                  </a:lnTo>
                  <a:lnTo>
                    <a:pt x="3059" y="1050"/>
                  </a:lnTo>
                  <a:lnTo>
                    <a:pt x="3068" y="1064"/>
                  </a:lnTo>
                  <a:lnTo>
                    <a:pt x="3076" y="1078"/>
                  </a:lnTo>
                  <a:lnTo>
                    <a:pt x="3085" y="1091"/>
                  </a:lnTo>
                  <a:lnTo>
                    <a:pt x="3094" y="1105"/>
                  </a:lnTo>
                  <a:lnTo>
                    <a:pt x="3103" y="1119"/>
                  </a:lnTo>
                  <a:lnTo>
                    <a:pt x="3112" y="1132"/>
                  </a:lnTo>
                  <a:lnTo>
                    <a:pt x="3120" y="1145"/>
                  </a:lnTo>
                  <a:lnTo>
                    <a:pt x="3129" y="1158"/>
                  </a:lnTo>
                  <a:lnTo>
                    <a:pt x="3137" y="1172"/>
                  </a:lnTo>
                  <a:lnTo>
                    <a:pt x="3146" y="1185"/>
                  </a:lnTo>
                  <a:lnTo>
                    <a:pt x="3155" y="1198"/>
                  </a:lnTo>
                  <a:lnTo>
                    <a:pt x="3163" y="1211"/>
                  </a:lnTo>
                  <a:lnTo>
                    <a:pt x="3172" y="1223"/>
                  </a:lnTo>
                  <a:lnTo>
                    <a:pt x="3181" y="1236"/>
                  </a:lnTo>
                  <a:lnTo>
                    <a:pt x="3189" y="1249"/>
                  </a:lnTo>
                  <a:lnTo>
                    <a:pt x="3198" y="1261"/>
                  </a:lnTo>
                  <a:lnTo>
                    <a:pt x="3207" y="1273"/>
                  </a:lnTo>
                  <a:lnTo>
                    <a:pt x="3216" y="1286"/>
                  </a:lnTo>
                  <a:lnTo>
                    <a:pt x="3225" y="1298"/>
                  </a:lnTo>
                  <a:lnTo>
                    <a:pt x="3233" y="1310"/>
                  </a:lnTo>
                  <a:lnTo>
                    <a:pt x="3242" y="1322"/>
                  </a:lnTo>
                  <a:lnTo>
                    <a:pt x="3250" y="1334"/>
                  </a:lnTo>
                  <a:lnTo>
                    <a:pt x="3259" y="1345"/>
                  </a:lnTo>
                  <a:lnTo>
                    <a:pt x="3268" y="1357"/>
                  </a:lnTo>
                  <a:lnTo>
                    <a:pt x="3276" y="1368"/>
                  </a:lnTo>
                  <a:lnTo>
                    <a:pt x="3285" y="1380"/>
                  </a:lnTo>
                  <a:lnTo>
                    <a:pt x="3294" y="1391"/>
                  </a:lnTo>
                  <a:lnTo>
                    <a:pt x="3302" y="1402"/>
                  </a:lnTo>
                  <a:lnTo>
                    <a:pt x="3311" y="1413"/>
                  </a:lnTo>
                  <a:lnTo>
                    <a:pt x="3320" y="1424"/>
                  </a:lnTo>
                  <a:lnTo>
                    <a:pt x="3329" y="1435"/>
                  </a:lnTo>
                  <a:lnTo>
                    <a:pt x="3338" y="1445"/>
                  </a:lnTo>
                  <a:lnTo>
                    <a:pt x="3346" y="1455"/>
                  </a:lnTo>
                  <a:lnTo>
                    <a:pt x="3355" y="1466"/>
                  </a:lnTo>
                  <a:lnTo>
                    <a:pt x="3363" y="1476"/>
                  </a:lnTo>
                  <a:lnTo>
                    <a:pt x="3372" y="1486"/>
                  </a:lnTo>
                  <a:lnTo>
                    <a:pt x="3381" y="1496"/>
                  </a:lnTo>
                  <a:lnTo>
                    <a:pt x="3389" y="1507"/>
                  </a:lnTo>
                  <a:lnTo>
                    <a:pt x="3398" y="1516"/>
                  </a:lnTo>
                  <a:lnTo>
                    <a:pt x="3407" y="1525"/>
                  </a:lnTo>
                  <a:lnTo>
                    <a:pt x="3415" y="1535"/>
                  </a:lnTo>
                  <a:lnTo>
                    <a:pt x="3424" y="1545"/>
                  </a:lnTo>
                  <a:lnTo>
                    <a:pt x="3433" y="1553"/>
                  </a:lnTo>
                  <a:lnTo>
                    <a:pt x="3442" y="1563"/>
                  </a:lnTo>
                  <a:lnTo>
                    <a:pt x="3451" y="1571"/>
                  </a:lnTo>
                  <a:lnTo>
                    <a:pt x="3459" y="1581"/>
                  </a:lnTo>
                  <a:lnTo>
                    <a:pt x="3468" y="1589"/>
                  </a:lnTo>
                  <a:lnTo>
                    <a:pt x="3476" y="1598"/>
                  </a:lnTo>
                  <a:lnTo>
                    <a:pt x="3485" y="1607"/>
                  </a:lnTo>
                  <a:lnTo>
                    <a:pt x="3494" y="1615"/>
                  </a:lnTo>
                  <a:lnTo>
                    <a:pt x="3502" y="1622"/>
                  </a:lnTo>
                  <a:lnTo>
                    <a:pt x="3511" y="1631"/>
                  </a:lnTo>
                  <a:lnTo>
                    <a:pt x="3520" y="1639"/>
                  </a:lnTo>
                  <a:lnTo>
                    <a:pt x="3528" y="1647"/>
                  </a:lnTo>
                  <a:lnTo>
                    <a:pt x="3537" y="1654"/>
                  </a:lnTo>
                  <a:lnTo>
                    <a:pt x="3546" y="1662"/>
                  </a:lnTo>
                  <a:lnTo>
                    <a:pt x="3555" y="1669"/>
                  </a:lnTo>
                  <a:lnTo>
                    <a:pt x="3564" y="1676"/>
                  </a:lnTo>
                  <a:lnTo>
                    <a:pt x="3572" y="1684"/>
                  </a:lnTo>
                  <a:lnTo>
                    <a:pt x="3581" y="1691"/>
                  </a:lnTo>
                  <a:lnTo>
                    <a:pt x="3590" y="1698"/>
                  </a:lnTo>
                  <a:lnTo>
                    <a:pt x="3598" y="1704"/>
                  </a:lnTo>
                  <a:lnTo>
                    <a:pt x="3607" y="1712"/>
                  </a:lnTo>
                  <a:lnTo>
                    <a:pt x="3615" y="1718"/>
                  </a:lnTo>
                  <a:lnTo>
                    <a:pt x="3624" y="1725"/>
                  </a:lnTo>
                  <a:lnTo>
                    <a:pt x="3633" y="1731"/>
                  </a:lnTo>
                  <a:lnTo>
                    <a:pt x="3641" y="1737"/>
                  </a:lnTo>
                  <a:lnTo>
                    <a:pt x="3650" y="1743"/>
                  </a:lnTo>
                  <a:lnTo>
                    <a:pt x="3659" y="1749"/>
                  </a:lnTo>
                  <a:lnTo>
                    <a:pt x="3668" y="1756"/>
                  </a:lnTo>
                  <a:lnTo>
                    <a:pt x="3677" y="1761"/>
                  </a:lnTo>
                  <a:lnTo>
                    <a:pt x="3685" y="1767"/>
                  </a:lnTo>
                  <a:lnTo>
                    <a:pt x="3694" y="1772"/>
                  </a:lnTo>
                  <a:lnTo>
                    <a:pt x="3703" y="1778"/>
                  </a:lnTo>
                  <a:lnTo>
                    <a:pt x="3711" y="1783"/>
                  </a:lnTo>
                  <a:lnTo>
                    <a:pt x="3720" y="1789"/>
                  </a:lnTo>
                  <a:lnTo>
                    <a:pt x="3728" y="1794"/>
                  </a:lnTo>
                  <a:lnTo>
                    <a:pt x="3737" y="1799"/>
                  </a:lnTo>
                  <a:lnTo>
                    <a:pt x="3746" y="1804"/>
                  </a:lnTo>
                  <a:lnTo>
                    <a:pt x="3754" y="1809"/>
                  </a:lnTo>
                  <a:lnTo>
                    <a:pt x="3763" y="1813"/>
                  </a:lnTo>
                  <a:lnTo>
                    <a:pt x="3772" y="1818"/>
                  </a:lnTo>
                  <a:lnTo>
                    <a:pt x="3781" y="1822"/>
                  </a:lnTo>
                  <a:lnTo>
                    <a:pt x="3790" y="1827"/>
                  </a:lnTo>
                  <a:lnTo>
                    <a:pt x="3798" y="1831"/>
                  </a:lnTo>
                  <a:lnTo>
                    <a:pt x="3807" y="1835"/>
                  </a:lnTo>
                  <a:lnTo>
                    <a:pt x="3816" y="1840"/>
                  </a:lnTo>
                  <a:lnTo>
                    <a:pt x="3824" y="1844"/>
                  </a:lnTo>
                  <a:lnTo>
                    <a:pt x="3833" y="1848"/>
                  </a:lnTo>
                  <a:lnTo>
                    <a:pt x="3841" y="1852"/>
                  </a:lnTo>
                  <a:lnTo>
                    <a:pt x="3850" y="1856"/>
                  </a:lnTo>
                  <a:lnTo>
                    <a:pt x="3859" y="1859"/>
                  </a:lnTo>
                  <a:lnTo>
                    <a:pt x="3867" y="1863"/>
                  </a:lnTo>
                  <a:lnTo>
                    <a:pt x="3876" y="1866"/>
                  </a:lnTo>
                  <a:lnTo>
                    <a:pt x="3885" y="1870"/>
                  </a:lnTo>
                  <a:lnTo>
                    <a:pt x="3894" y="1874"/>
                  </a:lnTo>
                  <a:lnTo>
                    <a:pt x="3903" y="1877"/>
                  </a:lnTo>
                  <a:lnTo>
                    <a:pt x="3911" y="1880"/>
                  </a:lnTo>
                  <a:lnTo>
                    <a:pt x="3920" y="1884"/>
                  </a:lnTo>
                  <a:lnTo>
                    <a:pt x="3929" y="1887"/>
                  </a:lnTo>
                  <a:lnTo>
                    <a:pt x="3937" y="1889"/>
                  </a:lnTo>
                  <a:lnTo>
                    <a:pt x="3946" y="1892"/>
                  </a:lnTo>
                  <a:lnTo>
                    <a:pt x="3954" y="1895"/>
                  </a:lnTo>
                  <a:lnTo>
                    <a:pt x="3963" y="1898"/>
                  </a:lnTo>
                  <a:lnTo>
                    <a:pt x="3972" y="1901"/>
                  </a:lnTo>
                  <a:lnTo>
                    <a:pt x="3980" y="1904"/>
                  </a:lnTo>
                  <a:lnTo>
                    <a:pt x="3989" y="1906"/>
                  </a:lnTo>
                  <a:lnTo>
                    <a:pt x="3998" y="1909"/>
                  </a:lnTo>
                  <a:lnTo>
                    <a:pt x="4007" y="1911"/>
                  </a:lnTo>
                  <a:lnTo>
                    <a:pt x="4016" y="1914"/>
                  </a:lnTo>
                  <a:lnTo>
                    <a:pt x="4024" y="1916"/>
                  </a:lnTo>
                  <a:lnTo>
                    <a:pt x="4033" y="1918"/>
                  </a:lnTo>
                  <a:lnTo>
                    <a:pt x="4042" y="1920"/>
                  </a:lnTo>
                  <a:lnTo>
                    <a:pt x="4050" y="1923"/>
                  </a:lnTo>
                  <a:lnTo>
                    <a:pt x="4059" y="1925"/>
                  </a:lnTo>
                  <a:lnTo>
                    <a:pt x="4067" y="1927"/>
                  </a:lnTo>
                  <a:lnTo>
                    <a:pt x="4076" y="1929"/>
                  </a:lnTo>
                  <a:lnTo>
                    <a:pt x="4085" y="1931"/>
                  </a:lnTo>
                  <a:lnTo>
                    <a:pt x="4093" y="1933"/>
                  </a:lnTo>
                  <a:lnTo>
                    <a:pt x="4102" y="1935"/>
                  </a:lnTo>
                  <a:lnTo>
                    <a:pt x="4111" y="1936"/>
                  </a:lnTo>
                  <a:lnTo>
                    <a:pt x="4120" y="1938"/>
                  </a:lnTo>
                  <a:lnTo>
                    <a:pt x="4129" y="1940"/>
                  </a:lnTo>
                  <a:lnTo>
                    <a:pt x="4137" y="1942"/>
                  </a:lnTo>
                  <a:lnTo>
                    <a:pt x="4146" y="1943"/>
                  </a:lnTo>
                  <a:lnTo>
                    <a:pt x="4155" y="1945"/>
                  </a:lnTo>
                  <a:lnTo>
                    <a:pt x="4163" y="1946"/>
                  </a:lnTo>
                  <a:lnTo>
                    <a:pt x="4172" y="1948"/>
                  </a:lnTo>
                  <a:lnTo>
                    <a:pt x="4181" y="1949"/>
                  </a:lnTo>
                  <a:lnTo>
                    <a:pt x="4189" y="1951"/>
                  </a:lnTo>
                  <a:lnTo>
                    <a:pt x="4198" y="1952"/>
                  </a:lnTo>
                  <a:lnTo>
                    <a:pt x="4206" y="1953"/>
                  </a:lnTo>
                  <a:lnTo>
                    <a:pt x="4215" y="1955"/>
                  </a:lnTo>
                  <a:lnTo>
                    <a:pt x="4224" y="1956"/>
                  </a:lnTo>
                  <a:lnTo>
                    <a:pt x="4233" y="1957"/>
                  </a:lnTo>
                  <a:lnTo>
                    <a:pt x="4242" y="1959"/>
                  </a:lnTo>
                  <a:lnTo>
                    <a:pt x="4250" y="1959"/>
                  </a:lnTo>
                  <a:lnTo>
                    <a:pt x="4259" y="1961"/>
                  </a:lnTo>
                  <a:lnTo>
                    <a:pt x="4268" y="1961"/>
                  </a:lnTo>
                  <a:lnTo>
                    <a:pt x="4276" y="1963"/>
                  </a:lnTo>
                  <a:lnTo>
                    <a:pt x="4285" y="1964"/>
                  </a:lnTo>
                  <a:lnTo>
                    <a:pt x="4294" y="1964"/>
                  </a:lnTo>
                  <a:lnTo>
                    <a:pt x="4302" y="1966"/>
                  </a:lnTo>
                  <a:lnTo>
                    <a:pt x="4311" y="1966"/>
                  </a:lnTo>
                  <a:lnTo>
                    <a:pt x="4319" y="1967"/>
                  </a:lnTo>
                  <a:lnTo>
                    <a:pt x="4328" y="1968"/>
                  </a:lnTo>
                  <a:lnTo>
                    <a:pt x="4337" y="1969"/>
                  </a:lnTo>
                  <a:lnTo>
                    <a:pt x="4346" y="1970"/>
                  </a:lnTo>
                </a:path>
              </a:pathLst>
            </a:custGeom>
            <a:noFill/>
            <a:ln w="19050" cap="rnd">
              <a:solidFill>
                <a:srgbClr val="FF0000"/>
              </a:solidFill>
              <a:round/>
              <a:headEnd/>
              <a:tailEnd/>
            </a:ln>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endParaRPr lang="en-US" altLang="en-US" dirty="0"/>
            </a:p>
          </p:txBody>
        </p:sp>
        <p:sp>
          <p:nvSpPr>
            <p:cNvPr id="13" name="TextBox 12"/>
            <p:cNvSpPr txBox="1"/>
            <p:nvPr/>
          </p:nvSpPr>
          <p:spPr>
            <a:xfrm>
              <a:off x="4462365" y="1460538"/>
              <a:ext cx="790601" cy="523220"/>
            </a:xfrm>
            <a:prstGeom prst="rect">
              <a:avLst/>
            </a:prstGeom>
            <a:noFill/>
          </p:spPr>
          <p:txBody>
            <a:bodyPr wrap="none" rtlCol="0">
              <a:spAutoFit/>
            </a:bodyPr>
            <a:lstStyle/>
            <a:p>
              <a:pPr algn="ctr" eaLnBrk="0" hangingPunct="0"/>
              <a:r>
                <a:rPr lang="en-US" sz="1400" b="1" dirty="0"/>
                <a:t>Failure</a:t>
              </a:r>
            </a:p>
            <a:p>
              <a:pPr algn="ctr" eaLnBrk="0" hangingPunct="0"/>
              <a:r>
                <a:rPr lang="en-US" sz="1400" b="1" dirty="0"/>
                <a:t>Region</a:t>
              </a:r>
            </a:p>
          </p:txBody>
        </p:sp>
        <p:cxnSp>
          <p:nvCxnSpPr>
            <p:cNvPr id="15" name="Straight Connector 14"/>
            <p:cNvCxnSpPr>
              <a:stCxn id="11" idx="30"/>
            </p:cNvCxnSpPr>
            <p:nvPr/>
          </p:nvCxnSpPr>
          <p:spPr bwMode="auto">
            <a:xfrm flipH="1">
              <a:off x="3799315" y="1279125"/>
              <a:ext cx="16380" cy="1363231"/>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6" name="Straight Connector 15"/>
            <p:cNvCxnSpPr>
              <a:stCxn id="10" idx="30"/>
            </p:cNvCxnSpPr>
            <p:nvPr/>
          </p:nvCxnSpPr>
          <p:spPr bwMode="auto">
            <a:xfrm flipH="1">
              <a:off x="5794697" y="1417007"/>
              <a:ext cx="468" cy="1225349"/>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 name="Straight Arrow Connector 16"/>
            <p:cNvCxnSpPr/>
            <p:nvPr/>
          </p:nvCxnSpPr>
          <p:spPr>
            <a:xfrm flipH="1">
              <a:off x="4830474" y="1955838"/>
              <a:ext cx="1" cy="614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95037" y="1710765"/>
              <a:ext cx="1000595" cy="307777"/>
            </a:xfrm>
            <a:prstGeom prst="rect">
              <a:avLst/>
            </a:prstGeom>
            <a:noFill/>
          </p:spPr>
          <p:txBody>
            <a:bodyPr wrap="none" rtlCol="0">
              <a:spAutoFit/>
            </a:bodyPr>
            <a:lstStyle/>
            <a:p>
              <a:r>
                <a:rPr lang="en-US" sz="1400" dirty="0"/>
                <a:t>Stress </a:t>
              </a:r>
              <a:r>
                <a:rPr lang="en-US" altLang="en-US" sz="1400" i="1" dirty="0"/>
                <a:t>f(s)</a:t>
              </a:r>
              <a:endParaRPr lang="en-US" dirty="0"/>
            </a:p>
          </p:txBody>
        </p:sp>
        <p:sp>
          <p:nvSpPr>
            <p:cNvPr id="19" name="TextBox 18"/>
            <p:cNvSpPr txBox="1"/>
            <p:nvPr/>
          </p:nvSpPr>
          <p:spPr>
            <a:xfrm>
              <a:off x="6832022" y="1638599"/>
              <a:ext cx="1199367" cy="307777"/>
            </a:xfrm>
            <a:prstGeom prst="rect">
              <a:avLst/>
            </a:prstGeom>
            <a:noFill/>
          </p:spPr>
          <p:txBody>
            <a:bodyPr wrap="none" rtlCol="0">
              <a:spAutoFit/>
            </a:bodyPr>
            <a:lstStyle/>
            <a:p>
              <a:r>
                <a:rPr lang="en-US" sz="1400" dirty="0"/>
                <a:t>Strength </a:t>
              </a:r>
              <a:r>
                <a:rPr lang="en-US" altLang="en-US" sz="1400" i="1" dirty="0"/>
                <a:t>f(S)</a:t>
              </a:r>
              <a:endParaRPr lang="en-US" dirty="0"/>
            </a:p>
          </p:txBody>
        </p:sp>
        <p:sp>
          <p:nvSpPr>
            <p:cNvPr id="20" name="TextBox 19"/>
            <p:cNvSpPr txBox="1"/>
            <p:nvPr/>
          </p:nvSpPr>
          <p:spPr>
            <a:xfrm>
              <a:off x="5647926" y="2559329"/>
              <a:ext cx="420308" cy="369332"/>
            </a:xfrm>
            <a:prstGeom prst="rect">
              <a:avLst/>
            </a:prstGeom>
            <a:noFill/>
          </p:spPr>
          <p:txBody>
            <a:bodyPr wrap="none" rtlCol="0">
              <a:spAutoFit/>
            </a:bodyPr>
            <a:lstStyle/>
            <a:p>
              <a:r>
                <a:rPr lang="en-US" dirty="0"/>
                <a:t>µ</a:t>
              </a:r>
              <a:r>
                <a:rPr lang="en-US" baseline="-25000" dirty="0"/>
                <a:t>S</a:t>
              </a:r>
              <a:endParaRPr lang="en-US" dirty="0"/>
            </a:p>
          </p:txBody>
        </p:sp>
        <p:sp>
          <p:nvSpPr>
            <p:cNvPr id="21" name="TextBox 20"/>
            <p:cNvSpPr txBox="1"/>
            <p:nvPr/>
          </p:nvSpPr>
          <p:spPr>
            <a:xfrm>
              <a:off x="3618365" y="2556212"/>
              <a:ext cx="394660" cy="369332"/>
            </a:xfrm>
            <a:prstGeom prst="rect">
              <a:avLst/>
            </a:prstGeom>
            <a:noFill/>
          </p:spPr>
          <p:txBody>
            <a:bodyPr wrap="none" rtlCol="0">
              <a:spAutoFit/>
            </a:bodyPr>
            <a:lstStyle/>
            <a:p>
              <a:r>
                <a:rPr lang="en-US" dirty="0"/>
                <a:t>µ</a:t>
              </a:r>
              <a:r>
                <a:rPr lang="en-US" baseline="-25000" dirty="0"/>
                <a:t>s</a:t>
              </a:r>
              <a:endParaRPr lang="en-US" dirty="0"/>
            </a:p>
          </p:txBody>
        </p:sp>
      </p:grpSp>
      <p:sp>
        <p:nvSpPr>
          <p:cNvPr id="25" name="Title 3"/>
          <p:cNvSpPr>
            <a:spLocks noGrp="1"/>
          </p:cNvSpPr>
          <p:nvPr>
            <p:ph type="title"/>
          </p:nvPr>
        </p:nvSpPr>
        <p:spPr/>
        <p:txBody>
          <a:bodyPr/>
          <a:lstStyle/>
          <a:p>
            <a:r>
              <a:rPr lang="en-US" dirty="0"/>
              <a:t>Physics-Based Reliability Prediction</a:t>
            </a:r>
          </a:p>
        </p:txBody>
      </p:sp>
      <p:sp>
        <p:nvSpPr>
          <p:cNvPr id="4" name="Content Placeholder 3"/>
          <p:cNvSpPr>
            <a:spLocks noGrp="1"/>
          </p:cNvSpPr>
          <p:nvPr>
            <p:ph idx="1"/>
          </p:nvPr>
        </p:nvSpPr>
        <p:spPr>
          <a:xfrm>
            <a:off x="457200" y="1281445"/>
            <a:ext cx="8229600" cy="5080419"/>
          </a:xfrm>
        </p:spPr>
        <p:txBody>
          <a:bodyPr/>
          <a:lstStyle/>
          <a:p>
            <a:pPr>
              <a:spcBef>
                <a:spcPts val="600"/>
              </a:spcBef>
            </a:pPr>
            <a:r>
              <a:rPr lang="en-US" sz="1800" dirty="0"/>
              <a:t>Physics-based reliability prediction </a:t>
            </a:r>
            <a:r>
              <a:rPr lang="en-US" altLang="en-US" sz="1800" dirty="0"/>
              <a:t>is a methodology to assess component reliability for given failure modes. </a:t>
            </a:r>
          </a:p>
          <a:p>
            <a:pPr>
              <a:spcBef>
                <a:spcPts val="600"/>
              </a:spcBef>
            </a:pPr>
            <a:r>
              <a:rPr lang="en-US" altLang="en-US" sz="1800" dirty="0"/>
              <a:t>The component is characterized by a pair of transfer functions that represent the load (stress, or burden) that the component is placed under by a given failure mode, and capability (strength) the component has to withstand failure in that mode. </a:t>
            </a:r>
          </a:p>
          <a:p>
            <a:pPr>
              <a:spcBef>
                <a:spcPts val="600"/>
              </a:spcBef>
            </a:pPr>
            <a:r>
              <a:rPr lang="en-US" altLang="en-US" sz="1800" dirty="0"/>
              <a:t>The variables of these transfer functions are represented by probability density functions. </a:t>
            </a:r>
          </a:p>
          <a:p>
            <a:pPr>
              <a:spcBef>
                <a:spcPts val="600"/>
              </a:spcBef>
            </a:pPr>
            <a:r>
              <a:rPr lang="en-US" altLang="en-US" sz="1800" dirty="0"/>
              <a:t>The interference area of these two probability distributions is indicative of failure. </a:t>
            </a:r>
          </a:p>
          <a:p>
            <a:endParaRPr lang="en-US" sz="1800" dirty="0"/>
          </a:p>
        </p:txBody>
      </p:sp>
    </p:spTree>
    <p:extLst>
      <p:ext uri="{BB962C8B-B14F-4D97-AF65-F5344CB8AC3E}">
        <p14:creationId xmlns:p14="http://schemas.microsoft.com/office/powerpoint/2010/main" val="23271722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6" name="Line 28"/>
          <p:cNvSpPr>
            <a:spLocks noChangeShapeType="1"/>
          </p:cNvSpPr>
          <p:nvPr/>
        </p:nvSpPr>
        <p:spPr bwMode="auto">
          <a:xfrm flipV="1">
            <a:off x="8240713" y="5826125"/>
            <a:ext cx="0" cy="88900"/>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cxnSp>
        <p:nvCxnSpPr>
          <p:cNvPr id="5" name="Straight Connector 4"/>
          <p:cNvCxnSpPr/>
          <p:nvPr/>
        </p:nvCxnSpPr>
        <p:spPr bwMode="auto">
          <a:xfrm>
            <a:off x="3932238" y="5870575"/>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pic>
        <p:nvPicPr>
          <p:cNvPr id="11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23318" y="3565013"/>
            <a:ext cx="2609850" cy="1276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3" name="Rectangle 82"/>
          <p:cNvSpPr/>
          <p:nvPr/>
        </p:nvSpPr>
        <p:spPr>
          <a:xfrm>
            <a:off x="1285450" y="2981980"/>
            <a:ext cx="6573100" cy="523220"/>
          </a:xfrm>
          <a:prstGeom prst="rect">
            <a:avLst/>
          </a:prstGeom>
        </p:spPr>
        <p:txBody>
          <a:bodyPr wrap="square">
            <a:spAutoFit/>
          </a:bodyPr>
          <a:lstStyle/>
          <a:p>
            <a:pPr marL="285750" indent="-285750"/>
            <a:r>
              <a:rPr lang="en-US" sz="1400" dirty="0"/>
              <a:t>	Assuming both the stress and strength are normally distributed, the following expression defines the reliability for a structural component. If </a:t>
            </a:r>
          </a:p>
        </p:txBody>
      </p:sp>
      <p:pic>
        <p:nvPicPr>
          <p:cNvPr id="117"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25913" y="3505201"/>
            <a:ext cx="3394003" cy="1395974"/>
          </a:xfrm>
          <a:prstGeom prst="rect">
            <a:avLst/>
          </a:prstGeom>
          <a:noFill/>
          <a:ln>
            <a:noFill/>
          </a:ln>
        </p:spPr>
      </p:pic>
      <p:grpSp>
        <p:nvGrpSpPr>
          <p:cNvPr id="3" name="Group 2"/>
          <p:cNvGrpSpPr/>
          <p:nvPr/>
        </p:nvGrpSpPr>
        <p:grpSpPr>
          <a:xfrm>
            <a:off x="1399863" y="1397133"/>
            <a:ext cx="6363875" cy="1650867"/>
            <a:chOff x="1698705" y="1277794"/>
            <a:chExt cx="6363875" cy="1650867"/>
          </a:xfrm>
        </p:grpSpPr>
        <p:sp>
          <p:nvSpPr>
            <p:cNvPr id="17429" name="Line 21"/>
            <p:cNvSpPr>
              <a:spLocks noChangeShapeType="1"/>
            </p:cNvSpPr>
            <p:nvPr/>
          </p:nvSpPr>
          <p:spPr bwMode="auto">
            <a:xfrm flipV="1">
              <a:off x="1698705" y="2622201"/>
              <a:ext cx="6363875" cy="1019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7437" name="Freeform 29"/>
            <p:cNvSpPr>
              <a:spLocks/>
            </p:cNvSpPr>
            <p:nvPr/>
          </p:nvSpPr>
          <p:spPr bwMode="auto">
            <a:xfrm>
              <a:off x="4047036" y="1415795"/>
              <a:ext cx="3541060" cy="1194197"/>
            </a:xfrm>
            <a:custGeom>
              <a:avLst/>
              <a:gdLst>
                <a:gd name="T0" fmla="*/ 60 w 4347"/>
                <a:gd name="T1" fmla="*/ 1964 h 1971"/>
                <a:gd name="T2" fmla="*/ 130 w 4347"/>
                <a:gd name="T3" fmla="*/ 1955 h 1971"/>
                <a:gd name="T4" fmla="*/ 199 w 4347"/>
                <a:gd name="T5" fmla="*/ 1943 h 1971"/>
                <a:gd name="T6" fmla="*/ 269 w 4347"/>
                <a:gd name="T7" fmla="*/ 1929 h 1971"/>
                <a:gd name="T8" fmla="*/ 338 w 4347"/>
                <a:gd name="T9" fmla="*/ 1911 h 1971"/>
                <a:gd name="T10" fmla="*/ 408 w 4347"/>
                <a:gd name="T11" fmla="*/ 1889 h 1971"/>
                <a:gd name="T12" fmla="*/ 478 w 4347"/>
                <a:gd name="T13" fmla="*/ 1863 h 1971"/>
                <a:gd name="T14" fmla="*/ 547 w 4347"/>
                <a:gd name="T15" fmla="*/ 1831 h 1971"/>
                <a:gd name="T16" fmla="*/ 616 w 4347"/>
                <a:gd name="T17" fmla="*/ 1794 h 1971"/>
                <a:gd name="T18" fmla="*/ 686 w 4347"/>
                <a:gd name="T19" fmla="*/ 1749 h 1971"/>
                <a:gd name="T20" fmla="*/ 755 w 4347"/>
                <a:gd name="T21" fmla="*/ 1698 h 1971"/>
                <a:gd name="T22" fmla="*/ 825 w 4347"/>
                <a:gd name="T23" fmla="*/ 1639 h 1971"/>
                <a:gd name="T24" fmla="*/ 894 w 4347"/>
                <a:gd name="T25" fmla="*/ 1571 h 1971"/>
                <a:gd name="T26" fmla="*/ 964 w 4347"/>
                <a:gd name="T27" fmla="*/ 1496 h 1971"/>
                <a:gd name="T28" fmla="*/ 1034 w 4347"/>
                <a:gd name="T29" fmla="*/ 1413 h 1971"/>
                <a:gd name="T30" fmla="*/ 1103 w 4347"/>
                <a:gd name="T31" fmla="*/ 1322 h 1971"/>
                <a:gd name="T32" fmla="*/ 1173 w 4347"/>
                <a:gd name="T33" fmla="*/ 1223 h 1971"/>
                <a:gd name="T34" fmla="*/ 1242 w 4347"/>
                <a:gd name="T35" fmla="*/ 1119 h 1971"/>
                <a:gd name="T36" fmla="*/ 1312 w 4347"/>
                <a:gd name="T37" fmla="*/ 1009 h 1971"/>
                <a:gd name="T38" fmla="*/ 1382 w 4347"/>
                <a:gd name="T39" fmla="*/ 895 h 1971"/>
                <a:gd name="T40" fmla="*/ 1451 w 4347"/>
                <a:gd name="T41" fmla="*/ 779 h 1971"/>
                <a:gd name="T42" fmla="*/ 1521 w 4347"/>
                <a:gd name="T43" fmla="*/ 664 h 1971"/>
                <a:gd name="T44" fmla="*/ 1590 w 4347"/>
                <a:gd name="T45" fmla="*/ 550 h 1971"/>
                <a:gd name="T46" fmla="*/ 1660 w 4347"/>
                <a:gd name="T47" fmla="*/ 441 h 1971"/>
                <a:gd name="T48" fmla="*/ 1729 w 4347"/>
                <a:gd name="T49" fmla="*/ 341 h 1971"/>
                <a:gd name="T50" fmla="*/ 1798 w 4347"/>
                <a:gd name="T51" fmla="*/ 249 h 1971"/>
                <a:gd name="T52" fmla="*/ 1868 w 4347"/>
                <a:gd name="T53" fmla="*/ 168 h 1971"/>
                <a:gd name="T54" fmla="*/ 1937 w 4347"/>
                <a:gd name="T55" fmla="*/ 102 h 1971"/>
                <a:gd name="T56" fmla="*/ 2007 w 4347"/>
                <a:gd name="T57" fmla="*/ 51 h 1971"/>
                <a:gd name="T58" fmla="*/ 2077 w 4347"/>
                <a:gd name="T59" fmla="*/ 18 h 1971"/>
                <a:gd name="T60" fmla="*/ 2146 w 4347"/>
                <a:gd name="T61" fmla="*/ 2 h 1971"/>
                <a:gd name="T62" fmla="*/ 2216 w 4347"/>
                <a:gd name="T63" fmla="*/ 4 h 1971"/>
                <a:gd name="T64" fmla="*/ 2285 w 4347"/>
                <a:gd name="T65" fmla="*/ 24 h 1971"/>
                <a:gd name="T66" fmla="*/ 2355 w 4347"/>
                <a:gd name="T67" fmla="*/ 62 h 1971"/>
                <a:gd name="T68" fmla="*/ 2425 w 4347"/>
                <a:gd name="T69" fmla="*/ 117 h 1971"/>
                <a:gd name="T70" fmla="*/ 2494 w 4347"/>
                <a:gd name="T71" fmla="*/ 187 h 1971"/>
                <a:gd name="T72" fmla="*/ 2564 w 4347"/>
                <a:gd name="T73" fmla="*/ 270 h 1971"/>
                <a:gd name="T74" fmla="*/ 2634 w 4347"/>
                <a:gd name="T75" fmla="*/ 365 h 1971"/>
                <a:gd name="T76" fmla="*/ 2703 w 4347"/>
                <a:gd name="T77" fmla="*/ 468 h 1971"/>
                <a:gd name="T78" fmla="*/ 2772 w 4347"/>
                <a:gd name="T79" fmla="*/ 578 h 1971"/>
                <a:gd name="T80" fmla="*/ 2842 w 4347"/>
                <a:gd name="T81" fmla="*/ 692 h 1971"/>
                <a:gd name="T82" fmla="*/ 2911 w 4347"/>
                <a:gd name="T83" fmla="*/ 808 h 1971"/>
                <a:gd name="T84" fmla="*/ 2981 w 4347"/>
                <a:gd name="T85" fmla="*/ 924 h 1971"/>
                <a:gd name="T86" fmla="*/ 3050 w 4347"/>
                <a:gd name="T87" fmla="*/ 1037 h 1971"/>
                <a:gd name="T88" fmla="*/ 3120 w 4347"/>
                <a:gd name="T89" fmla="*/ 1145 h 1971"/>
                <a:gd name="T90" fmla="*/ 3189 w 4347"/>
                <a:gd name="T91" fmla="*/ 1249 h 1971"/>
                <a:gd name="T92" fmla="*/ 3259 w 4347"/>
                <a:gd name="T93" fmla="*/ 1345 h 1971"/>
                <a:gd name="T94" fmla="*/ 3329 w 4347"/>
                <a:gd name="T95" fmla="*/ 1435 h 1971"/>
                <a:gd name="T96" fmla="*/ 3398 w 4347"/>
                <a:gd name="T97" fmla="*/ 1516 h 1971"/>
                <a:gd name="T98" fmla="*/ 3468 w 4347"/>
                <a:gd name="T99" fmla="*/ 1589 h 1971"/>
                <a:gd name="T100" fmla="*/ 3537 w 4347"/>
                <a:gd name="T101" fmla="*/ 1654 h 1971"/>
                <a:gd name="T102" fmla="*/ 3607 w 4347"/>
                <a:gd name="T103" fmla="*/ 1712 h 1971"/>
                <a:gd name="T104" fmla="*/ 3677 w 4347"/>
                <a:gd name="T105" fmla="*/ 1761 h 1971"/>
                <a:gd name="T106" fmla="*/ 3746 w 4347"/>
                <a:gd name="T107" fmla="*/ 1804 h 1971"/>
                <a:gd name="T108" fmla="*/ 3816 w 4347"/>
                <a:gd name="T109" fmla="*/ 1840 h 1971"/>
                <a:gd name="T110" fmla="*/ 3885 w 4347"/>
                <a:gd name="T111" fmla="*/ 1870 h 1971"/>
                <a:gd name="T112" fmla="*/ 3954 w 4347"/>
                <a:gd name="T113" fmla="*/ 1895 h 1971"/>
                <a:gd name="T114" fmla="*/ 4024 w 4347"/>
                <a:gd name="T115" fmla="*/ 1916 h 1971"/>
                <a:gd name="T116" fmla="*/ 4093 w 4347"/>
                <a:gd name="T117" fmla="*/ 1933 h 1971"/>
                <a:gd name="T118" fmla="*/ 4163 w 4347"/>
                <a:gd name="T119" fmla="*/ 1946 h 1971"/>
                <a:gd name="T120" fmla="*/ 4233 w 4347"/>
                <a:gd name="T121" fmla="*/ 1957 h 1971"/>
                <a:gd name="T122" fmla="*/ 4302 w 4347"/>
                <a:gd name="T123" fmla="*/ 1966 h 19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47"/>
                <a:gd name="T187" fmla="*/ 0 h 1971"/>
                <a:gd name="T188" fmla="*/ 4347 w 4347"/>
                <a:gd name="T189" fmla="*/ 1971 h 19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47" h="1971">
                  <a:moveTo>
                    <a:pt x="0" y="1970"/>
                  </a:moveTo>
                  <a:lnTo>
                    <a:pt x="8" y="1969"/>
                  </a:lnTo>
                  <a:lnTo>
                    <a:pt x="17" y="1968"/>
                  </a:lnTo>
                  <a:lnTo>
                    <a:pt x="25" y="1967"/>
                  </a:lnTo>
                  <a:lnTo>
                    <a:pt x="34" y="1966"/>
                  </a:lnTo>
                  <a:lnTo>
                    <a:pt x="43" y="1966"/>
                  </a:lnTo>
                  <a:lnTo>
                    <a:pt x="51" y="1964"/>
                  </a:lnTo>
                  <a:lnTo>
                    <a:pt x="60" y="1964"/>
                  </a:lnTo>
                  <a:lnTo>
                    <a:pt x="69" y="1963"/>
                  </a:lnTo>
                  <a:lnTo>
                    <a:pt x="77" y="1961"/>
                  </a:lnTo>
                  <a:lnTo>
                    <a:pt x="86" y="1961"/>
                  </a:lnTo>
                  <a:lnTo>
                    <a:pt x="95" y="1959"/>
                  </a:lnTo>
                  <a:lnTo>
                    <a:pt x="103" y="1959"/>
                  </a:lnTo>
                  <a:lnTo>
                    <a:pt x="112" y="1957"/>
                  </a:lnTo>
                  <a:lnTo>
                    <a:pt x="121" y="1956"/>
                  </a:lnTo>
                  <a:lnTo>
                    <a:pt x="130" y="1955"/>
                  </a:lnTo>
                  <a:lnTo>
                    <a:pt x="138" y="1953"/>
                  </a:lnTo>
                  <a:lnTo>
                    <a:pt x="147" y="1952"/>
                  </a:lnTo>
                  <a:lnTo>
                    <a:pt x="156" y="1951"/>
                  </a:lnTo>
                  <a:lnTo>
                    <a:pt x="164" y="1949"/>
                  </a:lnTo>
                  <a:lnTo>
                    <a:pt x="173" y="1948"/>
                  </a:lnTo>
                  <a:lnTo>
                    <a:pt x="182" y="1946"/>
                  </a:lnTo>
                  <a:lnTo>
                    <a:pt x="190" y="1945"/>
                  </a:lnTo>
                  <a:lnTo>
                    <a:pt x="199" y="1943"/>
                  </a:lnTo>
                  <a:lnTo>
                    <a:pt x="208" y="1942"/>
                  </a:lnTo>
                  <a:lnTo>
                    <a:pt x="216" y="1940"/>
                  </a:lnTo>
                  <a:lnTo>
                    <a:pt x="225" y="1938"/>
                  </a:lnTo>
                  <a:lnTo>
                    <a:pt x="234" y="1936"/>
                  </a:lnTo>
                  <a:lnTo>
                    <a:pt x="243" y="1935"/>
                  </a:lnTo>
                  <a:lnTo>
                    <a:pt x="252" y="1933"/>
                  </a:lnTo>
                  <a:lnTo>
                    <a:pt x="260" y="1931"/>
                  </a:lnTo>
                  <a:lnTo>
                    <a:pt x="269" y="1929"/>
                  </a:lnTo>
                  <a:lnTo>
                    <a:pt x="277" y="1927"/>
                  </a:lnTo>
                  <a:lnTo>
                    <a:pt x="286" y="1925"/>
                  </a:lnTo>
                  <a:lnTo>
                    <a:pt x="295" y="1923"/>
                  </a:lnTo>
                  <a:lnTo>
                    <a:pt x="303" y="1920"/>
                  </a:lnTo>
                  <a:lnTo>
                    <a:pt x="312" y="1918"/>
                  </a:lnTo>
                  <a:lnTo>
                    <a:pt x="321" y="1916"/>
                  </a:lnTo>
                  <a:lnTo>
                    <a:pt x="329" y="1914"/>
                  </a:lnTo>
                  <a:lnTo>
                    <a:pt x="338" y="1911"/>
                  </a:lnTo>
                  <a:lnTo>
                    <a:pt x="347" y="1909"/>
                  </a:lnTo>
                  <a:lnTo>
                    <a:pt x="356" y="1906"/>
                  </a:lnTo>
                  <a:lnTo>
                    <a:pt x="365" y="1904"/>
                  </a:lnTo>
                  <a:lnTo>
                    <a:pt x="373" y="1901"/>
                  </a:lnTo>
                  <a:lnTo>
                    <a:pt x="382" y="1898"/>
                  </a:lnTo>
                  <a:lnTo>
                    <a:pt x="390" y="1895"/>
                  </a:lnTo>
                  <a:lnTo>
                    <a:pt x="399" y="1892"/>
                  </a:lnTo>
                  <a:lnTo>
                    <a:pt x="408" y="1889"/>
                  </a:lnTo>
                  <a:lnTo>
                    <a:pt x="416" y="1887"/>
                  </a:lnTo>
                  <a:lnTo>
                    <a:pt x="425" y="1884"/>
                  </a:lnTo>
                  <a:lnTo>
                    <a:pt x="434" y="1880"/>
                  </a:lnTo>
                  <a:lnTo>
                    <a:pt x="442" y="1877"/>
                  </a:lnTo>
                  <a:lnTo>
                    <a:pt x="451" y="1874"/>
                  </a:lnTo>
                  <a:lnTo>
                    <a:pt x="460" y="1870"/>
                  </a:lnTo>
                  <a:lnTo>
                    <a:pt x="469" y="1866"/>
                  </a:lnTo>
                  <a:lnTo>
                    <a:pt x="478" y="1863"/>
                  </a:lnTo>
                  <a:lnTo>
                    <a:pt x="486" y="1859"/>
                  </a:lnTo>
                  <a:lnTo>
                    <a:pt x="495" y="1856"/>
                  </a:lnTo>
                  <a:lnTo>
                    <a:pt x="503" y="1852"/>
                  </a:lnTo>
                  <a:lnTo>
                    <a:pt x="512" y="1848"/>
                  </a:lnTo>
                  <a:lnTo>
                    <a:pt x="521" y="1844"/>
                  </a:lnTo>
                  <a:lnTo>
                    <a:pt x="529" y="1840"/>
                  </a:lnTo>
                  <a:lnTo>
                    <a:pt x="538" y="1835"/>
                  </a:lnTo>
                  <a:lnTo>
                    <a:pt x="547" y="1831"/>
                  </a:lnTo>
                  <a:lnTo>
                    <a:pt x="555" y="1827"/>
                  </a:lnTo>
                  <a:lnTo>
                    <a:pt x="564" y="1822"/>
                  </a:lnTo>
                  <a:lnTo>
                    <a:pt x="573" y="1818"/>
                  </a:lnTo>
                  <a:lnTo>
                    <a:pt x="582" y="1813"/>
                  </a:lnTo>
                  <a:lnTo>
                    <a:pt x="591" y="1809"/>
                  </a:lnTo>
                  <a:lnTo>
                    <a:pt x="599" y="1804"/>
                  </a:lnTo>
                  <a:lnTo>
                    <a:pt x="608" y="1799"/>
                  </a:lnTo>
                  <a:lnTo>
                    <a:pt x="616" y="1794"/>
                  </a:lnTo>
                  <a:lnTo>
                    <a:pt x="625" y="1789"/>
                  </a:lnTo>
                  <a:lnTo>
                    <a:pt x="634" y="1783"/>
                  </a:lnTo>
                  <a:lnTo>
                    <a:pt x="642" y="1778"/>
                  </a:lnTo>
                  <a:lnTo>
                    <a:pt x="651" y="1772"/>
                  </a:lnTo>
                  <a:lnTo>
                    <a:pt x="660" y="1767"/>
                  </a:lnTo>
                  <a:lnTo>
                    <a:pt x="668" y="1761"/>
                  </a:lnTo>
                  <a:lnTo>
                    <a:pt x="677" y="1756"/>
                  </a:lnTo>
                  <a:lnTo>
                    <a:pt x="686" y="1749"/>
                  </a:lnTo>
                  <a:lnTo>
                    <a:pt x="695" y="1743"/>
                  </a:lnTo>
                  <a:lnTo>
                    <a:pt x="704" y="1737"/>
                  </a:lnTo>
                  <a:lnTo>
                    <a:pt x="712" y="1731"/>
                  </a:lnTo>
                  <a:lnTo>
                    <a:pt x="721" y="1725"/>
                  </a:lnTo>
                  <a:lnTo>
                    <a:pt x="730" y="1718"/>
                  </a:lnTo>
                  <a:lnTo>
                    <a:pt x="738" y="1712"/>
                  </a:lnTo>
                  <a:lnTo>
                    <a:pt x="747" y="1704"/>
                  </a:lnTo>
                  <a:lnTo>
                    <a:pt x="755" y="1698"/>
                  </a:lnTo>
                  <a:lnTo>
                    <a:pt x="764" y="1691"/>
                  </a:lnTo>
                  <a:lnTo>
                    <a:pt x="773" y="1684"/>
                  </a:lnTo>
                  <a:lnTo>
                    <a:pt x="781" y="1676"/>
                  </a:lnTo>
                  <a:lnTo>
                    <a:pt x="790" y="1669"/>
                  </a:lnTo>
                  <a:lnTo>
                    <a:pt x="799" y="1662"/>
                  </a:lnTo>
                  <a:lnTo>
                    <a:pt x="808" y="1654"/>
                  </a:lnTo>
                  <a:lnTo>
                    <a:pt x="817" y="1647"/>
                  </a:lnTo>
                  <a:lnTo>
                    <a:pt x="825" y="1639"/>
                  </a:lnTo>
                  <a:lnTo>
                    <a:pt x="834" y="1631"/>
                  </a:lnTo>
                  <a:lnTo>
                    <a:pt x="843" y="1622"/>
                  </a:lnTo>
                  <a:lnTo>
                    <a:pt x="851" y="1615"/>
                  </a:lnTo>
                  <a:lnTo>
                    <a:pt x="860" y="1607"/>
                  </a:lnTo>
                  <a:lnTo>
                    <a:pt x="868" y="1598"/>
                  </a:lnTo>
                  <a:lnTo>
                    <a:pt x="877" y="1589"/>
                  </a:lnTo>
                  <a:lnTo>
                    <a:pt x="886" y="1581"/>
                  </a:lnTo>
                  <a:lnTo>
                    <a:pt x="894" y="1571"/>
                  </a:lnTo>
                  <a:lnTo>
                    <a:pt x="903" y="1563"/>
                  </a:lnTo>
                  <a:lnTo>
                    <a:pt x="912" y="1553"/>
                  </a:lnTo>
                  <a:lnTo>
                    <a:pt x="921" y="1545"/>
                  </a:lnTo>
                  <a:lnTo>
                    <a:pt x="930" y="1535"/>
                  </a:lnTo>
                  <a:lnTo>
                    <a:pt x="938" y="1525"/>
                  </a:lnTo>
                  <a:lnTo>
                    <a:pt x="947" y="1516"/>
                  </a:lnTo>
                  <a:lnTo>
                    <a:pt x="956" y="1507"/>
                  </a:lnTo>
                  <a:lnTo>
                    <a:pt x="964" y="1496"/>
                  </a:lnTo>
                  <a:lnTo>
                    <a:pt x="973" y="1486"/>
                  </a:lnTo>
                  <a:lnTo>
                    <a:pt x="981" y="1476"/>
                  </a:lnTo>
                  <a:lnTo>
                    <a:pt x="990" y="1466"/>
                  </a:lnTo>
                  <a:lnTo>
                    <a:pt x="999" y="1455"/>
                  </a:lnTo>
                  <a:lnTo>
                    <a:pt x="1007" y="1445"/>
                  </a:lnTo>
                  <a:lnTo>
                    <a:pt x="1016" y="1435"/>
                  </a:lnTo>
                  <a:lnTo>
                    <a:pt x="1025" y="1424"/>
                  </a:lnTo>
                  <a:lnTo>
                    <a:pt x="1034" y="1413"/>
                  </a:lnTo>
                  <a:lnTo>
                    <a:pt x="1043" y="1402"/>
                  </a:lnTo>
                  <a:lnTo>
                    <a:pt x="1051" y="1391"/>
                  </a:lnTo>
                  <a:lnTo>
                    <a:pt x="1060" y="1380"/>
                  </a:lnTo>
                  <a:lnTo>
                    <a:pt x="1069" y="1368"/>
                  </a:lnTo>
                  <a:lnTo>
                    <a:pt x="1077" y="1357"/>
                  </a:lnTo>
                  <a:lnTo>
                    <a:pt x="1086" y="1345"/>
                  </a:lnTo>
                  <a:lnTo>
                    <a:pt x="1094" y="1334"/>
                  </a:lnTo>
                  <a:lnTo>
                    <a:pt x="1103" y="1322"/>
                  </a:lnTo>
                  <a:lnTo>
                    <a:pt x="1112" y="1310"/>
                  </a:lnTo>
                  <a:lnTo>
                    <a:pt x="1120" y="1298"/>
                  </a:lnTo>
                  <a:lnTo>
                    <a:pt x="1129" y="1286"/>
                  </a:lnTo>
                  <a:lnTo>
                    <a:pt x="1138" y="1273"/>
                  </a:lnTo>
                  <a:lnTo>
                    <a:pt x="1147" y="1261"/>
                  </a:lnTo>
                  <a:lnTo>
                    <a:pt x="1156" y="1249"/>
                  </a:lnTo>
                  <a:lnTo>
                    <a:pt x="1164" y="1236"/>
                  </a:lnTo>
                  <a:lnTo>
                    <a:pt x="1173" y="1223"/>
                  </a:lnTo>
                  <a:lnTo>
                    <a:pt x="1182" y="1211"/>
                  </a:lnTo>
                  <a:lnTo>
                    <a:pt x="1190" y="1198"/>
                  </a:lnTo>
                  <a:lnTo>
                    <a:pt x="1199" y="1185"/>
                  </a:lnTo>
                  <a:lnTo>
                    <a:pt x="1207" y="1172"/>
                  </a:lnTo>
                  <a:lnTo>
                    <a:pt x="1216" y="1158"/>
                  </a:lnTo>
                  <a:lnTo>
                    <a:pt x="1225" y="1145"/>
                  </a:lnTo>
                  <a:lnTo>
                    <a:pt x="1233" y="1132"/>
                  </a:lnTo>
                  <a:lnTo>
                    <a:pt x="1242" y="1119"/>
                  </a:lnTo>
                  <a:lnTo>
                    <a:pt x="1251" y="1105"/>
                  </a:lnTo>
                  <a:lnTo>
                    <a:pt x="1260" y="1091"/>
                  </a:lnTo>
                  <a:lnTo>
                    <a:pt x="1269" y="1078"/>
                  </a:lnTo>
                  <a:lnTo>
                    <a:pt x="1277" y="1064"/>
                  </a:lnTo>
                  <a:lnTo>
                    <a:pt x="1286" y="1050"/>
                  </a:lnTo>
                  <a:lnTo>
                    <a:pt x="1295" y="1037"/>
                  </a:lnTo>
                  <a:lnTo>
                    <a:pt x="1303" y="1022"/>
                  </a:lnTo>
                  <a:lnTo>
                    <a:pt x="1312" y="1009"/>
                  </a:lnTo>
                  <a:lnTo>
                    <a:pt x="1321" y="994"/>
                  </a:lnTo>
                  <a:lnTo>
                    <a:pt x="1329" y="981"/>
                  </a:lnTo>
                  <a:lnTo>
                    <a:pt x="1338" y="966"/>
                  </a:lnTo>
                  <a:lnTo>
                    <a:pt x="1346" y="952"/>
                  </a:lnTo>
                  <a:lnTo>
                    <a:pt x="1355" y="938"/>
                  </a:lnTo>
                  <a:lnTo>
                    <a:pt x="1364" y="924"/>
                  </a:lnTo>
                  <a:lnTo>
                    <a:pt x="1373" y="909"/>
                  </a:lnTo>
                  <a:lnTo>
                    <a:pt x="1382" y="895"/>
                  </a:lnTo>
                  <a:lnTo>
                    <a:pt x="1390" y="880"/>
                  </a:lnTo>
                  <a:lnTo>
                    <a:pt x="1399" y="866"/>
                  </a:lnTo>
                  <a:lnTo>
                    <a:pt x="1408" y="852"/>
                  </a:lnTo>
                  <a:lnTo>
                    <a:pt x="1416" y="837"/>
                  </a:lnTo>
                  <a:lnTo>
                    <a:pt x="1425" y="823"/>
                  </a:lnTo>
                  <a:lnTo>
                    <a:pt x="1434" y="808"/>
                  </a:lnTo>
                  <a:lnTo>
                    <a:pt x="1442" y="793"/>
                  </a:lnTo>
                  <a:lnTo>
                    <a:pt x="1451" y="779"/>
                  </a:lnTo>
                  <a:lnTo>
                    <a:pt x="1459" y="765"/>
                  </a:lnTo>
                  <a:lnTo>
                    <a:pt x="1468" y="750"/>
                  </a:lnTo>
                  <a:lnTo>
                    <a:pt x="1477" y="736"/>
                  </a:lnTo>
                  <a:lnTo>
                    <a:pt x="1485" y="721"/>
                  </a:lnTo>
                  <a:lnTo>
                    <a:pt x="1495" y="707"/>
                  </a:lnTo>
                  <a:lnTo>
                    <a:pt x="1503" y="692"/>
                  </a:lnTo>
                  <a:lnTo>
                    <a:pt x="1512" y="678"/>
                  </a:lnTo>
                  <a:lnTo>
                    <a:pt x="1521" y="664"/>
                  </a:lnTo>
                  <a:lnTo>
                    <a:pt x="1529" y="649"/>
                  </a:lnTo>
                  <a:lnTo>
                    <a:pt x="1538" y="635"/>
                  </a:lnTo>
                  <a:lnTo>
                    <a:pt x="1547" y="621"/>
                  </a:lnTo>
                  <a:lnTo>
                    <a:pt x="1555" y="606"/>
                  </a:lnTo>
                  <a:lnTo>
                    <a:pt x="1564" y="593"/>
                  </a:lnTo>
                  <a:lnTo>
                    <a:pt x="1572" y="578"/>
                  </a:lnTo>
                  <a:lnTo>
                    <a:pt x="1581" y="565"/>
                  </a:lnTo>
                  <a:lnTo>
                    <a:pt x="1590" y="550"/>
                  </a:lnTo>
                  <a:lnTo>
                    <a:pt x="1598" y="536"/>
                  </a:lnTo>
                  <a:lnTo>
                    <a:pt x="1608" y="523"/>
                  </a:lnTo>
                  <a:lnTo>
                    <a:pt x="1616" y="509"/>
                  </a:lnTo>
                  <a:lnTo>
                    <a:pt x="1625" y="495"/>
                  </a:lnTo>
                  <a:lnTo>
                    <a:pt x="1634" y="482"/>
                  </a:lnTo>
                  <a:lnTo>
                    <a:pt x="1642" y="468"/>
                  </a:lnTo>
                  <a:lnTo>
                    <a:pt x="1651" y="455"/>
                  </a:lnTo>
                  <a:lnTo>
                    <a:pt x="1660" y="441"/>
                  </a:lnTo>
                  <a:lnTo>
                    <a:pt x="1668" y="429"/>
                  </a:lnTo>
                  <a:lnTo>
                    <a:pt x="1677" y="416"/>
                  </a:lnTo>
                  <a:lnTo>
                    <a:pt x="1685" y="403"/>
                  </a:lnTo>
                  <a:lnTo>
                    <a:pt x="1694" y="390"/>
                  </a:lnTo>
                  <a:lnTo>
                    <a:pt x="1703" y="377"/>
                  </a:lnTo>
                  <a:lnTo>
                    <a:pt x="1711" y="365"/>
                  </a:lnTo>
                  <a:lnTo>
                    <a:pt x="1721" y="352"/>
                  </a:lnTo>
                  <a:lnTo>
                    <a:pt x="1729" y="341"/>
                  </a:lnTo>
                  <a:lnTo>
                    <a:pt x="1738" y="329"/>
                  </a:lnTo>
                  <a:lnTo>
                    <a:pt x="1747" y="316"/>
                  </a:lnTo>
                  <a:lnTo>
                    <a:pt x="1755" y="305"/>
                  </a:lnTo>
                  <a:lnTo>
                    <a:pt x="1764" y="293"/>
                  </a:lnTo>
                  <a:lnTo>
                    <a:pt x="1773" y="282"/>
                  </a:lnTo>
                  <a:lnTo>
                    <a:pt x="1781" y="270"/>
                  </a:lnTo>
                  <a:lnTo>
                    <a:pt x="1790" y="259"/>
                  </a:lnTo>
                  <a:lnTo>
                    <a:pt x="1798" y="249"/>
                  </a:lnTo>
                  <a:lnTo>
                    <a:pt x="1807" y="238"/>
                  </a:lnTo>
                  <a:lnTo>
                    <a:pt x="1816" y="227"/>
                  </a:lnTo>
                  <a:lnTo>
                    <a:pt x="1824" y="217"/>
                  </a:lnTo>
                  <a:lnTo>
                    <a:pt x="1834" y="207"/>
                  </a:lnTo>
                  <a:lnTo>
                    <a:pt x="1842" y="197"/>
                  </a:lnTo>
                  <a:lnTo>
                    <a:pt x="1851" y="187"/>
                  </a:lnTo>
                  <a:lnTo>
                    <a:pt x="1860" y="177"/>
                  </a:lnTo>
                  <a:lnTo>
                    <a:pt x="1868" y="168"/>
                  </a:lnTo>
                  <a:lnTo>
                    <a:pt x="1877" y="159"/>
                  </a:lnTo>
                  <a:lnTo>
                    <a:pt x="1886" y="151"/>
                  </a:lnTo>
                  <a:lnTo>
                    <a:pt x="1894" y="142"/>
                  </a:lnTo>
                  <a:lnTo>
                    <a:pt x="1903" y="133"/>
                  </a:lnTo>
                  <a:lnTo>
                    <a:pt x="1912" y="125"/>
                  </a:lnTo>
                  <a:lnTo>
                    <a:pt x="1920" y="117"/>
                  </a:lnTo>
                  <a:lnTo>
                    <a:pt x="1929" y="110"/>
                  </a:lnTo>
                  <a:lnTo>
                    <a:pt x="1937" y="102"/>
                  </a:lnTo>
                  <a:lnTo>
                    <a:pt x="1947" y="95"/>
                  </a:lnTo>
                  <a:lnTo>
                    <a:pt x="1955" y="88"/>
                  </a:lnTo>
                  <a:lnTo>
                    <a:pt x="1964" y="81"/>
                  </a:lnTo>
                  <a:lnTo>
                    <a:pt x="1973" y="74"/>
                  </a:lnTo>
                  <a:lnTo>
                    <a:pt x="1981" y="69"/>
                  </a:lnTo>
                  <a:lnTo>
                    <a:pt x="1990" y="62"/>
                  </a:lnTo>
                  <a:lnTo>
                    <a:pt x="1999" y="56"/>
                  </a:lnTo>
                  <a:lnTo>
                    <a:pt x="2007" y="51"/>
                  </a:lnTo>
                  <a:lnTo>
                    <a:pt x="2016" y="46"/>
                  </a:lnTo>
                  <a:lnTo>
                    <a:pt x="2025" y="41"/>
                  </a:lnTo>
                  <a:lnTo>
                    <a:pt x="2033" y="36"/>
                  </a:lnTo>
                  <a:lnTo>
                    <a:pt x="2042" y="32"/>
                  </a:lnTo>
                  <a:lnTo>
                    <a:pt x="2050" y="28"/>
                  </a:lnTo>
                  <a:lnTo>
                    <a:pt x="2060" y="24"/>
                  </a:lnTo>
                  <a:lnTo>
                    <a:pt x="2068" y="21"/>
                  </a:lnTo>
                  <a:lnTo>
                    <a:pt x="2077" y="18"/>
                  </a:lnTo>
                  <a:lnTo>
                    <a:pt x="2086" y="15"/>
                  </a:lnTo>
                  <a:lnTo>
                    <a:pt x="2094" y="12"/>
                  </a:lnTo>
                  <a:lnTo>
                    <a:pt x="2103" y="10"/>
                  </a:lnTo>
                  <a:lnTo>
                    <a:pt x="2112" y="8"/>
                  </a:lnTo>
                  <a:lnTo>
                    <a:pt x="2120" y="5"/>
                  </a:lnTo>
                  <a:lnTo>
                    <a:pt x="2129" y="4"/>
                  </a:lnTo>
                  <a:lnTo>
                    <a:pt x="2138" y="3"/>
                  </a:lnTo>
                  <a:lnTo>
                    <a:pt x="2146" y="2"/>
                  </a:lnTo>
                  <a:lnTo>
                    <a:pt x="2155" y="1"/>
                  </a:lnTo>
                  <a:lnTo>
                    <a:pt x="2163" y="0"/>
                  </a:lnTo>
                  <a:lnTo>
                    <a:pt x="2173" y="0"/>
                  </a:lnTo>
                  <a:lnTo>
                    <a:pt x="2181" y="0"/>
                  </a:lnTo>
                  <a:lnTo>
                    <a:pt x="2190" y="1"/>
                  </a:lnTo>
                  <a:lnTo>
                    <a:pt x="2199" y="2"/>
                  </a:lnTo>
                  <a:lnTo>
                    <a:pt x="2207" y="3"/>
                  </a:lnTo>
                  <a:lnTo>
                    <a:pt x="2216" y="4"/>
                  </a:lnTo>
                  <a:lnTo>
                    <a:pt x="2225" y="5"/>
                  </a:lnTo>
                  <a:lnTo>
                    <a:pt x="2233" y="8"/>
                  </a:lnTo>
                  <a:lnTo>
                    <a:pt x="2242" y="10"/>
                  </a:lnTo>
                  <a:lnTo>
                    <a:pt x="2251" y="12"/>
                  </a:lnTo>
                  <a:lnTo>
                    <a:pt x="2259" y="15"/>
                  </a:lnTo>
                  <a:lnTo>
                    <a:pt x="2268" y="18"/>
                  </a:lnTo>
                  <a:lnTo>
                    <a:pt x="2276" y="21"/>
                  </a:lnTo>
                  <a:lnTo>
                    <a:pt x="2285" y="24"/>
                  </a:lnTo>
                  <a:lnTo>
                    <a:pt x="2294" y="28"/>
                  </a:lnTo>
                  <a:lnTo>
                    <a:pt x="2303" y="32"/>
                  </a:lnTo>
                  <a:lnTo>
                    <a:pt x="2312" y="36"/>
                  </a:lnTo>
                  <a:lnTo>
                    <a:pt x="2320" y="41"/>
                  </a:lnTo>
                  <a:lnTo>
                    <a:pt x="2329" y="46"/>
                  </a:lnTo>
                  <a:lnTo>
                    <a:pt x="2338" y="51"/>
                  </a:lnTo>
                  <a:lnTo>
                    <a:pt x="2346" y="56"/>
                  </a:lnTo>
                  <a:lnTo>
                    <a:pt x="2355" y="62"/>
                  </a:lnTo>
                  <a:lnTo>
                    <a:pt x="2364" y="69"/>
                  </a:lnTo>
                  <a:lnTo>
                    <a:pt x="2372" y="74"/>
                  </a:lnTo>
                  <a:lnTo>
                    <a:pt x="2381" y="81"/>
                  </a:lnTo>
                  <a:lnTo>
                    <a:pt x="2390" y="88"/>
                  </a:lnTo>
                  <a:lnTo>
                    <a:pt x="2398" y="95"/>
                  </a:lnTo>
                  <a:lnTo>
                    <a:pt x="2407" y="102"/>
                  </a:lnTo>
                  <a:lnTo>
                    <a:pt x="2416" y="110"/>
                  </a:lnTo>
                  <a:lnTo>
                    <a:pt x="2425" y="117"/>
                  </a:lnTo>
                  <a:lnTo>
                    <a:pt x="2433" y="125"/>
                  </a:lnTo>
                  <a:lnTo>
                    <a:pt x="2442" y="133"/>
                  </a:lnTo>
                  <a:lnTo>
                    <a:pt x="2451" y="142"/>
                  </a:lnTo>
                  <a:lnTo>
                    <a:pt x="2459" y="151"/>
                  </a:lnTo>
                  <a:lnTo>
                    <a:pt x="2468" y="159"/>
                  </a:lnTo>
                  <a:lnTo>
                    <a:pt x="2477" y="168"/>
                  </a:lnTo>
                  <a:lnTo>
                    <a:pt x="2485" y="177"/>
                  </a:lnTo>
                  <a:lnTo>
                    <a:pt x="2494" y="187"/>
                  </a:lnTo>
                  <a:lnTo>
                    <a:pt x="2503" y="197"/>
                  </a:lnTo>
                  <a:lnTo>
                    <a:pt x="2511" y="207"/>
                  </a:lnTo>
                  <a:lnTo>
                    <a:pt x="2521" y="217"/>
                  </a:lnTo>
                  <a:lnTo>
                    <a:pt x="2529" y="227"/>
                  </a:lnTo>
                  <a:lnTo>
                    <a:pt x="2538" y="238"/>
                  </a:lnTo>
                  <a:lnTo>
                    <a:pt x="2546" y="249"/>
                  </a:lnTo>
                  <a:lnTo>
                    <a:pt x="2555" y="259"/>
                  </a:lnTo>
                  <a:lnTo>
                    <a:pt x="2564" y="270"/>
                  </a:lnTo>
                  <a:lnTo>
                    <a:pt x="2572" y="282"/>
                  </a:lnTo>
                  <a:lnTo>
                    <a:pt x="2581" y="293"/>
                  </a:lnTo>
                  <a:lnTo>
                    <a:pt x="2590" y="305"/>
                  </a:lnTo>
                  <a:lnTo>
                    <a:pt x="2598" y="316"/>
                  </a:lnTo>
                  <a:lnTo>
                    <a:pt x="2607" y="329"/>
                  </a:lnTo>
                  <a:lnTo>
                    <a:pt x="2616" y="341"/>
                  </a:lnTo>
                  <a:lnTo>
                    <a:pt x="2624" y="352"/>
                  </a:lnTo>
                  <a:lnTo>
                    <a:pt x="2634" y="365"/>
                  </a:lnTo>
                  <a:lnTo>
                    <a:pt x="2642" y="377"/>
                  </a:lnTo>
                  <a:lnTo>
                    <a:pt x="2651" y="390"/>
                  </a:lnTo>
                  <a:lnTo>
                    <a:pt x="2659" y="403"/>
                  </a:lnTo>
                  <a:lnTo>
                    <a:pt x="2668" y="416"/>
                  </a:lnTo>
                  <a:lnTo>
                    <a:pt x="2677" y="429"/>
                  </a:lnTo>
                  <a:lnTo>
                    <a:pt x="2685" y="441"/>
                  </a:lnTo>
                  <a:lnTo>
                    <a:pt x="2694" y="455"/>
                  </a:lnTo>
                  <a:lnTo>
                    <a:pt x="2703" y="468"/>
                  </a:lnTo>
                  <a:lnTo>
                    <a:pt x="2711" y="482"/>
                  </a:lnTo>
                  <a:lnTo>
                    <a:pt x="2720" y="495"/>
                  </a:lnTo>
                  <a:lnTo>
                    <a:pt x="2729" y="509"/>
                  </a:lnTo>
                  <a:lnTo>
                    <a:pt x="2737" y="523"/>
                  </a:lnTo>
                  <a:lnTo>
                    <a:pt x="2747" y="536"/>
                  </a:lnTo>
                  <a:lnTo>
                    <a:pt x="2755" y="550"/>
                  </a:lnTo>
                  <a:lnTo>
                    <a:pt x="2764" y="565"/>
                  </a:lnTo>
                  <a:lnTo>
                    <a:pt x="2772" y="578"/>
                  </a:lnTo>
                  <a:lnTo>
                    <a:pt x="2781" y="593"/>
                  </a:lnTo>
                  <a:lnTo>
                    <a:pt x="2790" y="606"/>
                  </a:lnTo>
                  <a:lnTo>
                    <a:pt x="2798" y="621"/>
                  </a:lnTo>
                  <a:lnTo>
                    <a:pt x="2807" y="635"/>
                  </a:lnTo>
                  <a:lnTo>
                    <a:pt x="2816" y="649"/>
                  </a:lnTo>
                  <a:lnTo>
                    <a:pt x="2824" y="664"/>
                  </a:lnTo>
                  <a:lnTo>
                    <a:pt x="2833" y="678"/>
                  </a:lnTo>
                  <a:lnTo>
                    <a:pt x="2842" y="692"/>
                  </a:lnTo>
                  <a:lnTo>
                    <a:pt x="2850" y="707"/>
                  </a:lnTo>
                  <a:lnTo>
                    <a:pt x="2860" y="721"/>
                  </a:lnTo>
                  <a:lnTo>
                    <a:pt x="2868" y="736"/>
                  </a:lnTo>
                  <a:lnTo>
                    <a:pt x="2877" y="750"/>
                  </a:lnTo>
                  <a:lnTo>
                    <a:pt x="2885" y="765"/>
                  </a:lnTo>
                  <a:lnTo>
                    <a:pt x="2894" y="779"/>
                  </a:lnTo>
                  <a:lnTo>
                    <a:pt x="2903" y="793"/>
                  </a:lnTo>
                  <a:lnTo>
                    <a:pt x="2911" y="808"/>
                  </a:lnTo>
                  <a:lnTo>
                    <a:pt x="2920" y="823"/>
                  </a:lnTo>
                  <a:lnTo>
                    <a:pt x="2929" y="837"/>
                  </a:lnTo>
                  <a:lnTo>
                    <a:pt x="2937" y="852"/>
                  </a:lnTo>
                  <a:lnTo>
                    <a:pt x="2946" y="866"/>
                  </a:lnTo>
                  <a:lnTo>
                    <a:pt x="2955" y="880"/>
                  </a:lnTo>
                  <a:lnTo>
                    <a:pt x="2963" y="895"/>
                  </a:lnTo>
                  <a:lnTo>
                    <a:pt x="2972" y="909"/>
                  </a:lnTo>
                  <a:lnTo>
                    <a:pt x="2981" y="924"/>
                  </a:lnTo>
                  <a:lnTo>
                    <a:pt x="2990" y="938"/>
                  </a:lnTo>
                  <a:lnTo>
                    <a:pt x="2999" y="952"/>
                  </a:lnTo>
                  <a:lnTo>
                    <a:pt x="3007" y="966"/>
                  </a:lnTo>
                  <a:lnTo>
                    <a:pt x="3016" y="981"/>
                  </a:lnTo>
                  <a:lnTo>
                    <a:pt x="3024" y="994"/>
                  </a:lnTo>
                  <a:lnTo>
                    <a:pt x="3033" y="1009"/>
                  </a:lnTo>
                  <a:lnTo>
                    <a:pt x="3042" y="1022"/>
                  </a:lnTo>
                  <a:lnTo>
                    <a:pt x="3050" y="1037"/>
                  </a:lnTo>
                  <a:lnTo>
                    <a:pt x="3059" y="1050"/>
                  </a:lnTo>
                  <a:lnTo>
                    <a:pt x="3068" y="1064"/>
                  </a:lnTo>
                  <a:lnTo>
                    <a:pt x="3076" y="1078"/>
                  </a:lnTo>
                  <a:lnTo>
                    <a:pt x="3085" y="1091"/>
                  </a:lnTo>
                  <a:lnTo>
                    <a:pt x="3094" y="1105"/>
                  </a:lnTo>
                  <a:lnTo>
                    <a:pt x="3103" y="1119"/>
                  </a:lnTo>
                  <a:lnTo>
                    <a:pt x="3112" y="1132"/>
                  </a:lnTo>
                  <a:lnTo>
                    <a:pt x="3120" y="1145"/>
                  </a:lnTo>
                  <a:lnTo>
                    <a:pt x="3129" y="1158"/>
                  </a:lnTo>
                  <a:lnTo>
                    <a:pt x="3137" y="1172"/>
                  </a:lnTo>
                  <a:lnTo>
                    <a:pt x="3146" y="1185"/>
                  </a:lnTo>
                  <a:lnTo>
                    <a:pt x="3155" y="1198"/>
                  </a:lnTo>
                  <a:lnTo>
                    <a:pt x="3163" y="1211"/>
                  </a:lnTo>
                  <a:lnTo>
                    <a:pt x="3172" y="1223"/>
                  </a:lnTo>
                  <a:lnTo>
                    <a:pt x="3181" y="1236"/>
                  </a:lnTo>
                  <a:lnTo>
                    <a:pt x="3189" y="1249"/>
                  </a:lnTo>
                  <a:lnTo>
                    <a:pt x="3198" y="1261"/>
                  </a:lnTo>
                  <a:lnTo>
                    <a:pt x="3207" y="1273"/>
                  </a:lnTo>
                  <a:lnTo>
                    <a:pt x="3216" y="1286"/>
                  </a:lnTo>
                  <a:lnTo>
                    <a:pt x="3225" y="1298"/>
                  </a:lnTo>
                  <a:lnTo>
                    <a:pt x="3233" y="1310"/>
                  </a:lnTo>
                  <a:lnTo>
                    <a:pt x="3242" y="1322"/>
                  </a:lnTo>
                  <a:lnTo>
                    <a:pt x="3250" y="1334"/>
                  </a:lnTo>
                  <a:lnTo>
                    <a:pt x="3259" y="1345"/>
                  </a:lnTo>
                  <a:lnTo>
                    <a:pt x="3268" y="1357"/>
                  </a:lnTo>
                  <a:lnTo>
                    <a:pt x="3276" y="1368"/>
                  </a:lnTo>
                  <a:lnTo>
                    <a:pt x="3285" y="1380"/>
                  </a:lnTo>
                  <a:lnTo>
                    <a:pt x="3294" y="1391"/>
                  </a:lnTo>
                  <a:lnTo>
                    <a:pt x="3302" y="1402"/>
                  </a:lnTo>
                  <a:lnTo>
                    <a:pt x="3311" y="1413"/>
                  </a:lnTo>
                  <a:lnTo>
                    <a:pt x="3320" y="1424"/>
                  </a:lnTo>
                  <a:lnTo>
                    <a:pt x="3329" y="1435"/>
                  </a:lnTo>
                  <a:lnTo>
                    <a:pt x="3338" y="1445"/>
                  </a:lnTo>
                  <a:lnTo>
                    <a:pt x="3346" y="1455"/>
                  </a:lnTo>
                  <a:lnTo>
                    <a:pt x="3355" y="1466"/>
                  </a:lnTo>
                  <a:lnTo>
                    <a:pt x="3363" y="1476"/>
                  </a:lnTo>
                  <a:lnTo>
                    <a:pt x="3372" y="1486"/>
                  </a:lnTo>
                  <a:lnTo>
                    <a:pt x="3381" y="1496"/>
                  </a:lnTo>
                  <a:lnTo>
                    <a:pt x="3389" y="1507"/>
                  </a:lnTo>
                  <a:lnTo>
                    <a:pt x="3398" y="1516"/>
                  </a:lnTo>
                  <a:lnTo>
                    <a:pt x="3407" y="1525"/>
                  </a:lnTo>
                  <a:lnTo>
                    <a:pt x="3415" y="1535"/>
                  </a:lnTo>
                  <a:lnTo>
                    <a:pt x="3424" y="1545"/>
                  </a:lnTo>
                  <a:lnTo>
                    <a:pt x="3433" y="1553"/>
                  </a:lnTo>
                  <a:lnTo>
                    <a:pt x="3442" y="1563"/>
                  </a:lnTo>
                  <a:lnTo>
                    <a:pt x="3451" y="1571"/>
                  </a:lnTo>
                  <a:lnTo>
                    <a:pt x="3459" y="1581"/>
                  </a:lnTo>
                  <a:lnTo>
                    <a:pt x="3468" y="1589"/>
                  </a:lnTo>
                  <a:lnTo>
                    <a:pt x="3476" y="1598"/>
                  </a:lnTo>
                  <a:lnTo>
                    <a:pt x="3485" y="1607"/>
                  </a:lnTo>
                  <a:lnTo>
                    <a:pt x="3494" y="1615"/>
                  </a:lnTo>
                  <a:lnTo>
                    <a:pt x="3502" y="1622"/>
                  </a:lnTo>
                  <a:lnTo>
                    <a:pt x="3511" y="1631"/>
                  </a:lnTo>
                  <a:lnTo>
                    <a:pt x="3520" y="1639"/>
                  </a:lnTo>
                  <a:lnTo>
                    <a:pt x="3528" y="1647"/>
                  </a:lnTo>
                  <a:lnTo>
                    <a:pt x="3537" y="1654"/>
                  </a:lnTo>
                  <a:lnTo>
                    <a:pt x="3546" y="1662"/>
                  </a:lnTo>
                  <a:lnTo>
                    <a:pt x="3555" y="1669"/>
                  </a:lnTo>
                  <a:lnTo>
                    <a:pt x="3564" y="1676"/>
                  </a:lnTo>
                  <a:lnTo>
                    <a:pt x="3572" y="1684"/>
                  </a:lnTo>
                  <a:lnTo>
                    <a:pt x="3581" y="1691"/>
                  </a:lnTo>
                  <a:lnTo>
                    <a:pt x="3590" y="1698"/>
                  </a:lnTo>
                  <a:lnTo>
                    <a:pt x="3598" y="1704"/>
                  </a:lnTo>
                  <a:lnTo>
                    <a:pt x="3607" y="1712"/>
                  </a:lnTo>
                  <a:lnTo>
                    <a:pt x="3615" y="1718"/>
                  </a:lnTo>
                  <a:lnTo>
                    <a:pt x="3624" y="1725"/>
                  </a:lnTo>
                  <a:lnTo>
                    <a:pt x="3633" y="1731"/>
                  </a:lnTo>
                  <a:lnTo>
                    <a:pt x="3641" y="1737"/>
                  </a:lnTo>
                  <a:lnTo>
                    <a:pt x="3650" y="1743"/>
                  </a:lnTo>
                  <a:lnTo>
                    <a:pt x="3659" y="1749"/>
                  </a:lnTo>
                  <a:lnTo>
                    <a:pt x="3668" y="1756"/>
                  </a:lnTo>
                  <a:lnTo>
                    <a:pt x="3677" y="1761"/>
                  </a:lnTo>
                  <a:lnTo>
                    <a:pt x="3685" y="1767"/>
                  </a:lnTo>
                  <a:lnTo>
                    <a:pt x="3694" y="1772"/>
                  </a:lnTo>
                  <a:lnTo>
                    <a:pt x="3703" y="1778"/>
                  </a:lnTo>
                  <a:lnTo>
                    <a:pt x="3711" y="1783"/>
                  </a:lnTo>
                  <a:lnTo>
                    <a:pt x="3720" y="1789"/>
                  </a:lnTo>
                  <a:lnTo>
                    <a:pt x="3728" y="1794"/>
                  </a:lnTo>
                  <a:lnTo>
                    <a:pt x="3737" y="1799"/>
                  </a:lnTo>
                  <a:lnTo>
                    <a:pt x="3746" y="1804"/>
                  </a:lnTo>
                  <a:lnTo>
                    <a:pt x="3754" y="1809"/>
                  </a:lnTo>
                  <a:lnTo>
                    <a:pt x="3763" y="1813"/>
                  </a:lnTo>
                  <a:lnTo>
                    <a:pt x="3772" y="1818"/>
                  </a:lnTo>
                  <a:lnTo>
                    <a:pt x="3781" y="1822"/>
                  </a:lnTo>
                  <a:lnTo>
                    <a:pt x="3790" y="1827"/>
                  </a:lnTo>
                  <a:lnTo>
                    <a:pt x="3798" y="1831"/>
                  </a:lnTo>
                  <a:lnTo>
                    <a:pt x="3807" y="1835"/>
                  </a:lnTo>
                  <a:lnTo>
                    <a:pt x="3816" y="1840"/>
                  </a:lnTo>
                  <a:lnTo>
                    <a:pt x="3824" y="1844"/>
                  </a:lnTo>
                  <a:lnTo>
                    <a:pt x="3833" y="1848"/>
                  </a:lnTo>
                  <a:lnTo>
                    <a:pt x="3841" y="1852"/>
                  </a:lnTo>
                  <a:lnTo>
                    <a:pt x="3850" y="1856"/>
                  </a:lnTo>
                  <a:lnTo>
                    <a:pt x="3859" y="1859"/>
                  </a:lnTo>
                  <a:lnTo>
                    <a:pt x="3867" y="1863"/>
                  </a:lnTo>
                  <a:lnTo>
                    <a:pt x="3876" y="1866"/>
                  </a:lnTo>
                  <a:lnTo>
                    <a:pt x="3885" y="1870"/>
                  </a:lnTo>
                  <a:lnTo>
                    <a:pt x="3894" y="1874"/>
                  </a:lnTo>
                  <a:lnTo>
                    <a:pt x="3903" y="1877"/>
                  </a:lnTo>
                  <a:lnTo>
                    <a:pt x="3911" y="1880"/>
                  </a:lnTo>
                  <a:lnTo>
                    <a:pt x="3920" y="1884"/>
                  </a:lnTo>
                  <a:lnTo>
                    <a:pt x="3929" y="1887"/>
                  </a:lnTo>
                  <a:lnTo>
                    <a:pt x="3937" y="1889"/>
                  </a:lnTo>
                  <a:lnTo>
                    <a:pt x="3946" y="1892"/>
                  </a:lnTo>
                  <a:lnTo>
                    <a:pt x="3954" y="1895"/>
                  </a:lnTo>
                  <a:lnTo>
                    <a:pt x="3963" y="1898"/>
                  </a:lnTo>
                  <a:lnTo>
                    <a:pt x="3972" y="1901"/>
                  </a:lnTo>
                  <a:lnTo>
                    <a:pt x="3980" y="1904"/>
                  </a:lnTo>
                  <a:lnTo>
                    <a:pt x="3989" y="1906"/>
                  </a:lnTo>
                  <a:lnTo>
                    <a:pt x="3998" y="1909"/>
                  </a:lnTo>
                  <a:lnTo>
                    <a:pt x="4007" y="1911"/>
                  </a:lnTo>
                  <a:lnTo>
                    <a:pt x="4016" y="1914"/>
                  </a:lnTo>
                  <a:lnTo>
                    <a:pt x="4024" y="1916"/>
                  </a:lnTo>
                  <a:lnTo>
                    <a:pt x="4033" y="1918"/>
                  </a:lnTo>
                  <a:lnTo>
                    <a:pt x="4042" y="1920"/>
                  </a:lnTo>
                  <a:lnTo>
                    <a:pt x="4050" y="1923"/>
                  </a:lnTo>
                  <a:lnTo>
                    <a:pt x="4059" y="1925"/>
                  </a:lnTo>
                  <a:lnTo>
                    <a:pt x="4067" y="1927"/>
                  </a:lnTo>
                  <a:lnTo>
                    <a:pt x="4076" y="1929"/>
                  </a:lnTo>
                  <a:lnTo>
                    <a:pt x="4085" y="1931"/>
                  </a:lnTo>
                  <a:lnTo>
                    <a:pt x="4093" y="1933"/>
                  </a:lnTo>
                  <a:lnTo>
                    <a:pt x="4102" y="1935"/>
                  </a:lnTo>
                  <a:lnTo>
                    <a:pt x="4111" y="1936"/>
                  </a:lnTo>
                  <a:lnTo>
                    <a:pt x="4120" y="1938"/>
                  </a:lnTo>
                  <a:lnTo>
                    <a:pt x="4129" y="1940"/>
                  </a:lnTo>
                  <a:lnTo>
                    <a:pt x="4137" y="1942"/>
                  </a:lnTo>
                  <a:lnTo>
                    <a:pt x="4146" y="1943"/>
                  </a:lnTo>
                  <a:lnTo>
                    <a:pt x="4155" y="1945"/>
                  </a:lnTo>
                  <a:lnTo>
                    <a:pt x="4163" y="1946"/>
                  </a:lnTo>
                  <a:lnTo>
                    <a:pt x="4172" y="1948"/>
                  </a:lnTo>
                  <a:lnTo>
                    <a:pt x="4181" y="1949"/>
                  </a:lnTo>
                  <a:lnTo>
                    <a:pt x="4189" y="1951"/>
                  </a:lnTo>
                  <a:lnTo>
                    <a:pt x="4198" y="1952"/>
                  </a:lnTo>
                  <a:lnTo>
                    <a:pt x="4206" y="1953"/>
                  </a:lnTo>
                  <a:lnTo>
                    <a:pt x="4215" y="1955"/>
                  </a:lnTo>
                  <a:lnTo>
                    <a:pt x="4224" y="1956"/>
                  </a:lnTo>
                  <a:lnTo>
                    <a:pt x="4233" y="1957"/>
                  </a:lnTo>
                  <a:lnTo>
                    <a:pt x="4242" y="1959"/>
                  </a:lnTo>
                  <a:lnTo>
                    <a:pt x="4250" y="1959"/>
                  </a:lnTo>
                  <a:lnTo>
                    <a:pt x="4259" y="1961"/>
                  </a:lnTo>
                  <a:lnTo>
                    <a:pt x="4268" y="1961"/>
                  </a:lnTo>
                  <a:lnTo>
                    <a:pt x="4276" y="1963"/>
                  </a:lnTo>
                  <a:lnTo>
                    <a:pt x="4285" y="1964"/>
                  </a:lnTo>
                  <a:lnTo>
                    <a:pt x="4294" y="1964"/>
                  </a:lnTo>
                  <a:lnTo>
                    <a:pt x="4302" y="1966"/>
                  </a:lnTo>
                  <a:lnTo>
                    <a:pt x="4311" y="1966"/>
                  </a:lnTo>
                  <a:lnTo>
                    <a:pt x="4319" y="1967"/>
                  </a:lnTo>
                  <a:lnTo>
                    <a:pt x="4328" y="1968"/>
                  </a:lnTo>
                  <a:lnTo>
                    <a:pt x="4337" y="1969"/>
                  </a:lnTo>
                  <a:lnTo>
                    <a:pt x="4346" y="1970"/>
                  </a:lnTo>
                </a:path>
              </a:pathLst>
            </a:custGeom>
            <a:noFill/>
            <a:ln w="19050" cap="rnd">
              <a:solidFill>
                <a:srgbClr val="FF0000"/>
              </a:solidFill>
              <a:round/>
              <a:headEnd/>
              <a:tailEnd/>
            </a:ln>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endParaRPr lang="en-US" altLang="en-US" dirty="0"/>
            </a:p>
          </p:txBody>
        </p:sp>
        <p:sp>
          <p:nvSpPr>
            <p:cNvPr id="46" name="Freeform 29"/>
            <p:cNvSpPr>
              <a:spLocks/>
            </p:cNvSpPr>
            <p:nvPr/>
          </p:nvSpPr>
          <p:spPr bwMode="auto">
            <a:xfrm>
              <a:off x="2090239" y="1277794"/>
              <a:ext cx="3495134" cy="1312172"/>
            </a:xfrm>
            <a:custGeom>
              <a:avLst/>
              <a:gdLst>
                <a:gd name="T0" fmla="*/ 60 w 4347"/>
                <a:gd name="T1" fmla="*/ 1964 h 1971"/>
                <a:gd name="T2" fmla="*/ 130 w 4347"/>
                <a:gd name="T3" fmla="*/ 1955 h 1971"/>
                <a:gd name="T4" fmla="*/ 199 w 4347"/>
                <a:gd name="T5" fmla="*/ 1943 h 1971"/>
                <a:gd name="T6" fmla="*/ 269 w 4347"/>
                <a:gd name="T7" fmla="*/ 1929 h 1971"/>
                <a:gd name="T8" fmla="*/ 338 w 4347"/>
                <a:gd name="T9" fmla="*/ 1911 h 1971"/>
                <a:gd name="T10" fmla="*/ 408 w 4347"/>
                <a:gd name="T11" fmla="*/ 1889 h 1971"/>
                <a:gd name="T12" fmla="*/ 478 w 4347"/>
                <a:gd name="T13" fmla="*/ 1863 h 1971"/>
                <a:gd name="T14" fmla="*/ 547 w 4347"/>
                <a:gd name="T15" fmla="*/ 1831 h 1971"/>
                <a:gd name="T16" fmla="*/ 616 w 4347"/>
                <a:gd name="T17" fmla="*/ 1794 h 1971"/>
                <a:gd name="T18" fmla="*/ 686 w 4347"/>
                <a:gd name="T19" fmla="*/ 1749 h 1971"/>
                <a:gd name="T20" fmla="*/ 755 w 4347"/>
                <a:gd name="T21" fmla="*/ 1698 h 1971"/>
                <a:gd name="T22" fmla="*/ 825 w 4347"/>
                <a:gd name="T23" fmla="*/ 1639 h 1971"/>
                <a:gd name="T24" fmla="*/ 894 w 4347"/>
                <a:gd name="T25" fmla="*/ 1571 h 1971"/>
                <a:gd name="T26" fmla="*/ 964 w 4347"/>
                <a:gd name="T27" fmla="*/ 1496 h 1971"/>
                <a:gd name="T28" fmla="*/ 1034 w 4347"/>
                <a:gd name="T29" fmla="*/ 1413 h 1971"/>
                <a:gd name="T30" fmla="*/ 1103 w 4347"/>
                <a:gd name="T31" fmla="*/ 1322 h 1971"/>
                <a:gd name="T32" fmla="*/ 1173 w 4347"/>
                <a:gd name="T33" fmla="*/ 1223 h 1971"/>
                <a:gd name="T34" fmla="*/ 1242 w 4347"/>
                <a:gd name="T35" fmla="*/ 1119 h 1971"/>
                <a:gd name="T36" fmla="*/ 1312 w 4347"/>
                <a:gd name="T37" fmla="*/ 1009 h 1971"/>
                <a:gd name="T38" fmla="*/ 1382 w 4347"/>
                <a:gd name="T39" fmla="*/ 895 h 1971"/>
                <a:gd name="T40" fmla="*/ 1451 w 4347"/>
                <a:gd name="T41" fmla="*/ 779 h 1971"/>
                <a:gd name="T42" fmla="*/ 1521 w 4347"/>
                <a:gd name="T43" fmla="*/ 664 h 1971"/>
                <a:gd name="T44" fmla="*/ 1590 w 4347"/>
                <a:gd name="T45" fmla="*/ 550 h 1971"/>
                <a:gd name="T46" fmla="*/ 1660 w 4347"/>
                <a:gd name="T47" fmla="*/ 441 h 1971"/>
                <a:gd name="T48" fmla="*/ 1729 w 4347"/>
                <a:gd name="T49" fmla="*/ 341 h 1971"/>
                <a:gd name="T50" fmla="*/ 1798 w 4347"/>
                <a:gd name="T51" fmla="*/ 249 h 1971"/>
                <a:gd name="T52" fmla="*/ 1868 w 4347"/>
                <a:gd name="T53" fmla="*/ 168 h 1971"/>
                <a:gd name="T54" fmla="*/ 1937 w 4347"/>
                <a:gd name="T55" fmla="*/ 102 h 1971"/>
                <a:gd name="T56" fmla="*/ 2007 w 4347"/>
                <a:gd name="T57" fmla="*/ 51 h 1971"/>
                <a:gd name="T58" fmla="*/ 2077 w 4347"/>
                <a:gd name="T59" fmla="*/ 18 h 1971"/>
                <a:gd name="T60" fmla="*/ 2146 w 4347"/>
                <a:gd name="T61" fmla="*/ 2 h 1971"/>
                <a:gd name="T62" fmla="*/ 2216 w 4347"/>
                <a:gd name="T63" fmla="*/ 4 h 1971"/>
                <a:gd name="T64" fmla="*/ 2285 w 4347"/>
                <a:gd name="T65" fmla="*/ 24 h 1971"/>
                <a:gd name="T66" fmla="*/ 2355 w 4347"/>
                <a:gd name="T67" fmla="*/ 62 h 1971"/>
                <a:gd name="T68" fmla="*/ 2425 w 4347"/>
                <a:gd name="T69" fmla="*/ 117 h 1971"/>
                <a:gd name="T70" fmla="*/ 2494 w 4347"/>
                <a:gd name="T71" fmla="*/ 187 h 1971"/>
                <a:gd name="T72" fmla="*/ 2564 w 4347"/>
                <a:gd name="T73" fmla="*/ 270 h 1971"/>
                <a:gd name="T74" fmla="*/ 2634 w 4347"/>
                <a:gd name="T75" fmla="*/ 365 h 1971"/>
                <a:gd name="T76" fmla="*/ 2703 w 4347"/>
                <a:gd name="T77" fmla="*/ 468 h 1971"/>
                <a:gd name="T78" fmla="*/ 2772 w 4347"/>
                <a:gd name="T79" fmla="*/ 578 h 1971"/>
                <a:gd name="T80" fmla="*/ 2842 w 4347"/>
                <a:gd name="T81" fmla="*/ 692 h 1971"/>
                <a:gd name="T82" fmla="*/ 2911 w 4347"/>
                <a:gd name="T83" fmla="*/ 808 h 1971"/>
                <a:gd name="T84" fmla="*/ 2981 w 4347"/>
                <a:gd name="T85" fmla="*/ 924 h 1971"/>
                <a:gd name="T86" fmla="*/ 3050 w 4347"/>
                <a:gd name="T87" fmla="*/ 1037 h 1971"/>
                <a:gd name="T88" fmla="*/ 3120 w 4347"/>
                <a:gd name="T89" fmla="*/ 1145 h 1971"/>
                <a:gd name="T90" fmla="*/ 3189 w 4347"/>
                <a:gd name="T91" fmla="*/ 1249 h 1971"/>
                <a:gd name="T92" fmla="*/ 3259 w 4347"/>
                <a:gd name="T93" fmla="*/ 1345 h 1971"/>
                <a:gd name="T94" fmla="*/ 3329 w 4347"/>
                <a:gd name="T95" fmla="*/ 1435 h 1971"/>
                <a:gd name="T96" fmla="*/ 3398 w 4347"/>
                <a:gd name="T97" fmla="*/ 1516 h 1971"/>
                <a:gd name="T98" fmla="*/ 3468 w 4347"/>
                <a:gd name="T99" fmla="*/ 1589 h 1971"/>
                <a:gd name="T100" fmla="*/ 3537 w 4347"/>
                <a:gd name="T101" fmla="*/ 1654 h 1971"/>
                <a:gd name="T102" fmla="*/ 3607 w 4347"/>
                <a:gd name="T103" fmla="*/ 1712 h 1971"/>
                <a:gd name="T104" fmla="*/ 3677 w 4347"/>
                <a:gd name="T105" fmla="*/ 1761 h 1971"/>
                <a:gd name="T106" fmla="*/ 3746 w 4347"/>
                <a:gd name="T107" fmla="*/ 1804 h 1971"/>
                <a:gd name="T108" fmla="*/ 3816 w 4347"/>
                <a:gd name="T109" fmla="*/ 1840 h 1971"/>
                <a:gd name="T110" fmla="*/ 3885 w 4347"/>
                <a:gd name="T111" fmla="*/ 1870 h 1971"/>
                <a:gd name="T112" fmla="*/ 3954 w 4347"/>
                <a:gd name="T113" fmla="*/ 1895 h 1971"/>
                <a:gd name="T114" fmla="*/ 4024 w 4347"/>
                <a:gd name="T115" fmla="*/ 1916 h 1971"/>
                <a:gd name="T116" fmla="*/ 4093 w 4347"/>
                <a:gd name="T117" fmla="*/ 1933 h 1971"/>
                <a:gd name="T118" fmla="*/ 4163 w 4347"/>
                <a:gd name="T119" fmla="*/ 1946 h 1971"/>
                <a:gd name="T120" fmla="*/ 4233 w 4347"/>
                <a:gd name="T121" fmla="*/ 1957 h 1971"/>
                <a:gd name="T122" fmla="*/ 4302 w 4347"/>
                <a:gd name="T123" fmla="*/ 1966 h 19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47"/>
                <a:gd name="T187" fmla="*/ 0 h 1971"/>
                <a:gd name="T188" fmla="*/ 4347 w 4347"/>
                <a:gd name="T189" fmla="*/ 1971 h 19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47" h="1971">
                  <a:moveTo>
                    <a:pt x="0" y="1970"/>
                  </a:moveTo>
                  <a:lnTo>
                    <a:pt x="8" y="1969"/>
                  </a:lnTo>
                  <a:lnTo>
                    <a:pt x="17" y="1968"/>
                  </a:lnTo>
                  <a:lnTo>
                    <a:pt x="25" y="1967"/>
                  </a:lnTo>
                  <a:lnTo>
                    <a:pt x="34" y="1966"/>
                  </a:lnTo>
                  <a:lnTo>
                    <a:pt x="43" y="1966"/>
                  </a:lnTo>
                  <a:lnTo>
                    <a:pt x="51" y="1964"/>
                  </a:lnTo>
                  <a:lnTo>
                    <a:pt x="60" y="1964"/>
                  </a:lnTo>
                  <a:lnTo>
                    <a:pt x="69" y="1963"/>
                  </a:lnTo>
                  <a:lnTo>
                    <a:pt x="77" y="1961"/>
                  </a:lnTo>
                  <a:lnTo>
                    <a:pt x="86" y="1961"/>
                  </a:lnTo>
                  <a:lnTo>
                    <a:pt x="95" y="1959"/>
                  </a:lnTo>
                  <a:lnTo>
                    <a:pt x="103" y="1959"/>
                  </a:lnTo>
                  <a:lnTo>
                    <a:pt x="112" y="1957"/>
                  </a:lnTo>
                  <a:lnTo>
                    <a:pt x="121" y="1956"/>
                  </a:lnTo>
                  <a:lnTo>
                    <a:pt x="130" y="1955"/>
                  </a:lnTo>
                  <a:lnTo>
                    <a:pt x="138" y="1953"/>
                  </a:lnTo>
                  <a:lnTo>
                    <a:pt x="147" y="1952"/>
                  </a:lnTo>
                  <a:lnTo>
                    <a:pt x="156" y="1951"/>
                  </a:lnTo>
                  <a:lnTo>
                    <a:pt x="164" y="1949"/>
                  </a:lnTo>
                  <a:lnTo>
                    <a:pt x="173" y="1948"/>
                  </a:lnTo>
                  <a:lnTo>
                    <a:pt x="182" y="1946"/>
                  </a:lnTo>
                  <a:lnTo>
                    <a:pt x="190" y="1945"/>
                  </a:lnTo>
                  <a:lnTo>
                    <a:pt x="199" y="1943"/>
                  </a:lnTo>
                  <a:lnTo>
                    <a:pt x="208" y="1942"/>
                  </a:lnTo>
                  <a:lnTo>
                    <a:pt x="216" y="1940"/>
                  </a:lnTo>
                  <a:lnTo>
                    <a:pt x="225" y="1938"/>
                  </a:lnTo>
                  <a:lnTo>
                    <a:pt x="234" y="1936"/>
                  </a:lnTo>
                  <a:lnTo>
                    <a:pt x="243" y="1935"/>
                  </a:lnTo>
                  <a:lnTo>
                    <a:pt x="252" y="1933"/>
                  </a:lnTo>
                  <a:lnTo>
                    <a:pt x="260" y="1931"/>
                  </a:lnTo>
                  <a:lnTo>
                    <a:pt x="269" y="1929"/>
                  </a:lnTo>
                  <a:lnTo>
                    <a:pt x="277" y="1927"/>
                  </a:lnTo>
                  <a:lnTo>
                    <a:pt x="286" y="1925"/>
                  </a:lnTo>
                  <a:lnTo>
                    <a:pt x="295" y="1923"/>
                  </a:lnTo>
                  <a:lnTo>
                    <a:pt x="303" y="1920"/>
                  </a:lnTo>
                  <a:lnTo>
                    <a:pt x="312" y="1918"/>
                  </a:lnTo>
                  <a:lnTo>
                    <a:pt x="321" y="1916"/>
                  </a:lnTo>
                  <a:lnTo>
                    <a:pt x="329" y="1914"/>
                  </a:lnTo>
                  <a:lnTo>
                    <a:pt x="338" y="1911"/>
                  </a:lnTo>
                  <a:lnTo>
                    <a:pt x="347" y="1909"/>
                  </a:lnTo>
                  <a:lnTo>
                    <a:pt x="356" y="1906"/>
                  </a:lnTo>
                  <a:lnTo>
                    <a:pt x="365" y="1904"/>
                  </a:lnTo>
                  <a:lnTo>
                    <a:pt x="373" y="1901"/>
                  </a:lnTo>
                  <a:lnTo>
                    <a:pt x="382" y="1898"/>
                  </a:lnTo>
                  <a:lnTo>
                    <a:pt x="390" y="1895"/>
                  </a:lnTo>
                  <a:lnTo>
                    <a:pt x="399" y="1892"/>
                  </a:lnTo>
                  <a:lnTo>
                    <a:pt x="408" y="1889"/>
                  </a:lnTo>
                  <a:lnTo>
                    <a:pt x="416" y="1887"/>
                  </a:lnTo>
                  <a:lnTo>
                    <a:pt x="425" y="1884"/>
                  </a:lnTo>
                  <a:lnTo>
                    <a:pt x="434" y="1880"/>
                  </a:lnTo>
                  <a:lnTo>
                    <a:pt x="442" y="1877"/>
                  </a:lnTo>
                  <a:lnTo>
                    <a:pt x="451" y="1874"/>
                  </a:lnTo>
                  <a:lnTo>
                    <a:pt x="460" y="1870"/>
                  </a:lnTo>
                  <a:lnTo>
                    <a:pt x="469" y="1866"/>
                  </a:lnTo>
                  <a:lnTo>
                    <a:pt x="478" y="1863"/>
                  </a:lnTo>
                  <a:lnTo>
                    <a:pt x="486" y="1859"/>
                  </a:lnTo>
                  <a:lnTo>
                    <a:pt x="495" y="1856"/>
                  </a:lnTo>
                  <a:lnTo>
                    <a:pt x="503" y="1852"/>
                  </a:lnTo>
                  <a:lnTo>
                    <a:pt x="512" y="1848"/>
                  </a:lnTo>
                  <a:lnTo>
                    <a:pt x="521" y="1844"/>
                  </a:lnTo>
                  <a:lnTo>
                    <a:pt x="529" y="1840"/>
                  </a:lnTo>
                  <a:lnTo>
                    <a:pt x="538" y="1835"/>
                  </a:lnTo>
                  <a:lnTo>
                    <a:pt x="547" y="1831"/>
                  </a:lnTo>
                  <a:lnTo>
                    <a:pt x="555" y="1827"/>
                  </a:lnTo>
                  <a:lnTo>
                    <a:pt x="564" y="1822"/>
                  </a:lnTo>
                  <a:lnTo>
                    <a:pt x="573" y="1818"/>
                  </a:lnTo>
                  <a:lnTo>
                    <a:pt x="582" y="1813"/>
                  </a:lnTo>
                  <a:lnTo>
                    <a:pt x="591" y="1809"/>
                  </a:lnTo>
                  <a:lnTo>
                    <a:pt x="599" y="1804"/>
                  </a:lnTo>
                  <a:lnTo>
                    <a:pt x="608" y="1799"/>
                  </a:lnTo>
                  <a:lnTo>
                    <a:pt x="616" y="1794"/>
                  </a:lnTo>
                  <a:lnTo>
                    <a:pt x="625" y="1789"/>
                  </a:lnTo>
                  <a:lnTo>
                    <a:pt x="634" y="1783"/>
                  </a:lnTo>
                  <a:lnTo>
                    <a:pt x="642" y="1778"/>
                  </a:lnTo>
                  <a:lnTo>
                    <a:pt x="651" y="1772"/>
                  </a:lnTo>
                  <a:lnTo>
                    <a:pt x="660" y="1767"/>
                  </a:lnTo>
                  <a:lnTo>
                    <a:pt x="668" y="1761"/>
                  </a:lnTo>
                  <a:lnTo>
                    <a:pt x="677" y="1756"/>
                  </a:lnTo>
                  <a:lnTo>
                    <a:pt x="686" y="1749"/>
                  </a:lnTo>
                  <a:lnTo>
                    <a:pt x="695" y="1743"/>
                  </a:lnTo>
                  <a:lnTo>
                    <a:pt x="704" y="1737"/>
                  </a:lnTo>
                  <a:lnTo>
                    <a:pt x="712" y="1731"/>
                  </a:lnTo>
                  <a:lnTo>
                    <a:pt x="721" y="1725"/>
                  </a:lnTo>
                  <a:lnTo>
                    <a:pt x="730" y="1718"/>
                  </a:lnTo>
                  <a:lnTo>
                    <a:pt x="738" y="1712"/>
                  </a:lnTo>
                  <a:lnTo>
                    <a:pt x="747" y="1704"/>
                  </a:lnTo>
                  <a:lnTo>
                    <a:pt x="755" y="1698"/>
                  </a:lnTo>
                  <a:lnTo>
                    <a:pt x="764" y="1691"/>
                  </a:lnTo>
                  <a:lnTo>
                    <a:pt x="773" y="1684"/>
                  </a:lnTo>
                  <a:lnTo>
                    <a:pt x="781" y="1676"/>
                  </a:lnTo>
                  <a:lnTo>
                    <a:pt x="790" y="1669"/>
                  </a:lnTo>
                  <a:lnTo>
                    <a:pt x="799" y="1662"/>
                  </a:lnTo>
                  <a:lnTo>
                    <a:pt x="808" y="1654"/>
                  </a:lnTo>
                  <a:lnTo>
                    <a:pt x="817" y="1647"/>
                  </a:lnTo>
                  <a:lnTo>
                    <a:pt x="825" y="1639"/>
                  </a:lnTo>
                  <a:lnTo>
                    <a:pt x="834" y="1631"/>
                  </a:lnTo>
                  <a:lnTo>
                    <a:pt x="843" y="1622"/>
                  </a:lnTo>
                  <a:lnTo>
                    <a:pt x="851" y="1615"/>
                  </a:lnTo>
                  <a:lnTo>
                    <a:pt x="860" y="1607"/>
                  </a:lnTo>
                  <a:lnTo>
                    <a:pt x="868" y="1598"/>
                  </a:lnTo>
                  <a:lnTo>
                    <a:pt x="877" y="1589"/>
                  </a:lnTo>
                  <a:lnTo>
                    <a:pt x="886" y="1581"/>
                  </a:lnTo>
                  <a:lnTo>
                    <a:pt x="894" y="1571"/>
                  </a:lnTo>
                  <a:lnTo>
                    <a:pt x="903" y="1563"/>
                  </a:lnTo>
                  <a:lnTo>
                    <a:pt x="912" y="1553"/>
                  </a:lnTo>
                  <a:lnTo>
                    <a:pt x="921" y="1545"/>
                  </a:lnTo>
                  <a:lnTo>
                    <a:pt x="930" y="1535"/>
                  </a:lnTo>
                  <a:lnTo>
                    <a:pt x="938" y="1525"/>
                  </a:lnTo>
                  <a:lnTo>
                    <a:pt x="947" y="1516"/>
                  </a:lnTo>
                  <a:lnTo>
                    <a:pt x="956" y="1507"/>
                  </a:lnTo>
                  <a:lnTo>
                    <a:pt x="964" y="1496"/>
                  </a:lnTo>
                  <a:lnTo>
                    <a:pt x="973" y="1486"/>
                  </a:lnTo>
                  <a:lnTo>
                    <a:pt x="981" y="1476"/>
                  </a:lnTo>
                  <a:lnTo>
                    <a:pt x="990" y="1466"/>
                  </a:lnTo>
                  <a:lnTo>
                    <a:pt x="999" y="1455"/>
                  </a:lnTo>
                  <a:lnTo>
                    <a:pt x="1007" y="1445"/>
                  </a:lnTo>
                  <a:lnTo>
                    <a:pt x="1016" y="1435"/>
                  </a:lnTo>
                  <a:lnTo>
                    <a:pt x="1025" y="1424"/>
                  </a:lnTo>
                  <a:lnTo>
                    <a:pt x="1034" y="1413"/>
                  </a:lnTo>
                  <a:lnTo>
                    <a:pt x="1043" y="1402"/>
                  </a:lnTo>
                  <a:lnTo>
                    <a:pt x="1051" y="1391"/>
                  </a:lnTo>
                  <a:lnTo>
                    <a:pt x="1060" y="1380"/>
                  </a:lnTo>
                  <a:lnTo>
                    <a:pt x="1069" y="1368"/>
                  </a:lnTo>
                  <a:lnTo>
                    <a:pt x="1077" y="1357"/>
                  </a:lnTo>
                  <a:lnTo>
                    <a:pt x="1086" y="1345"/>
                  </a:lnTo>
                  <a:lnTo>
                    <a:pt x="1094" y="1334"/>
                  </a:lnTo>
                  <a:lnTo>
                    <a:pt x="1103" y="1322"/>
                  </a:lnTo>
                  <a:lnTo>
                    <a:pt x="1112" y="1310"/>
                  </a:lnTo>
                  <a:lnTo>
                    <a:pt x="1120" y="1298"/>
                  </a:lnTo>
                  <a:lnTo>
                    <a:pt x="1129" y="1286"/>
                  </a:lnTo>
                  <a:lnTo>
                    <a:pt x="1138" y="1273"/>
                  </a:lnTo>
                  <a:lnTo>
                    <a:pt x="1147" y="1261"/>
                  </a:lnTo>
                  <a:lnTo>
                    <a:pt x="1156" y="1249"/>
                  </a:lnTo>
                  <a:lnTo>
                    <a:pt x="1164" y="1236"/>
                  </a:lnTo>
                  <a:lnTo>
                    <a:pt x="1173" y="1223"/>
                  </a:lnTo>
                  <a:lnTo>
                    <a:pt x="1182" y="1211"/>
                  </a:lnTo>
                  <a:lnTo>
                    <a:pt x="1190" y="1198"/>
                  </a:lnTo>
                  <a:lnTo>
                    <a:pt x="1199" y="1185"/>
                  </a:lnTo>
                  <a:lnTo>
                    <a:pt x="1207" y="1172"/>
                  </a:lnTo>
                  <a:lnTo>
                    <a:pt x="1216" y="1158"/>
                  </a:lnTo>
                  <a:lnTo>
                    <a:pt x="1225" y="1145"/>
                  </a:lnTo>
                  <a:lnTo>
                    <a:pt x="1233" y="1132"/>
                  </a:lnTo>
                  <a:lnTo>
                    <a:pt x="1242" y="1119"/>
                  </a:lnTo>
                  <a:lnTo>
                    <a:pt x="1251" y="1105"/>
                  </a:lnTo>
                  <a:lnTo>
                    <a:pt x="1260" y="1091"/>
                  </a:lnTo>
                  <a:lnTo>
                    <a:pt x="1269" y="1078"/>
                  </a:lnTo>
                  <a:lnTo>
                    <a:pt x="1277" y="1064"/>
                  </a:lnTo>
                  <a:lnTo>
                    <a:pt x="1286" y="1050"/>
                  </a:lnTo>
                  <a:lnTo>
                    <a:pt x="1295" y="1037"/>
                  </a:lnTo>
                  <a:lnTo>
                    <a:pt x="1303" y="1022"/>
                  </a:lnTo>
                  <a:lnTo>
                    <a:pt x="1312" y="1009"/>
                  </a:lnTo>
                  <a:lnTo>
                    <a:pt x="1321" y="994"/>
                  </a:lnTo>
                  <a:lnTo>
                    <a:pt x="1329" y="981"/>
                  </a:lnTo>
                  <a:lnTo>
                    <a:pt x="1338" y="966"/>
                  </a:lnTo>
                  <a:lnTo>
                    <a:pt x="1346" y="952"/>
                  </a:lnTo>
                  <a:lnTo>
                    <a:pt x="1355" y="938"/>
                  </a:lnTo>
                  <a:lnTo>
                    <a:pt x="1364" y="924"/>
                  </a:lnTo>
                  <a:lnTo>
                    <a:pt x="1373" y="909"/>
                  </a:lnTo>
                  <a:lnTo>
                    <a:pt x="1382" y="895"/>
                  </a:lnTo>
                  <a:lnTo>
                    <a:pt x="1390" y="880"/>
                  </a:lnTo>
                  <a:lnTo>
                    <a:pt x="1399" y="866"/>
                  </a:lnTo>
                  <a:lnTo>
                    <a:pt x="1408" y="852"/>
                  </a:lnTo>
                  <a:lnTo>
                    <a:pt x="1416" y="837"/>
                  </a:lnTo>
                  <a:lnTo>
                    <a:pt x="1425" y="823"/>
                  </a:lnTo>
                  <a:lnTo>
                    <a:pt x="1434" y="808"/>
                  </a:lnTo>
                  <a:lnTo>
                    <a:pt x="1442" y="793"/>
                  </a:lnTo>
                  <a:lnTo>
                    <a:pt x="1451" y="779"/>
                  </a:lnTo>
                  <a:lnTo>
                    <a:pt x="1459" y="765"/>
                  </a:lnTo>
                  <a:lnTo>
                    <a:pt x="1468" y="750"/>
                  </a:lnTo>
                  <a:lnTo>
                    <a:pt x="1477" y="736"/>
                  </a:lnTo>
                  <a:lnTo>
                    <a:pt x="1485" y="721"/>
                  </a:lnTo>
                  <a:lnTo>
                    <a:pt x="1495" y="707"/>
                  </a:lnTo>
                  <a:lnTo>
                    <a:pt x="1503" y="692"/>
                  </a:lnTo>
                  <a:lnTo>
                    <a:pt x="1512" y="678"/>
                  </a:lnTo>
                  <a:lnTo>
                    <a:pt x="1521" y="664"/>
                  </a:lnTo>
                  <a:lnTo>
                    <a:pt x="1529" y="649"/>
                  </a:lnTo>
                  <a:lnTo>
                    <a:pt x="1538" y="635"/>
                  </a:lnTo>
                  <a:lnTo>
                    <a:pt x="1547" y="621"/>
                  </a:lnTo>
                  <a:lnTo>
                    <a:pt x="1555" y="606"/>
                  </a:lnTo>
                  <a:lnTo>
                    <a:pt x="1564" y="593"/>
                  </a:lnTo>
                  <a:lnTo>
                    <a:pt x="1572" y="578"/>
                  </a:lnTo>
                  <a:lnTo>
                    <a:pt x="1581" y="565"/>
                  </a:lnTo>
                  <a:lnTo>
                    <a:pt x="1590" y="550"/>
                  </a:lnTo>
                  <a:lnTo>
                    <a:pt x="1598" y="536"/>
                  </a:lnTo>
                  <a:lnTo>
                    <a:pt x="1608" y="523"/>
                  </a:lnTo>
                  <a:lnTo>
                    <a:pt x="1616" y="509"/>
                  </a:lnTo>
                  <a:lnTo>
                    <a:pt x="1625" y="495"/>
                  </a:lnTo>
                  <a:lnTo>
                    <a:pt x="1634" y="482"/>
                  </a:lnTo>
                  <a:lnTo>
                    <a:pt x="1642" y="468"/>
                  </a:lnTo>
                  <a:lnTo>
                    <a:pt x="1651" y="455"/>
                  </a:lnTo>
                  <a:lnTo>
                    <a:pt x="1660" y="441"/>
                  </a:lnTo>
                  <a:lnTo>
                    <a:pt x="1668" y="429"/>
                  </a:lnTo>
                  <a:lnTo>
                    <a:pt x="1677" y="416"/>
                  </a:lnTo>
                  <a:lnTo>
                    <a:pt x="1685" y="403"/>
                  </a:lnTo>
                  <a:lnTo>
                    <a:pt x="1694" y="390"/>
                  </a:lnTo>
                  <a:lnTo>
                    <a:pt x="1703" y="377"/>
                  </a:lnTo>
                  <a:lnTo>
                    <a:pt x="1711" y="365"/>
                  </a:lnTo>
                  <a:lnTo>
                    <a:pt x="1721" y="352"/>
                  </a:lnTo>
                  <a:lnTo>
                    <a:pt x="1729" y="341"/>
                  </a:lnTo>
                  <a:lnTo>
                    <a:pt x="1738" y="329"/>
                  </a:lnTo>
                  <a:lnTo>
                    <a:pt x="1747" y="316"/>
                  </a:lnTo>
                  <a:lnTo>
                    <a:pt x="1755" y="305"/>
                  </a:lnTo>
                  <a:lnTo>
                    <a:pt x="1764" y="293"/>
                  </a:lnTo>
                  <a:lnTo>
                    <a:pt x="1773" y="282"/>
                  </a:lnTo>
                  <a:lnTo>
                    <a:pt x="1781" y="270"/>
                  </a:lnTo>
                  <a:lnTo>
                    <a:pt x="1790" y="259"/>
                  </a:lnTo>
                  <a:lnTo>
                    <a:pt x="1798" y="249"/>
                  </a:lnTo>
                  <a:lnTo>
                    <a:pt x="1807" y="238"/>
                  </a:lnTo>
                  <a:lnTo>
                    <a:pt x="1816" y="227"/>
                  </a:lnTo>
                  <a:lnTo>
                    <a:pt x="1824" y="217"/>
                  </a:lnTo>
                  <a:lnTo>
                    <a:pt x="1834" y="207"/>
                  </a:lnTo>
                  <a:lnTo>
                    <a:pt x="1842" y="197"/>
                  </a:lnTo>
                  <a:lnTo>
                    <a:pt x="1851" y="187"/>
                  </a:lnTo>
                  <a:lnTo>
                    <a:pt x="1860" y="177"/>
                  </a:lnTo>
                  <a:lnTo>
                    <a:pt x="1868" y="168"/>
                  </a:lnTo>
                  <a:lnTo>
                    <a:pt x="1877" y="159"/>
                  </a:lnTo>
                  <a:lnTo>
                    <a:pt x="1886" y="151"/>
                  </a:lnTo>
                  <a:lnTo>
                    <a:pt x="1894" y="142"/>
                  </a:lnTo>
                  <a:lnTo>
                    <a:pt x="1903" y="133"/>
                  </a:lnTo>
                  <a:lnTo>
                    <a:pt x="1912" y="125"/>
                  </a:lnTo>
                  <a:lnTo>
                    <a:pt x="1920" y="117"/>
                  </a:lnTo>
                  <a:lnTo>
                    <a:pt x="1929" y="110"/>
                  </a:lnTo>
                  <a:lnTo>
                    <a:pt x="1937" y="102"/>
                  </a:lnTo>
                  <a:lnTo>
                    <a:pt x="1947" y="95"/>
                  </a:lnTo>
                  <a:lnTo>
                    <a:pt x="1955" y="88"/>
                  </a:lnTo>
                  <a:lnTo>
                    <a:pt x="1964" y="81"/>
                  </a:lnTo>
                  <a:lnTo>
                    <a:pt x="1973" y="74"/>
                  </a:lnTo>
                  <a:lnTo>
                    <a:pt x="1981" y="69"/>
                  </a:lnTo>
                  <a:lnTo>
                    <a:pt x="1990" y="62"/>
                  </a:lnTo>
                  <a:lnTo>
                    <a:pt x="1999" y="56"/>
                  </a:lnTo>
                  <a:lnTo>
                    <a:pt x="2007" y="51"/>
                  </a:lnTo>
                  <a:lnTo>
                    <a:pt x="2016" y="46"/>
                  </a:lnTo>
                  <a:lnTo>
                    <a:pt x="2025" y="41"/>
                  </a:lnTo>
                  <a:lnTo>
                    <a:pt x="2033" y="36"/>
                  </a:lnTo>
                  <a:lnTo>
                    <a:pt x="2042" y="32"/>
                  </a:lnTo>
                  <a:lnTo>
                    <a:pt x="2050" y="28"/>
                  </a:lnTo>
                  <a:lnTo>
                    <a:pt x="2060" y="24"/>
                  </a:lnTo>
                  <a:lnTo>
                    <a:pt x="2068" y="21"/>
                  </a:lnTo>
                  <a:lnTo>
                    <a:pt x="2077" y="18"/>
                  </a:lnTo>
                  <a:lnTo>
                    <a:pt x="2086" y="15"/>
                  </a:lnTo>
                  <a:lnTo>
                    <a:pt x="2094" y="12"/>
                  </a:lnTo>
                  <a:lnTo>
                    <a:pt x="2103" y="10"/>
                  </a:lnTo>
                  <a:lnTo>
                    <a:pt x="2112" y="8"/>
                  </a:lnTo>
                  <a:lnTo>
                    <a:pt x="2120" y="5"/>
                  </a:lnTo>
                  <a:lnTo>
                    <a:pt x="2129" y="4"/>
                  </a:lnTo>
                  <a:lnTo>
                    <a:pt x="2138" y="3"/>
                  </a:lnTo>
                  <a:lnTo>
                    <a:pt x="2146" y="2"/>
                  </a:lnTo>
                  <a:lnTo>
                    <a:pt x="2155" y="1"/>
                  </a:lnTo>
                  <a:lnTo>
                    <a:pt x="2163" y="0"/>
                  </a:lnTo>
                  <a:lnTo>
                    <a:pt x="2173" y="0"/>
                  </a:lnTo>
                  <a:lnTo>
                    <a:pt x="2181" y="0"/>
                  </a:lnTo>
                  <a:lnTo>
                    <a:pt x="2190" y="1"/>
                  </a:lnTo>
                  <a:lnTo>
                    <a:pt x="2199" y="2"/>
                  </a:lnTo>
                  <a:lnTo>
                    <a:pt x="2207" y="3"/>
                  </a:lnTo>
                  <a:lnTo>
                    <a:pt x="2216" y="4"/>
                  </a:lnTo>
                  <a:lnTo>
                    <a:pt x="2225" y="5"/>
                  </a:lnTo>
                  <a:lnTo>
                    <a:pt x="2233" y="8"/>
                  </a:lnTo>
                  <a:lnTo>
                    <a:pt x="2242" y="10"/>
                  </a:lnTo>
                  <a:lnTo>
                    <a:pt x="2251" y="12"/>
                  </a:lnTo>
                  <a:lnTo>
                    <a:pt x="2259" y="15"/>
                  </a:lnTo>
                  <a:lnTo>
                    <a:pt x="2268" y="18"/>
                  </a:lnTo>
                  <a:lnTo>
                    <a:pt x="2276" y="21"/>
                  </a:lnTo>
                  <a:lnTo>
                    <a:pt x="2285" y="24"/>
                  </a:lnTo>
                  <a:lnTo>
                    <a:pt x="2294" y="28"/>
                  </a:lnTo>
                  <a:lnTo>
                    <a:pt x="2303" y="32"/>
                  </a:lnTo>
                  <a:lnTo>
                    <a:pt x="2312" y="36"/>
                  </a:lnTo>
                  <a:lnTo>
                    <a:pt x="2320" y="41"/>
                  </a:lnTo>
                  <a:lnTo>
                    <a:pt x="2329" y="46"/>
                  </a:lnTo>
                  <a:lnTo>
                    <a:pt x="2338" y="51"/>
                  </a:lnTo>
                  <a:lnTo>
                    <a:pt x="2346" y="56"/>
                  </a:lnTo>
                  <a:lnTo>
                    <a:pt x="2355" y="62"/>
                  </a:lnTo>
                  <a:lnTo>
                    <a:pt x="2364" y="69"/>
                  </a:lnTo>
                  <a:lnTo>
                    <a:pt x="2372" y="74"/>
                  </a:lnTo>
                  <a:lnTo>
                    <a:pt x="2381" y="81"/>
                  </a:lnTo>
                  <a:lnTo>
                    <a:pt x="2390" y="88"/>
                  </a:lnTo>
                  <a:lnTo>
                    <a:pt x="2398" y="95"/>
                  </a:lnTo>
                  <a:lnTo>
                    <a:pt x="2407" y="102"/>
                  </a:lnTo>
                  <a:lnTo>
                    <a:pt x="2416" y="110"/>
                  </a:lnTo>
                  <a:lnTo>
                    <a:pt x="2425" y="117"/>
                  </a:lnTo>
                  <a:lnTo>
                    <a:pt x="2433" y="125"/>
                  </a:lnTo>
                  <a:lnTo>
                    <a:pt x="2442" y="133"/>
                  </a:lnTo>
                  <a:lnTo>
                    <a:pt x="2451" y="142"/>
                  </a:lnTo>
                  <a:lnTo>
                    <a:pt x="2459" y="151"/>
                  </a:lnTo>
                  <a:lnTo>
                    <a:pt x="2468" y="159"/>
                  </a:lnTo>
                  <a:lnTo>
                    <a:pt x="2477" y="168"/>
                  </a:lnTo>
                  <a:lnTo>
                    <a:pt x="2485" y="177"/>
                  </a:lnTo>
                  <a:lnTo>
                    <a:pt x="2494" y="187"/>
                  </a:lnTo>
                  <a:lnTo>
                    <a:pt x="2503" y="197"/>
                  </a:lnTo>
                  <a:lnTo>
                    <a:pt x="2511" y="207"/>
                  </a:lnTo>
                  <a:lnTo>
                    <a:pt x="2521" y="217"/>
                  </a:lnTo>
                  <a:lnTo>
                    <a:pt x="2529" y="227"/>
                  </a:lnTo>
                  <a:lnTo>
                    <a:pt x="2538" y="238"/>
                  </a:lnTo>
                  <a:lnTo>
                    <a:pt x="2546" y="249"/>
                  </a:lnTo>
                  <a:lnTo>
                    <a:pt x="2555" y="259"/>
                  </a:lnTo>
                  <a:lnTo>
                    <a:pt x="2564" y="270"/>
                  </a:lnTo>
                  <a:lnTo>
                    <a:pt x="2572" y="282"/>
                  </a:lnTo>
                  <a:lnTo>
                    <a:pt x="2581" y="293"/>
                  </a:lnTo>
                  <a:lnTo>
                    <a:pt x="2590" y="305"/>
                  </a:lnTo>
                  <a:lnTo>
                    <a:pt x="2598" y="316"/>
                  </a:lnTo>
                  <a:lnTo>
                    <a:pt x="2607" y="329"/>
                  </a:lnTo>
                  <a:lnTo>
                    <a:pt x="2616" y="341"/>
                  </a:lnTo>
                  <a:lnTo>
                    <a:pt x="2624" y="352"/>
                  </a:lnTo>
                  <a:lnTo>
                    <a:pt x="2634" y="365"/>
                  </a:lnTo>
                  <a:lnTo>
                    <a:pt x="2642" y="377"/>
                  </a:lnTo>
                  <a:lnTo>
                    <a:pt x="2651" y="390"/>
                  </a:lnTo>
                  <a:lnTo>
                    <a:pt x="2659" y="403"/>
                  </a:lnTo>
                  <a:lnTo>
                    <a:pt x="2668" y="416"/>
                  </a:lnTo>
                  <a:lnTo>
                    <a:pt x="2677" y="429"/>
                  </a:lnTo>
                  <a:lnTo>
                    <a:pt x="2685" y="441"/>
                  </a:lnTo>
                  <a:lnTo>
                    <a:pt x="2694" y="455"/>
                  </a:lnTo>
                  <a:lnTo>
                    <a:pt x="2703" y="468"/>
                  </a:lnTo>
                  <a:lnTo>
                    <a:pt x="2711" y="482"/>
                  </a:lnTo>
                  <a:lnTo>
                    <a:pt x="2720" y="495"/>
                  </a:lnTo>
                  <a:lnTo>
                    <a:pt x="2729" y="509"/>
                  </a:lnTo>
                  <a:lnTo>
                    <a:pt x="2737" y="523"/>
                  </a:lnTo>
                  <a:lnTo>
                    <a:pt x="2747" y="536"/>
                  </a:lnTo>
                  <a:lnTo>
                    <a:pt x="2755" y="550"/>
                  </a:lnTo>
                  <a:lnTo>
                    <a:pt x="2764" y="565"/>
                  </a:lnTo>
                  <a:lnTo>
                    <a:pt x="2772" y="578"/>
                  </a:lnTo>
                  <a:lnTo>
                    <a:pt x="2781" y="593"/>
                  </a:lnTo>
                  <a:lnTo>
                    <a:pt x="2790" y="606"/>
                  </a:lnTo>
                  <a:lnTo>
                    <a:pt x="2798" y="621"/>
                  </a:lnTo>
                  <a:lnTo>
                    <a:pt x="2807" y="635"/>
                  </a:lnTo>
                  <a:lnTo>
                    <a:pt x="2816" y="649"/>
                  </a:lnTo>
                  <a:lnTo>
                    <a:pt x="2824" y="664"/>
                  </a:lnTo>
                  <a:lnTo>
                    <a:pt x="2833" y="678"/>
                  </a:lnTo>
                  <a:lnTo>
                    <a:pt x="2842" y="692"/>
                  </a:lnTo>
                  <a:lnTo>
                    <a:pt x="2850" y="707"/>
                  </a:lnTo>
                  <a:lnTo>
                    <a:pt x="2860" y="721"/>
                  </a:lnTo>
                  <a:lnTo>
                    <a:pt x="2868" y="736"/>
                  </a:lnTo>
                  <a:lnTo>
                    <a:pt x="2877" y="750"/>
                  </a:lnTo>
                  <a:lnTo>
                    <a:pt x="2885" y="765"/>
                  </a:lnTo>
                  <a:lnTo>
                    <a:pt x="2894" y="779"/>
                  </a:lnTo>
                  <a:lnTo>
                    <a:pt x="2903" y="793"/>
                  </a:lnTo>
                  <a:lnTo>
                    <a:pt x="2911" y="808"/>
                  </a:lnTo>
                  <a:lnTo>
                    <a:pt x="2920" y="823"/>
                  </a:lnTo>
                  <a:lnTo>
                    <a:pt x="2929" y="837"/>
                  </a:lnTo>
                  <a:lnTo>
                    <a:pt x="2937" y="852"/>
                  </a:lnTo>
                  <a:lnTo>
                    <a:pt x="2946" y="866"/>
                  </a:lnTo>
                  <a:lnTo>
                    <a:pt x="2955" y="880"/>
                  </a:lnTo>
                  <a:lnTo>
                    <a:pt x="2963" y="895"/>
                  </a:lnTo>
                  <a:lnTo>
                    <a:pt x="2972" y="909"/>
                  </a:lnTo>
                  <a:lnTo>
                    <a:pt x="2981" y="924"/>
                  </a:lnTo>
                  <a:lnTo>
                    <a:pt x="2990" y="938"/>
                  </a:lnTo>
                  <a:lnTo>
                    <a:pt x="2999" y="952"/>
                  </a:lnTo>
                  <a:lnTo>
                    <a:pt x="3007" y="966"/>
                  </a:lnTo>
                  <a:lnTo>
                    <a:pt x="3016" y="981"/>
                  </a:lnTo>
                  <a:lnTo>
                    <a:pt x="3024" y="994"/>
                  </a:lnTo>
                  <a:lnTo>
                    <a:pt x="3033" y="1009"/>
                  </a:lnTo>
                  <a:lnTo>
                    <a:pt x="3042" y="1022"/>
                  </a:lnTo>
                  <a:lnTo>
                    <a:pt x="3050" y="1037"/>
                  </a:lnTo>
                  <a:lnTo>
                    <a:pt x="3059" y="1050"/>
                  </a:lnTo>
                  <a:lnTo>
                    <a:pt x="3068" y="1064"/>
                  </a:lnTo>
                  <a:lnTo>
                    <a:pt x="3076" y="1078"/>
                  </a:lnTo>
                  <a:lnTo>
                    <a:pt x="3085" y="1091"/>
                  </a:lnTo>
                  <a:lnTo>
                    <a:pt x="3094" y="1105"/>
                  </a:lnTo>
                  <a:lnTo>
                    <a:pt x="3103" y="1119"/>
                  </a:lnTo>
                  <a:lnTo>
                    <a:pt x="3112" y="1132"/>
                  </a:lnTo>
                  <a:lnTo>
                    <a:pt x="3120" y="1145"/>
                  </a:lnTo>
                  <a:lnTo>
                    <a:pt x="3129" y="1158"/>
                  </a:lnTo>
                  <a:lnTo>
                    <a:pt x="3137" y="1172"/>
                  </a:lnTo>
                  <a:lnTo>
                    <a:pt x="3146" y="1185"/>
                  </a:lnTo>
                  <a:lnTo>
                    <a:pt x="3155" y="1198"/>
                  </a:lnTo>
                  <a:lnTo>
                    <a:pt x="3163" y="1211"/>
                  </a:lnTo>
                  <a:lnTo>
                    <a:pt x="3172" y="1223"/>
                  </a:lnTo>
                  <a:lnTo>
                    <a:pt x="3181" y="1236"/>
                  </a:lnTo>
                  <a:lnTo>
                    <a:pt x="3189" y="1249"/>
                  </a:lnTo>
                  <a:lnTo>
                    <a:pt x="3198" y="1261"/>
                  </a:lnTo>
                  <a:lnTo>
                    <a:pt x="3207" y="1273"/>
                  </a:lnTo>
                  <a:lnTo>
                    <a:pt x="3216" y="1286"/>
                  </a:lnTo>
                  <a:lnTo>
                    <a:pt x="3225" y="1298"/>
                  </a:lnTo>
                  <a:lnTo>
                    <a:pt x="3233" y="1310"/>
                  </a:lnTo>
                  <a:lnTo>
                    <a:pt x="3242" y="1322"/>
                  </a:lnTo>
                  <a:lnTo>
                    <a:pt x="3250" y="1334"/>
                  </a:lnTo>
                  <a:lnTo>
                    <a:pt x="3259" y="1345"/>
                  </a:lnTo>
                  <a:lnTo>
                    <a:pt x="3268" y="1357"/>
                  </a:lnTo>
                  <a:lnTo>
                    <a:pt x="3276" y="1368"/>
                  </a:lnTo>
                  <a:lnTo>
                    <a:pt x="3285" y="1380"/>
                  </a:lnTo>
                  <a:lnTo>
                    <a:pt x="3294" y="1391"/>
                  </a:lnTo>
                  <a:lnTo>
                    <a:pt x="3302" y="1402"/>
                  </a:lnTo>
                  <a:lnTo>
                    <a:pt x="3311" y="1413"/>
                  </a:lnTo>
                  <a:lnTo>
                    <a:pt x="3320" y="1424"/>
                  </a:lnTo>
                  <a:lnTo>
                    <a:pt x="3329" y="1435"/>
                  </a:lnTo>
                  <a:lnTo>
                    <a:pt x="3338" y="1445"/>
                  </a:lnTo>
                  <a:lnTo>
                    <a:pt x="3346" y="1455"/>
                  </a:lnTo>
                  <a:lnTo>
                    <a:pt x="3355" y="1466"/>
                  </a:lnTo>
                  <a:lnTo>
                    <a:pt x="3363" y="1476"/>
                  </a:lnTo>
                  <a:lnTo>
                    <a:pt x="3372" y="1486"/>
                  </a:lnTo>
                  <a:lnTo>
                    <a:pt x="3381" y="1496"/>
                  </a:lnTo>
                  <a:lnTo>
                    <a:pt x="3389" y="1507"/>
                  </a:lnTo>
                  <a:lnTo>
                    <a:pt x="3398" y="1516"/>
                  </a:lnTo>
                  <a:lnTo>
                    <a:pt x="3407" y="1525"/>
                  </a:lnTo>
                  <a:lnTo>
                    <a:pt x="3415" y="1535"/>
                  </a:lnTo>
                  <a:lnTo>
                    <a:pt x="3424" y="1545"/>
                  </a:lnTo>
                  <a:lnTo>
                    <a:pt x="3433" y="1553"/>
                  </a:lnTo>
                  <a:lnTo>
                    <a:pt x="3442" y="1563"/>
                  </a:lnTo>
                  <a:lnTo>
                    <a:pt x="3451" y="1571"/>
                  </a:lnTo>
                  <a:lnTo>
                    <a:pt x="3459" y="1581"/>
                  </a:lnTo>
                  <a:lnTo>
                    <a:pt x="3468" y="1589"/>
                  </a:lnTo>
                  <a:lnTo>
                    <a:pt x="3476" y="1598"/>
                  </a:lnTo>
                  <a:lnTo>
                    <a:pt x="3485" y="1607"/>
                  </a:lnTo>
                  <a:lnTo>
                    <a:pt x="3494" y="1615"/>
                  </a:lnTo>
                  <a:lnTo>
                    <a:pt x="3502" y="1622"/>
                  </a:lnTo>
                  <a:lnTo>
                    <a:pt x="3511" y="1631"/>
                  </a:lnTo>
                  <a:lnTo>
                    <a:pt x="3520" y="1639"/>
                  </a:lnTo>
                  <a:lnTo>
                    <a:pt x="3528" y="1647"/>
                  </a:lnTo>
                  <a:lnTo>
                    <a:pt x="3537" y="1654"/>
                  </a:lnTo>
                  <a:lnTo>
                    <a:pt x="3546" y="1662"/>
                  </a:lnTo>
                  <a:lnTo>
                    <a:pt x="3555" y="1669"/>
                  </a:lnTo>
                  <a:lnTo>
                    <a:pt x="3564" y="1676"/>
                  </a:lnTo>
                  <a:lnTo>
                    <a:pt x="3572" y="1684"/>
                  </a:lnTo>
                  <a:lnTo>
                    <a:pt x="3581" y="1691"/>
                  </a:lnTo>
                  <a:lnTo>
                    <a:pt x="3590" y="1698"/>
                  </a:lnTo>
                  <a:lnTo>
                    <a:pt x="3598" y="1704"/>
                  </a:lnTo>
                  <a:lnTo>
                    <a:pt x="3607" y="1712"/>
                  </a:lnTo>
                  <a:lnTo>
                    <a:pt x="3615" y="1718"/>
                  </a:lnTo>
                  <a:lnTo>
                    <a:pt x="3624" y="1725"/>
                  </a:lnTo>
                  <a:lnTo>
                    <a:pt x="3633" y="1731"/>
                  </a:lnTo>
                  <a:lnTo>
                    <a:pt x="3641" y="1737"/>
                  </a:lnTo>
                  <a:lnTo>
                    <a:pt x="3650" y="1743"/>
                  </a:lnTo>
                  <a:lnTo>
                    <a:pt x="3659" y="1749"/>
                  </a:lnTo>
                  <a:lnTo>
                    <a:pt x="3668" y="1756"/>
                  </a:lnTo>
                  <a:lnTo>
                    <a:pt x="3677" y="1761"/>
                  </a:lnTo>
                  <a:lnTo>
                    <a:pt x="3685" y="1767"/>
                  </a:lnTo>
                  <a:lnTo>
                    <a:pt x="3694" y="1772"/>
                  </a:lnTo>
                  <a:lnTo>
                    <a:pt x="3703" y="1778"/>
                  </a:lnTo>
                  <a:lnTo>
                    <a:pt x="3711" y="1783"/>
                  </a:lnTo>
                  <a:lnTo>
                    <a:pt x="3720" y="1789"/>
                  </a:lnTo>
                  <a:lnTo>
                    <a:pt x="3728" y="1794"/>
                  </a:lnTo>
                  <a:lnTo>
                    <a:pt x="3737" y="1799"/>
                  </a:lnTo>
                  <a:lnTo>
                    <a:pt x="3746" y="1804"/>
                  </a:lnTo>
                  <a:lnTo>
                    <a:pt x="3754" y="1809"/>
                  </a:lnTo>
                  <a:lnTo>
                    <a:pt x="3763" y="1813"/>
                  </a:lnTo>
                  <a:lnTo>
                    <a:pt x="3772" y="1818"/>
                  </a:lnTo>
                  <a:lnTo>
                    <a:pt x="3781" y="1822"/>
                  </a:lnTo>
                  <a:lnTo>
                    <a:pt x="3790" y="1827"/>
                  </a:lnTo>
                  <a:lnTo>
                    <a:pt x="3798" y="1831"/>
                  </a:lnTo>
                  <a:lnTo>
                    <a:pt x="3807" y="1835"/>
                  </a:lnTo>
                  <a:lnTo>
                    <a:pt x="3816" y="1840"/>
                  </a:lnTo>
                  <a:lnTo>
                    <a:pt x="3824" y="1844"/>
                  </a:lnTo>
                  <a:lnTo>
                    <a:pt x="3833" y="1848"/>
                  </a:lnTo>
                  <a:lnTo>
                    <a:pt x="3841" y="1852"/>
                  </a:lnTo>
                  <a:lnTo>
                    <a:pt x="3850" y="1856"/>
                  </a:lnTo>
                  <a:lnTo>
                    <a:pt x="3859" y="1859"/>
                  </a:lnTo>
                  <a:lnTo>
                    <a:pt x="3867" y="1863"/>
                  </a:lnTo>
                  <a:lnTo>
                    <a:pt x="3876" y="1866"/>
                  </a:lnTo>
                  <a:lnTo>
                    <a:pt x="3885" y="1870"/>
                  </a:lnTo>
                  <a:lnTo>
                    <a:pt x="3894" y="1874"/>
                  </a:lnTo>
                  <a:lnTo>
                    <a:pt x="3903" y="1877"/>
                  </a:lnTo>
                  <a:lnTo>
                    <a:pt x="3911" y="1880"/>
                  </a:lnTo>
                  <a:lnTo>
                    <a:pt x="3920" y="1884"/>
                  </a:lnTo>
                  <a:lnTo>
                    <a:pt x="3929" y="1887"/>
                  </a:lnTo>
                  <a:lnTo>
                    <a:pt x="3937" y="1889"/>
                  </a:lnTo>
                  <a:lnTo>
                    <a:pt x="3946" y="1892"/>
                  </a:lnTo>
                  <a:lnTo>
                    <a:pt x="3954" y="1895"/>
                  </a:lnTo>
                  <a:lnTo>
                    <a:pt x="3963" y="1898"/>
                  </a:lnTo>
                  <a:lnTo>
                    <a:pt x="3972" y="1901"/>
                  </a:lnTo>
                  <a:lnTo>
                    <a:pt x="3980" y="1904"/>
                  </a:lnTo>
                  <a:lnTo>
                    <a:pt x="3989" y="1906"/>
                  </a:lnTo>
                  <a:lnTo>
                    <a:pt x="3998" y="1909"/>
                  </a:lnTo>
                  <a:lnTo>
                    <a:pt x="4007" y="1911"/>
                  </a:lnTo>
                  <a:lnTo>
                    <a:pt x="4016" y="1914"/>
                  </a:lnTo>
                  <a:lnTo>
                    <a:pt x="4024" y="1916"/>
                  </a:lnTo>
                  <a:lnTo>
                    <a:pt x="4033" y="1918"/>
                  </a:lnTo>
                  <a:lnTo>
                    <a:pt x="4042" y="1920"/>
                  </a:lnTo>
                  <a:lnTo>
                    <a:pt x="4050" y="1923"/>
                  </a:lnTo>
                  <a:lnTo>
                    <a:pt x="4059" y="1925"/>
                  </a:lnTo>
                  <a:lnTo>
                    <a:pt x="4067" y="1927"/>
                  </a:lnTo>
                  <a:lnTo>
                    <a:pt x="4076" y="1929"/>
                  </a:lnTo>
                  <a:lnTo>
                    <a:pt x="4085" y="1931"/>
                  </a:lnTo>
                  <a:lnTo>
                    <a:pt x="4093" y="1933"/>
                  </a:lnTo>
                  <a:lnTo>
                    <a:pt x="4102" y="1935"/>
                  </a:lnTo>
                  <a:lnTo>
                    <a:pt x="4111" y="1936"/>
                  </a:lnTo>
                  <a:lnTo>
                    <a:pt x="4120" y="1938"/>
                  </a:lnTo>
                  <a:lnTo>
                    <a:pt x="4129" y="1940"/>
                  </a:lnTo>
                  <a:lnTo>
                    <a:pt x="4137" y="1942"/>
                  </a:lnTo>
                  <a:lnTo>
                    <a:pt x="4146" y="1943"/>
                  </a:lnTo>
                  <a:lnTo>
                    <a:pt x="4155" y="1945"/>
                  </a:lnTo>
                  <a:lnTo>
                    <a:pt x="4163" y="1946"/>
                  </a:lnTo>
                  <a:lnTo>
                    <a:pt x="4172" y="1948"/>
                  </a:lnTo>
                  <a:lnTo>
                    <a:pt x="4181" y="1949"/>
                  </a:lnTo>
                  <a:lnTo>
                    <a:pt x="4189" y="1951"/>
                  </a:lnTo>
                  <a:lnTo>
                    <a:pt x="4198" y="1952"/>
                  </a:lnTo>
                  <a:lnTo>
                    <a:pt x="4206" y="1953"/>
                  </a:lnTo>
                  <a:lnTo>
                    <a:pt x="4215" y="1955"/>
                  </a:lnTo>
                  <a:lnTo>
                    <a:pt x="4224" y="1956"/>
                  </a:lnTo>
                  <a:lnTo>
                    <a:pt x="4233" y="1957"/>
                  </a:lnTo>
                  <a:lnTo>
                    <a:pt x="4242" y="1959"/>
                  </a:lnTo>
                  <a:lnTo>
                    <a:pt x="4250" y="1959"/>
                  </a:lnTo>
                  <a:lnTo>
                    <a:pt x="4259" y="1961"/>
                  </a:lnTo>
                  <a:lnTo>
                    <a:pt x="4268" y="1961"/>
                  </a:lnTo>
                  <a:lnTo>
                    <a:pt x="4276" y="1963"/>
                  </a:lnTo>
                  <a:lnTo>
                    <a:pt x="4285" y="1964"/>
                  </a:lnTo>
                  <a:lnTo>
                    <a:pt x="4294" y="1964"/>
                  </a:lnTo>
                  <a:lnTo>
                    <a:pt x="4302" y="1966"/>
                  </a:lnTo>
                  <a:lnTo>
                    <a:pt x="4311" y="1966"/>
                  </a:lnTo>
                  <a:lnTo>
                    <a:pt x="4319" y="1967"/>
                  </a:lnTo>
                  <a:lnTo>
                    <a:pt x="4328" y="1968"/>
                  </a:lnTo>
                  <a:lnTo>
                    <a:pt x="4337" y="1969"/>
                  </a:lnTo>
                  <a:lnTo>
                    <a:pt x="4346" y="1970"/>
                  </a:lnTo>
                </a:path>
              </a:pathLst>
            </a:custGeom>
            <a:noFill/>
            <a:ln w="19050" cap="rnd">
              <a:solidFill>
                <a:srgbClr val="FF0000"/>
              </a:solidFill>
              <a:round/>
              <a:headEnd/>
              <a:tailEnd/>
            </a:ln>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endParaRPr lang="en-US" altLang="en-US" dirty="0"/>
            </a:p>
          </p:txBody>
        </p:sp>
        <p:sp>
          <p:nvSpPr>
            <p:cNvPr id="34" name="TextBox 33"/>
            <p:cNvSpPr txBox="1"/>
            <p:nvPr/>
          </p:nvSpPr>
          <p:spPr>
            <a:xfrm>
              <a:off x="4462365" y="1460538"/>
              <a:ext cx="790601" cy="523220"/>
            </a:xfrm>
            <a:prstGeom prst="rect">
              <a:avLst/>
            </a:prstGeom>
            <a:noFill/>
          </p:spPr>
          <p:txBody>
            <a:bodyPr wrap="none" rtlCol="0">
              <a:spAutoFit/>
            </a:bodyPr>
            <a:lstStyle/>
            <a:p>
              <a:pPr algn="ctr" eaLnBrk="0" hangingPunct="0"/>
              <a:r>
                <a:rPr lang="en-US" sz="1400" b="1" dirty="0"/>
                <a:t>Failure</a:t>
              </a:r>
            </a:p>
            <a:p>
              <a:pPr algn="ctr" eaLnBrk="0" hangingPunct="0"/>
              <a:r>
                <a:rPr lang="en-US" sz="1400" b="1" dirty="0"/>
                <a:t>Region</a:t>
              </a:r>
            </a:p>
          </p:txBody>
        </p:sp>
        <p:cxnSp>
          <p:nvCxnSpPr>
            <p:cNvPr id="59" name="Straight Connector 58"/>
            <p:cNvCxnSpPr>
              <a:stCxn id="46" idx="30"/>
            </p:cNvCxnSpPr>
            <p:nvPr/>
          </p:nvCxnSpPr>
          <p:spPr bwMode="auto">
            <a:xfrm flipH="1">
              <a:off x="3799315" y="1279125"/>
              <a:ext cx="16380" cy="1363231"/>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61" name="Straight Connector 60"/>
            <p:cNvCxnSpPr>
              <a:stCxn id="17437" idx="30"/>
            </p:cNvCxnSpPr>
            <p:nvPr/>
          </p:nvCxnSpPr>
          <p:spPr bwMode="auto">
            <a:xfrm flipH="1">
              <a:off x="5794697" y="1417007"/>
              <a:ext cx="468" cy="1225349"/>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2" name="Straight Arrow Connector 11"/>
            <p:cNvCxnSpPr/>
            <p:nvPr/>
          </p:nvCxnSpPr>
          <p:spPr>
            <a:xfrm flipH="1">
              <a:off x="4830474" y="1955838"/>
              <a:ext cx="1" cy="614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95037" y="1710765"/>
              <a:ext cx="1000595" cy="307777"/>
            </a:xfrm>
            <a:prstGeom prst="rect">
              <a:avLst/>
            </a:prstGeom>
            <a:noFill/>
          </p:spPr>
          <p:txBody>
            <a:bodyPr wrap="none" rtlCol="0">
              <a:spAutoFit/>
            </a:bodyPr>
            <a:lstStyle/>
            <a:p>
              <a:r>
                <a:rPr lang="en-US" sz="1400" dirty="0"/>
                <a:t>Stress </a:t>
              </a:r>
              <a:r>
                <a:rPr lang="en-US" altLang="en-US" sz="1400" i="1" dirty="0"/>
                <a:t>f(s)</a:t>
              </a:r>
              <a:endParaRPr lang="en-US" dirty="0"/>
            </a:p>
          </p:txBody>
        </p:sp>
        <p:sp>
          <p:nvSpPr>
            <p:cNvPr id="40" name="TextBox 39"/>
            <p:cNvSpPr txBox="1"/>
            <p:nvPr/>
          </p:nvSpPr>
          <p:spPr>
            <a:xfrm>
              <a:off x="6832022" y="1638599"/>
              <a:ext cx="1199367" cy="307777"/>
            </a:xfrm>
            <a:prstGeom prst="rect">
              <a:avLst/>
            </a:prstGeom>
            <a:noFill/>
          </p:spPr>
          <p:txBody>
            <a:bodyPr wrap="none" rtlCol="0">
              <a:spAutoFit/>
            </a:bodyPr>
            <a:lstStyle/>
            <a:p>
              <a:r>
                <a:rPr lang="en-US" sz="1400" dirty="0"/>
                <a:t>Strength </a:t>
              </a:r>
              <a:r>
                <a:rPr lang="en-US" altLang="en-US" sz="1400" i="1" dirty="0"/>
                <a:t>f(S)</a:t>
              </a:r>
              <a:endParaRPr lang="en-US" dirty="0"/>
            </a:p>
          </p:txBody>
        </p:sp>
        <p:sp>
          <p:nvSpPr>
            <p:cNvPr id="27" name="TextBox 26"/>
            <p:cNvSpPr txBox="1"/>
            <p:nvPr/>
          </p:nvSpPr>
          <p:spPr>
            <a:xfrm>
              <a:off x="5647926" y="2559329"/>
              <a:ext cx="420308" cy="369332"/>
            </a:xfrm>
            <a:prstGeom prst="rect">
              <a:avLst/>
            </a:prstGeom>
            <a:noFill/>
          </p:spPr>
          <p:txBody>
            <a:bodyPr wrap="none" rtlCol="0">
              <a:spAutoFit/>
            </a:bodyPr>
            <a:lstStyle/>
            <a:p>
              <a:r>
                <a:rPr lang="en-US" dirty="0"/>
                <a:t>µ</a:t>
              </a:r>
              <a:r>
                <a:rPr lang="en-US" baseline="-25000" dirty="0"/>
                <a:t>S</a:t>
              </a:r>
              <a:endParaRPr lang="en-US" dirty="0"/>
            </a:p>
          </p:txBody>
        </p:sp>
        <p:sp>
          <p:nvSpPr>
            <p:cNvPr id="28" name="TextBox 27"/>
            <p:cNvSpPr txBox="1"/>
            <p:nvPr/>
          </p:nvSpPr>
          <p:spPr>
            <a:xfrm>
              <a:off x="3618365" y="2556212"/>
              <a:ext cx="394660" cy="369332"/>
            </a:xfrm>
            <a:prstGeom prst="rect">
              <a:avLst/>
            </a:prstGeom>
            <a:noFill/>
          </p:spPr>
          <p:txBody>
            <a:bodyPr wrap="none" rtlCol="0">
              <a:spAutoFit/>
            </a:bodyPr>
            <a:lstStyle/>
            <a:p>
              <a:r>
                <a:rPr lang="en-US" dirty="0"/>
                <a:t>µ</a:t>
              </a:r>
              <a:r>
                <a:rPr lang="en-US" baseline="-25000" dirty="0"/>
                <a:t>s</a:t>
              </a:r>
              <a:endParaRPr lang="en-US" dirty="0"/>
            </a:p>
          </p:txBody>
        </p:sp>
      </p:grpSp>
      <p:sp>
        <p:nvSpPr>
          <p:cNvPr id="11" name="Rectangle 10"/>
          <p:cNvSpPr/>
          <p:nvPr/>
        </p:nvSpPr>
        <p:spPr>
          <a:xfrm>
            <a:off x="136075" y="4954524"/>
            <a:ext cx="8953333" cy="1569660"/>
          </a:xfrm>
          <a:prstGeom prst="rect">
            <a:avLst/>
          </a:prstGeom>
          <a:noFill/>
        </p:spPr>
        <p:txBody>
          <a:bodyPr wrap="square">
            <a:spAutoFit/>
          </a:bodyPr>
          <a:lstStyle/>
          <a:p>
            <a:pPr>
              <a:spcAft>
                <a:spcPts val="600"/>
              </a:spcAft>
            </a:pPr>
            <a:r>
              <a:rPr lang="en-US" sz="1300" b="1" dirty="0">
                <a:solidFill>
                  <a:srgbClr val="FF0000"/>
                </a:solidFill>
              </a:rPr>
              <a:t>Note 1:</a:t>
            </a:r>
            <a:r>
              <a:rPr lang="en-US" sz="1300" dirty="0"/>
              <a:t>  In general, reliability is defined as the probability that the strength exceeds the stress for all values of the stress.</a:t>
            </a:r>
          </a:p>
          <a:p>
            <a:pPr>
              <a:spcAft>
                <a:spcPts val="600"/>
              </a:spcAft>
            </a:pPr>
            <a:r>
              <a:rPr lang="en-US" sz="1300" b="1" dirty="0">
                <a:solidFill>
                  <a:srgbClr val="FF0000"/>
                </a:solidFill>
              </a:rPr>
              <a:t>Note 2:</a:t>
            </a:r>
            <a:r>
              <a:rPr lang="en-US" sz="1300" dirty="0"/>
              <a:t>  Normality assumption does not apply to all engineering phenomena; and, under these special circumstances when the Normal does not apply, different methodology is used to determine reliability. As long as the engineering phenomena can be modeled, by whatever distribution, reliability could be obtained by methods such as the Monte Carlo method. Since the overwhelming majority of engineering phenomena do follow the normal distribution, the normality assumption is certainly the place to start.</a:t>
            </a:r>
          </a:p>
        </p:txBody>
      </p:sp>
      <p:sp>
        <p:nvSpPr>
          <p:cNvPr id="4" name="Title 3"/>
          <p:cNvSpPr>
            <a:spLocks noGrp="1"/>
          </p:cNvSpPr>
          <p:nvPr>
            <p:ph type="title"/>
          </p:nvPr>
        </p:nvSpPr>
        <p:spPr/>
        <p:txBody>
          <a:bodyPr/>
          <a:lstStyle/>
          <a:p>
            <a:r>
              <a:rPr lang="en-US" sz="2400" dirty="0">
                <a:cs typeface="Arial" panose="020B0604020202020204" pitchFamily="34" charset="0"/>
              </a:rPr>
              <a:t>Physics Based </a:t>
            </a:r>
            <a:r>
              <a:rPr lang="en-US" sz="2400" dirty="0"/>
              <a:t>Reliability Prediction</a:t>
            </a:r>
            <a:br>
              <a:rPr lang="en-US" sz="2400" dirty="0"/>
            </a:br>
            <a:r>
              <a:rPr lang="en-US" sz="2400" dirty="0"/>
              <a:t>The Normal Case</a:t>
            </a:r>
          </a:p>
        </p:txBody>
      </p:sp>
    </p:spTree>
    <p:extLst>
      <p:ext uri="{BB962C8B-B14F-4D97-AF65-F5344CB8AC3E}">
        <p14:creationId xmlns:p14="http://schemas.microsoft.com/office/powerpoint/2010/main" val="4136764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849113" y="3369177"/>
            <a:ext cx="4144962" cy="3004565"/>
            <a:chOff x="1981200" y="2362200"/>
            <a:chExt cx="4144962" cy="3414712"/>
          </a:xfrm>
        </p:grpSpPr>
        <p:pic>
          <p:nvPicPr>
            <p:cNvPr id="43013" name="Picture 6"/>
            <p:cNvPicPr>
              <a:picLocks noChangeAspect="1"/>
            </p:cNvPicPr>
            <p:nvPr/>
          </p:nvPicPr>
          <p:blipFill>
            <a:blip r:embed="rId2" cstate="print"/>
            <a:srcRect/>
            <a:stretch>
              <a:fillRect/>
            </a:stretch>
          </p:blipFill>
          <p:spPr bwMode="auto">
            <a:xfrm>
              <a:off x="1981200" y="2362200"/>
              <a:ext cx="4144962" cy="3414712"/>
            </a:xfrm>
            <a:prstGeom prst="rect">
              <a:avLst/>
            </a:prstGeom>
            <a:noFill/>
            <a:ln w="9525">
              <a:noFill/>
              <a:miter lim="800000"/>
              <a:headEnd/>
              <a:tailEnd/>
            </a:ln>
          </p:spPr>
        </p:pic>
        <p:cxnSp>
          <p:nvCxnSpPr>
            <p:cNvPr id="3" name="Straight Arrow Connector 2"/>
            <p:cNvCxnSpPr/>
            <p:nvPr/>
          </p:nvCxnSpPr>
          <p:spPr bwMode="auto">
            <a:xfrm flipV="1">
              <a:off x="3886200" y="2971800"/>
              <a:ext cx="457200" cy="45720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 name="Straight Connector 6"/>
            <p:cNvCxnSpPr/>
            <p:nvPr/>
          </p:nvCxnSpPr>
          <p:spPr bwMode="auto">
            <a:xfrm flipH="1">
              <a:off x="3581400" y="3429000"/>
              <a:ext cx="304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2" name="Title 1"/>
          <p:cNvSpPr>
            <a:spLocks noGrp="1"/>
          </p:cNvSpPr>
          <p:nvPr>
            <p:ph type="title"/>
          </p:nvPr>
        </p:nvSpPr>
        <p:spPr>
          <a:xfrm>
            <a:off x="292608" y="62222"/>
            <a:ext cx="7128918" cy="830997"/>
          </a:xfrm>
        </p:spPr>
        <p:txBody>
          <a:bodyPr/>
          <a:lstStyle/>
          <a:p>
            <a:r>
              <a:rPr lang="en-US" dirty="0"/>
              <a:t>Physics-Based Reliability Prediction </a:t>
            </a:r>
            <a:br>
              <a:rPr lang="en-US" dirty="0"/>
            </a:br>
            <a:r>
              <a:rPr lang="en-US" dirty="0"/>
              <a:t>A Rocket Engine Roller Bearing Example</a:t>
            </a:r>
          </a:p>
        </p:txBody>
      </p:sp>
      <p:sp>
        <p:nvSpPr>
          <p:cNvPr id="10" name="Content Placeholder 9"/>
          <p:cNvSpPr>
            <a:spLocks noGrp="1"/>
          </p:cNvSpPr>
          <p:nvPr>
            <p:ph idx="1"/>
          </p:nvPr>
        </p:nvSpPr>
        <p:spPr/>
        <p:txBody>
          <a:bodyPr>
            <a:noAutofit/>
          </a:bodyPr>
          <a:lstStyle/>
          <a:p>
            <a:r>
              <a:rPr lang="en-US" sz="1800" dirty="0"/>
              <a:t>During rig testing, the High Pressure Fuel Turbo-pump (HPFTP) Bearing of the Space Shuttle Main Engine (SSME) experienced several cracked races. Three out of four tests failed (440C bearing races fractured). As a result, a study was formulated to:</a:t>
            </a:r>
          </a:p>
          <a:p>
            <a:pPr lvl="1"/>
            <a:r>
              <a:rPr lang="en-US" sz="1600" dirty="0"/>
              <a:t>Determine the probability of failure due to the hoop stress exceeding the material’s capability strength causing a fracture. </a:t>
            </a:r>
          </a:p>
          <a:p>
            <a:pPr lvl="1"/>
            <a:r>
              <a:rPr lang="en-US" sz="1600" dirty="0"/>
              <a:t>Study the effect of manufacturing stresses </a:t>
            </a:r>
            <a:br>
              <a:rPr lang="en-US" sz="1600" dirty="0"/>
            </a:br>
            <a:r>
              <a:rPr lang="en-US" sz="1600" dirty="0"/>
              <a:t>on the fracture probability for two different </a:t>
            </a:r>
            <a:br>
              <a:rPr lang="en-US" sz="1600" dirty="0"/>
            </a:br>
            <a:r>
              <a:rPr lang="en-US" sz="1600" dirty="0"/>
              <a:t>materials, the 440C (current material) and</a:t>
            </a:r>
            <a:br>
              <a:rPr lang="en-US" sz="1600" dirty="0"/>
            </a:br>
            <a:r>
              <a:rPr lang="en-US" sz="1600" dirty="0"/>
              <a:t>the 9310 (alternative material). </a:t>
            </a:r>
          </a:p>
          <a:p>
            <a:pPr marL="0" indent="0">
              <a:buNone/>
            </a:pPr>
            <a:r>
              <a:rPr lang="en-US" sz="1800" dirty="0"/>
              <a:t>The </a:t>
            </a:r>
            <a:r>
              <a:rPr lang="en-US" sz="1800" b="1" dirty="0"/>
              <a:t>hoop stress </a:t>
            </a:r>
            <a:r>
              <a:rPr lang="en-US" sz="1800" dirty="0"/>
              <a:t>is the force exerted </a:t>
            </a:r>
            <a:br>
              <a:rPr lang="en-US" sz="1800" dirty="0"/>
            </a:br>
            <a:r>
              <a:rPr lang="en-US" sz="1800" dirty="0"/>
              <a:t>circumferentially (perpendicular both to </a:t>
            </a:r>
            <a:br>
              <a:rPr lang="en-US" sz="1800" dirty="0"/>
            </a:br>
            <a:r>
              <a:rPr lang="en-US" sz="1800" dirty="0"/>
              <a:t>the axis and to the radius of the object) </a:t>
            </a:r>
            <a:br>
              <a:rPr lang="en-US" sz="1800" dirty="0"/>
            </a:br>
            <a:r>
              <a:rPr lang="en-US" sz="1800" dirty="0"/>
              <a:t>in both directions on every particle in the </a:t>
            </a:r>
            <a:br>
              <a:rPr lang="en-US" sz="1800" dirty="0"/>
            </a:br>
            <a:r>
              <a:rPr lang="en-US" sz="1800" dirty="0"/>
              <a:t>cylinder wall. Along with axial </a:t>
            </a:r>
            <a:r>
              <a:rPr lang="en-US" sz="1800" b="1" dirty="0"/>
              <a:t>stress</a:t>
            </a:r>
            <a:r>
              <a:rPr lang="en-US" sz="1800" dirty="0"/>
              <a:t> and radial </a:t>
            </a:r>
            <a:br>
              <a:rPr lang="en-US" sz="1800" dirty="0"/>
            </a:br>
            <a:r>
              <a:rPr lang="en-US" sz="1800" b="1" dirty="0"/>
              <a:t>stress</a:t>
            </a:r>
            <a:r>
              <a:rPr lang="en-US" sz="1800" dirty="0"/>
              <a:t>, circumferential </a:t>
            </a:r>
            <a:r>
              <a:rPr lang="en-US" sz="1800" b="1" dirty="0"/>
              <a:t>stress</a:t>
            </a:r>
            <a:r>
              <a:rPr lang="en-US" sz="1800" dirty="0"/>
              <a:t> is a component of the </a:t>
            </a:r>
            <a:br>
              <a:rPr lang="en-US" sz="1800" dirty="0"/>
            </a:br>
            <a:r>
              <a:rPr lang="en-US" sz="1800" b="1" dirty="0"/>
              <a:t>stress</a:t>
            </a:r>
            <a:r>
              <a:rPr lang="en-US" sz="1800" dirty="0"/>
              <a:t> tensor in cylindrical coordinates.</a:t>
            </a:r>
          </a:p>
          <a:p>
            <a:pPr lvl="1"/>
            <a:endParaRPr lang="en-US" sz="1600" dirty="0"/>
          </a:p>
          <a:p>
            <a:endParaRPr lang="en-US" sz="1800" dirty="0"/>
          </a:p>
        </p:txBody>
      </p:sp>
    </p:spTree>
    <p:extLst>
      <p:ext uri="{BB962C8B-B14F-4D97-AF65-F5344CB8AC3E}">
        <p14:creationId xmlns:p14="http://schemas.microsoft.com/office/powerpoint/2010/main" val="2237449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1231" y="1720020"/>
            <a:ext cx="6261538" cy="46708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292608" y="62222"/>
            <a:ext cx="7128918" cy="830997"/>
          </a:xfrm>
        </p:spPr>
        <p:txBody>
          <a:bodyPr/>
          <a:lstStyle/>
          <a:p>
            <a:r>
              <a:rPr lang="en-US" dirty="0"/>
              <a:t>Physics-Based Reliability Prediction </a:t>
            </a:r>
            <a:br>
              <a:rPr lang="en-US" dirty="0"/>
            </a:br>
            <a:r>
              <a:rPr lang="en-US" dirty="0"/>
              <a:t>A Rocket Engine Roller Bearing Example</a:t>
            </a:r>
          </a:p>
        </p:txBody>
      </p:sp>
      <p:sp>
        <p:nvSpPr>
          <p:cNvPr id="7" name="Content Placeholder 6"/>
          <p:cNvSpPr>
            <a:spLocks noGrp="1"/>
          </p:cNvSpPr>
          <p:nvPr>
            <p:ph idx="1"/>
          </p:nvPr>
        </p:nvSpPr>
        <p:spPr>
          <a:xfrm>
            <a:off x="457200" y="1182414"/>
            <a:ext cx="8229600" cy="4943750"/>
          </a:xfrm>
        </p:spPr>
        <p:txBody>
          <a:bodyPr/>
          <a:lstStyle/>
          <a:p>
            <a:r>
              <a:rPr lang="en-US" dirty="0"/>
              <a:t>The Simulation Model</a:t>
            </a:r>
          </a:p>
        </p:txBody>
      </p:sp>
    </p:spTree>
    <p:extLst>
      <p:ext uri="{BB962C8B-B14F-4D97-AF65-F5344CB8AC3E}">
        <p14:creationId xmlns:p14="http://schemas.microsoft.com/office/powerpoint/2010/main" val="3474558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608" y="62222"/>
            <a:ext cx="7128918" cy="830997"/>
          </a:xfrm>
        </p:spPr>
        <p:txBody>
          <a:bodyPr/>
          <a:lstStyle/>
          <a:p>
            <a:r>
              <a:rPr lang="en-US" dirty="0"/>
              <a:t>Physics-Based Reliability Prediction </a:t>
            </a:r>
            <a:br>
              <a:rPr lang="en-US" dirty="0"/>
            </a:br>
            <a:r>
              <a:rPr lang="en-US" dirty="0"/>
              <a:t>A Rocket Engine Roller Bearing Example</a:t>
            </a:r>
          </a:p>
        </p:txBody>
      </p:sp>
      <p:sp>
        <p:nvSpPr>
          <p:cNvPr id="3" name="Content Placeholder 2"/>
          <p:cNvSpPr>
            <a:spLocks noGrp="1"/>
          </p:cNvSpPr>
          <p:nvPr>
            <p:ph idx="1"/>
          </p:nvPr>
        </p:nvSpPr>
        <p:spPr>
          <a:xfrm>
            <a:off x="457200" y="1304126"/>
            <a:ext cx="8229600" cy="4822038"/>
          </a:xfrm>
        </p:spPr>
        <p:txBody>
          <a:bodyPr>
            <a:normAutofit/>
          </a:bodyPr>
          <a:lstStyle/>
          <a:p>
            <a:pPr marL="0" indent="0">
              <a:buNone/>
            </a:pPr>
            <a:r>
              <a:rPr lang="en-US" b="1" i="1" dirty="0">
                <a:solidFill>
                  <a:schemeClr val="accent2"/>
                </a:solidFill>
              </a:rPr>
              <a:t>The Simulation Model</a:t>
            </a:r>
            <a:endParaRPr lang="en-US" dirty="0"/>
          </a:p>
          <a:p>
            <a:r>
              <a:rPr lang="en-US" dirty="0"/>
              <a:t>Since this failure model is a simple overstress model, only two distributions need to be simulated: the hoop stress distribution and the materials capability distribution. </a:t>
            </a:r>
          </a:p>
          <a:p>
            <a:r>
              <a:rPr lang="en-US" dirty="0"/>
              <a:t>In order to calculate the hoop stress distribution it was necessary to determine the materials properties variability.    </a:t>
            </a:r>
          </a:p>
          <a:p>
            <a:r>
              <a:rPr lang="en-US" dirty="0"/>
              <a:t>Of those materials, properties that affected the total inner race hoop stress, a series of equations was derived which mapped these life drivers (such as modulus of elasticity, coefficient of thermal expansion, etc.) into the total inner race hoop stress. </a:t>
            </a:r>
          </a:p>
          <a:p>
            <a:r>
              <a:rPr lang="en-US" dirty="0"/>
              <a:t>In order to derive these equations, several sources of information were used which included design programs, equations from engineering theory, manufacturing stress data, and engineering judgment. This resulted in a distribution of the total hoop stress.</a:t>
            </a:r>
          </a:p>
        </p:txBody>
      </p:sp>
    </p:spTree>
    <p:extLst>
      <p:ext uri="{BB962C8B-B14F-4D97-AF65-F5344CB8AC3E}">
        <p14:creationId xmlns:p14="http://schemas.microsoft.com/office/powerpoint/2010/main" val="1197669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608" y="62222"/>
            <a:ext cx="7128918" cy="830997"/>
          </a:xfrm>
        </p:spPr>
        <p:txBody>
          <a:bodyPr/>
          <a:lstStyle/>
          <a:p>
            <a:r>
              <a:rPr lang="en-US" dirty="0"/>
              <a:t>Physics-Based Reliability Prediction </a:t>
            </a:r>
            <a:br>
              <a:rPr lang="en-US" dirty="0"/>
            </a:br>
            <a:r>
              <a:rPr lang="en-US" dirty="0"/>
              <a:t>A Rocket Engine Roller Bearing Example</a:t>
            </a:r>
          </a:p>
        </p:txBody>
      </p:sp>
      <p:sp>
        <p:nvSpPr>
          <p:cNvPr id="3" name="Content Placeholder 2"/>
          <p:cNvSpPr>
            <a:spLocks noGrp="1"/>
          </p:cNvSpPr>
          <p:nvPr>
            <p:ph idx="1"/>
          </p:nvPr>
        </p:nvSpPr>
        <p:spPr>
          <a:xfrm>
            <a:off x="457200" y="1298920"/>
            <a:ext cx="8229600" cy="4690768"/>
          </a:xfrm>
        </p:spPr>
        <p:txBody>
          <a:bodyPr>
            <a:noAutofit/>
          </a:bodyPr>
          <a:lstStyle/>
          <a:p>
            <a:pPr marL="0" indent="0">
              <a:buNone/>
            </a:pPr>
            <a:r>
              <a:rPr lang="en-US" b="1" i="1" dirty="0">
                <a:solidFill>
                  <a:schemeClr val="accent2"/>
                </a:solidFill>
              </a:rPr>
              <a:t>The Simulation Model</a:t>
            </a:r>
          </a:p>
          <a:p>
            <a:r>
              <a:rPr lang="en-US" dirty="0"/>
              <a:t>In a similar fashion, a distribution on the materials capability strength was derived. </a:t>
            </a:r>
          </a:p>
          <a:p>
            <a:r>
              <a:rPr lang="en-US" dirty="0"/>
              <a:t>In this case, life drivers such as fracture toughness, crack depth/length, yield strength, etc., were important. The resulting materials capability strength distribution was then obtained through a similar series of equations.</a:t>
            </a:r>
          </a:p>
          <a:p>
            <a:r>
              <a:rPr lang="en-US" dirty="0">
                <a:solidFill>
                  <a:schemeClr val="accent2"/>
                </a:solidFill>
              </a:rPr>
              <a:t>The Monte Carlo simulation in this case would calculate a random hoop stress and a random materials capability strength. If the former is greater than the latter, a failure due to overstress occurs in the simulation. Otherwise, a success is recorded. </a:t>
            </a:r>
          </a:p>
          <a:p>
            <a:r>
              <a:rPr lang="en-US" dirty="0">
                <a:solidFill>
                  <a:schemeClr val="accent2"/>
                </a:solidFill>
              </a:rPr>
              <a:t>The simulation was run for two different materials: 440C (current material) and 9310.</a:t>
            </a:r>
          </a:p>
          <a:p>
            <a:r>
              <a:rPr lang="en-US" dirty="0">
                <a:solidFill>
                  <a:schemeClr val="accent2"/>
                </a:solidFill>
              </a:rPr>
              <a:t>After several thousand simulations are conducted, the percent which failed are recorded.  </a:t>
            </a:r>
          </a:p>
        </p:txBody>
      </p:sp>
    </p:spTree>
    <p:extLst>
      <p:ext uri="{BB962C8B-B14F-4D97-AF65-F5344CB8AC3E}">
        <p14:creationId xmlns:p14="http://schemas.microsoft.com/office/powerpoint/2010/main" val="352925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00627922"/>
              </p:ext>
            </p:extLst>
          </p:nvPr>
        </p:nvGraphicFramePr>
        <p:xfrm>
          <a:off x="559833" y="1467723"/>
          <a:ext cx="4885624" cy="2895600"/>
        </p:xfrm>
        <a:graphic>
          <a:graphicData uri="http://schemas.openxmlformats.org/drawingml/2006/table">
            <a:tbl>
              <a:tblPr/>
              <a:tblGrid>
                <a:gridCol w="1256856">
                  <a:extLst>
                    <a:ext uri="{9D8B030D-6E8A-4147-A177-3AD203B41FA5}">
                      <a16:colId xmlns="" xmlns:a16="http://schemas.microsoft.com/office/drawing/2014/main" val="20000"/>
                    </a:ext>
                  </a:extLst>
                </a:gridCol>
                <a:gridCol w="1828800">
                  <a:extLst>
                    <a:ext uri="{9D8B030D-6E8A-4147-A177-3AD203B41FA5}">
                      <a16:colId xmlns="" xmlns:a16="http://schemas.microsoft.com/office/drawing/2014/main" val="20001"/>
                    </a:ext>
                  </a:extLst>
                </a:gridCol>
                <a:gridCol w="1799968">
                  <a:extLst>
                    <a:ext uri="{9D8B030D-6E8A-4147-A177-3AD203B41FA5}">
                      <a16:colId xmlns="" xmlns:a16="http://schemas.microsoft.com/office/drawing/2014/main" val="20002"/>
                    </a:ext>
                  </a:extLst>
                </a:gridCol>
              </a:tblGrid>
              <a:tr h="29796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ea typeface="ヒラギノ角ゴ Pro W3" charset="-128"/>
                        </a:rPr>
                        <a:t>Test Failures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ea typeface="ヒラギノ角ゴ Pro W3" charset="-128"/>
                        </a:rPr>
                        <a:t>Race Configuration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mn-lt"/>
                          <a:ea typeface="ヒラギノ角ゴ Pro W3" charset="-128"/>
                        </a:rPr>
                        <a:t>Failures in </a:t>
                      </a:r>
                      <a:br>
                        <a:rPr kumimoji="0" lang="en-US" sz="1600" b="1" i="0" u="none" strike="noStrike" cap="none" normalizeH="0" baseline="0" dirty="0">
                          <a:ln>
                            <a:noFill/>
                          </a:ln>
                          <a:solidFill>
                            <a:schemeClr val="tx1"/>
                          </a:solidFill>
                          <a:effectLst/>
                          <a:latin typeface="+mn-lt"/>
                          <a:ea typeface="ヒラギノ角ゴ Pro W3" charset="-128"/>
                        </a:rPr>
                      </a:br>
                      <a:r>
                        <a:rPr kumimoji="0" lang="en-US" sz="1600" b="1" i="0" u="none" strike="noStrike" cap="none" normalizeH="0" baseline="0" dirty="0">
                          <a:ln>
                            <a:noFill/>
                          </a:ln>
                          <a:solidFill>
                            <a:schemeClr val="tx1"/>
                          </a:solidFill>
                          <a:effectLst/>
                          <a:latin typeface="+mn-lt"/>
                          <a:ea typeface="ヒラギノ角ゴ Pro W3" charset="-128"/>
                        </a:rPr>
                        <a:t>100,000 firings**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extLst>
                  <a:ext uri="{0D108BD9-81ED-4DB2-BD59-A6C34878D82A}">
                    <a16:rowId xmlns="" xmlns:a16="http://schemas.microsoft.com/office/drawing/2014/main" val="10000"/>
                  </a:ext>
                </a:extLst>
              </a:tr>
              <a:tr h="29796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3 of 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440C w/ actual* mfg. stresses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68,000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9796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440C w /no mfg. stresses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1,500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9796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N/A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440 C w/ ideal mfg. stresses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27,000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 xmlns:a16="http://schemas.microsoft.com/office/drawing/2014/main" val="10003"/>
                  </a:ext>
                </a:extLst>
              </a:tr>
              <a:tr h="29796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0 of 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9310 w/ ideal mfg. stresses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mn-lt"/>
                          <a:ea typeface="ヒラギノ角ゴ Pro W3" charset="-128"/>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 xmlns:a16="http://schemas.microsoft.com/office/drawing/2014/main" val="10004"/>
                  </a:ext>
                </a:extLst>
              </a:tr>
            </a:tbl>
          </a:graphicData>
        </a:graphic>
      </p:graphicFrame>
      <p:sp>
        <p:nvSpPr>
          <p:cNvPr id="45085" name="TextBox 4"/>
          <p:cNvSpPr txBox="1">
            <a:spLocks noChangeArrowheads="1"/>
          </p:cNvSpPr>
          <p:nvPr/>
        </p:nvSpPr>
        <p:spPr bwMode="auto">
          <a:xfrm>
            <a:off x="5573111" y="2477815"/>
            <a:ext cx="3429000" cy="584691"/>
          </a:xfrm>
          <a:prstGeom prst="rect">
            <a:avLst/>
          </a:prstGeom>
          <a:noFill/>
          <a:ln w="9525">
            <a:noFill/>
            <a:miter lim="800000"/>
            <a:headEnd/>
            <a:tailEnd/>
          </a:ln>
        </p:spPr>
        <p:txBody>
          <a:bodyPr wrap="square" lIns="91358" tIns="45678" rIns="91358" bIns="45678">
            <a:spAutoFit/>
          </a:bodyPr>
          <a:lstStyle/>
          <a:p>
            <a:pPr>
              <a:tabLst>
                <a:tab pos="231775" algn="l"/>
              </a:tabLst>
            </a:pPr>
            <a:r>
              <a:rPr lang="en-US" sz="1600" dirty="0">
                <a:solidFill>
                  <a:srgbClr val="254061"/>
                </a:solidFill>
                <a:latin typeface="+mj-lt"/>
                <a:cs typeface="Calibri" panose="020F0502020204030204" pitchFamily="34" charset="0"/>
              </a:rPr>
              <a:t>*	</a:t>
            </a:r>
            <a:r>
              <a:rPr lang="en-US" sz="1600" dirty="0">
                <a:latin typeface="+mj-lt"/>
                <a:cs typeface="Calibri" panose="020F0502020204030204" pitchFamily="34" charset="0"/>
              </a:rPr>
              <a:t>ideal + abusive grinding</a:t>
            </a:r>
          </a:p>
          <a:p>
            <a:pPr>
              <a:tabLst>
                <a:tab pos="231775" algn="l"/>
              </a:tabLst>
            </a:pPr>
            <a:r>
              <a:rPr lang="en-US" sz="1600" dirty="0">
                <a:latin typeface="+mj-lt"/>
                <a:cs typeface="Calibri" panose="020F0502020204030204" pitchFamily="34" charset="0"/>
              </a:rPr>
              <a:t>**	Probabilistic Structural Analysis</a:t>
            </a:r>
          </a:p>
        </p:txBody>
      </p:sp>
      <p:sp>
        <p:nvSpPr>
          <p:cNvPr id="5" name="Title 4"/>
          <p:cNvSpPr>
            <a:spLocks noGrp="1"/>
          </p:cNvSpPr>
          <p:nvPr>
            <p:ph type="title"/>
          </p:nvPr>
        </p:nvSpPr>
        <p:spPr>
          <a:xfrm>
            <a:off x="292608" y="246888"/>
            <a:ext cx="7128918" cy="461665"/>
          </a:xfrm>
        </p:spPr>
        <p:txBody>
          <a:bodyPr/>
          <a:lstStyle/>
          <a:p>
            <a:r>
              <a:rPr lang="en-US" dirty="0"/>
              <a:t>Analysis Results</a:t>
            </a:r>
          </a:p>
        </p:txBody>
      </p:sp>
      <p:sp>
        <p:nvSpPr>
          <p:cNvPr id="3" name="Content Placeholder 2"/>
          <p:cNvSpPr>
            <a:spLocks noGrp="1"/>
          </p:cNvSpPr>
          <p:nvPr>
            <p:ph idx="1"/>
          </p:nvPr>
        </p:nvSpPr>
        <p:spPr>
          <a:xfrm>
            <a:off x="457200" y="4509672"/>
            <a:ext cx="8229600" cy="1800493"/>
          </a:xfrm>
        </p:spPr>
        <p:txBody>
          <a:bodyPr>
            <a:spAutoFit/>
          </a:bodyPr>
          <a:lstStyle/>
          <a:p>
            <a:r>
              <a:rPr lang="en-US" sz="1600" dirty="0"/>
              <a:t>The results of this analysis clearly showed that the 9310 material was preferred over the 440C in terms of the inner race fracture failure mode.</a:t>
            </a:r>
          </a:p>
          <a:p>
            <a:r>
              <a:rPr lang="en-US" sz="1600" dirty="0"/>
              <a:t>Manufacturing stresses effect for the 440C material was very significant.</a:t>
            </a:r>
          </a:p>
          <a:p>
            <a:r>
              <a:rPr lang="en-US" sz="1600" dirty="0"/>
              <a:t>Material selection has a major impact on reliability.</a:t>
            </a:r>
          </a:p>
          <a:p>
            <a:r>
              <a:rPr lang="en-US" sz="1600" dirty="0"/>
              <a:t>Probabilistic engineering analysis is critical to perform sensitivity analysis and trade studies for material selection and testing.</a:t>
            </a:r>
          </a:p>
        </p:txBody>
      </p:sp>
    </p:spTree>
    <p:extLst>
      <p:ext uri="{BB962C8B-B14F-4D97-AF65-F5344CB8AC3E}">
        <p14:creationId xmlns:p14="http://schemas.microsoft.com/office/powerpoint/2010/main" val="8460475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1"/>
            <a:ext cx="9144000" cy="4132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768096" y="3538400"/>
            <a:ext cx="7754112" cy="454035"/>
          </a:xfrm>
        </p:spPr>
        <p:txBody>
          <a:bodyPr/>
          <a:lstStyle/>
          <a:p>
            <a:r>
              <a:rPr lang="en-US" dirty="0"/>
              <a:t>Reliability Engineering Overview</a:t>
            </a:r>
          </a:p>
        </p:txBody>
      </p:sp>
      <p:grpSp>
        <p:nvGrpSpPr>
          <p:cNvPr id="12" name="Group 11"/>
          <p:cNvGrpSpPr/>
          <p:nvPr/>
        </p:nvGrpSpPr>
        <p:grpSpPr>
          <a:xfrm>
            <a:off x="890337" y="313600"/>
            <a:ext cx="7387388" cy="2416095"/>
            <a:chOff x="991211" y="579077"/>
            <a:chExt cx="7387388" cy="2416095"/>
          </a:xfrm>
        </p:grpSpPr>
        <p:pic>
          <p:nvPicPr>
            <p:cNvPr id="44" name="Picture 2">
              <a:extLst>
                <a:ext uri="{FF2B5EF4-FFF2-40B4-BE49-F238E27FC236}">
                  <a16:creationId xmlns="" xmlns:a16="http://schemas.microsoft.com/office/drawing/2014/main" id="{0B5CF86C-A56D-4876-BAF0-6AF1A8BFD3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991211" y="611607"/>
              <a:ext cx="1656477" cy="2383565"/>
            </a:xfrm>
            <a:prstGeom prst="rect">
              <a:avLst/>
            </a:prstGeom>
          </p:spPr>
        </p:pic>
        <p:pic>
          <p:nvPicPr>
            <p:cNvPr id="45" name="Picture 2" descr="Two photo views showing location of the bipod ramp foam.">
              <a:extLst>
                <a:ext uri="{FF2B5EF4-FFF2-40B4-BE49-F238E27FC236}">
                  <a16:creationId xmlns="" xmlns:a16="http://schemas.microsoft.com/office/drawing/2014/main" id="{A1D9C980-DC72-4A1A-8186-2C7AF9B4C678}"/>
                </a:ext>
              </a:extLst>
            </p:cNvPr>
            <p:cNvPicPr>
              <a:picLocks noChangeAspect="1" noChangeArrowheads="1"/>
            </p:cNvPicPr>
            <p:nvPr/>
          </p:nvPicPr>
          <p:blipFill>
            <a:blip r:embed="rId4" cstate="print"/>
            <a:stretch>
              <a:fillRect/>
            </a:stretch>
          </p:blipFill>
          <p:spPr bwMode="auto">
            <a:xfrm>
              <a:off x="6758279" y="706059"/>
              <a:ext cx="1620320" cy="2284220"/>
            </a:xfrm>
            <a:prstGeom prst="rect">
              <a:avLst/>
            </a:prstGeom>
            <a:noFill/>
            <a:ln>
              <a:solidFill>
                <a:schemeClr val="bg1">
                  <a:lumMod val="50000"/>
                </a:schemeClr>
              </a:solidFill>
            </a:ln>
          </p:spPr>
        </p:pic>
        <p:pic>
          <p:nvPicPr>
            <p:cNvPr id="7" name="Picture 6">
              <a:extLst>
                <a:ext uri="{FF2B5EF4-FFF2-40B4-BE49-F238E27FC236}">
                  <a16:creationId xmlns="" xmlns:a16="http://schemas.microsoft.com/office/drawing/2014/main" id="{95891F3C-FEFB-4342-A908-CE5228E4E87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19165" y="1018327"/>
              <a:ext cx="2917466" cy="19670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 xmlns:a16="http://schemas.microsoft.com/office/drawing/2014/main" id="{050165D7-295E-474A-8CE2-EA1D5BF923ED}"/>
                </a:ext>
              </a:extLst>
            </p:cNvPr>
            <p:cNvSpPr/>
            <p:nvPr/>
          </p:nvSpPr>
          <p:spPr>
            <a:xfrm>
              <a:off x="3171034" y="579077"/>
              <a:ext cx="838691" cy="461665"/>
            </a:xfrm>
            <a:prstGeom prst="rect">
              <a:avLst/>
            </a:prstGeom>
          </p:spPr>
          <p:txBody>
            <a:bodyPr wrap="none">
              <a:spAutoFit/>
            </a:bodyPr>
            <a:lstStyle/>
            <a:p>
              <a:pPr algn="ctr" eaLnBrk="0" hangingPunct="0">
                <a:defRPr/>
              </a:pPr>
              <a:r>
                <a:rPr lang="en-US" sz="1200" dirty="0"/>
                <a:t>Design </a:t>
              </a:r>
              <a:br>
                <a:rPr lang="en-US" sz="1200" dirty="0"/>
              </a:br>
              <a:r>
                <a:rPr lang="en-US" sz="1200" dirty="0"/>
                <a:t>Reliability</a:t>
              </a:r>
            </a:p>
          </p:txBody>
        </p:sp>
        <p:sp>
          <p:nvSpPr>
            <p:cNvPr id="4" name="Rectangle 3">
              <a:extLst>
                <a:ext uri="{FF2B5EF4-FFF2-40B4-BE49-F238E27FC236}">
                  <a16:creationId xmlns="" xmlns:a16="http://schemas.microsoft.com/office/drawing/2014/main" id="{1B5F6A03-3D06-4B70-8940-D781DBB9B824}"/>
                </a:ext>
              </a:extLst>
            </p:cNvPr>
            <p:cNvSpPr/>
            <p:nvPr/>
          </p:nvSpPr>
          <p:spPr>
            <a:xfrm>
              <a:off x="4593533" y="579077"/>
              <a:ext cx="838691" cy="461665"/>
            </a:xfrm>
            <a:prstGeom prst="rect">
              <a:avLst/>
            </a:prstGeom>
          </p:spPr>
          <p:txBody>
            <a:bodyPr wrap="none">
              <a:spAutoFit/>
            </a:bodyPr>
            <a:lstStyle/>
            <a:p>
              <a:pPr algn="ctr" eaLnBrk="0" hangingPunct="0">
                <a:defRPr/>
              </a:pPr>
              <a:r>
                <a:rPr lang="en-US" sz="1200" dirty="0"/>
                <a:t>Process</a:t>
              </a:r>
              <a:br>
                <a:rPr lang="en-US" sz="1200" dirty="0"/>
              </a:br>
              <a:r>
                <a:rPr lang="en-US" sz="1200" dirty="0"/>
                <a:t>Reliability</a:t>
              </a:r>
            </a:p>
          </p:txBody>
        </p:sp>
        <p:sp>
          <p:nvSpPr>
            <p:cNvPr id="9" name="Chevron 8"/>
            <p:cNvSpPr/>
            <p:nvPr/>
          </p:nvSpPr>
          <p:spPr>
            <a:xfrm>
              <a:off x="6218303" y="1639150"/>
              <a:ext cx="354842" cy="696036"/>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Chevron 12"/>
            <p:cNvSpPr/>
            <p:nvPr/>
          </p:nvSpPr>
          <p:spPr>
            <a:xfrm rot="10800000">
              <a:off x="2751772" y="1639150"/>
              <a:ext cx="354842" cy="696036"/>
            </a:xfrm>
            <a:prstGeom prst="chevron">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Tree>
    <p:extLst>
      <p:ext uri="{BB962C8B-B14F-4D97-AF65-F5344CB8AC3E}">
        <p14:creationId xmlns:p14="http://schemas.microsoft.com/office/powerpoint/2010/main" val="1146318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0BA72C-27BD-4EDC-AB5D-E5E018F5086A}"/>
              </a:ext>
            </a:extLst>
          </p:cNvPr>
          <p:cNvSpPr>
            <a:spLocks noGrp="1"/>
          </p:cNvSpPr>
          <p:nvPr>
            <p:ph type="ctrTitle"/>
          </p:nvPr>
        </p:nvSpPr>
        <p:spPr>
          <a:xfrm>
            <a:off x="491319" y="2515525"/>
            <a:ext cx="8030889" cy="1340432"/>
          </a:xfrm>
        </p:spPr>
        <p:txBody>
          <a:bodyPr/>
          <a:lstStyle/>
          <a:p>
            <a:r>
              <a:rPr lang="en-US" dirty="0"/>
              <a:t>Reliability Prediction</a:t>
            </a:r>
            <a:br>
              <a:rPr lang="en-US" dirty="0"/>
            </a:br>
            <a:r>
              <a:rPr lang="en-US" dirty="0"/>
              <a:t>Based on Operational Data</a:t>
            </a:r>
          </a:p>
        </p:txBody>
      </p:sp>
    </p:spTree>
    <p:extLst>
      <p:ext uri="{BB962C8B-B14F-4D97-AF65-F5344CB8AC3E}">
        <p14:creationId xmlns:p14="http://schemas.microsoft.com/office/powerpoint/2010/main" val="3464852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High Pressure Fuel Turbo-Pump (HPFTP) </a:t>
            </a:r>
            <a:br>
              <a:rPr lang="en-US" dirty="0"/>
            </a:br>
            <a:r>
              <a:rPr lang="en-US" dirty="0"/>
              <a:t>First Stage Turbine Blade Example</a:t>
            </a:r>
          </a:p>
        </p:txBody>
      </p:sp>
      <p:sp>
        <p:nvSpPr>
          <p:cNvPr id="4" name="Content Placeholder 3"/>
          <p:cNvSpPr>
            <a:spLocks noGrp="1"/>
          </p:cNvSpPr>
          <p:nvPr>
            <p:ph idx="1"/>
          </p:nvPr>
        </p:nvSpPr>
        <p:spPr/>
        <p:txBody>
          <a:bodyPr/>
          <a:lstStyle/>
          <a:p>
            <a:r>
              <a:rPr lang="en-US" dirty="0"/>
              <a:t>During the inspection of the High Pressure Fuel Turbo-pump (HPFTP) Turbine blades of the Space Shuttle Main Engine (SSME) cracks were found in the </a:t>
            </a:r>
            <a:r>
              <a:rPr lang="en-US" dirty="0">
                <a:solidFill>
                  <a:schemeClr val="accent2"/>
                </a:solidFill>
              </a:rPr>
              <a:t>blade firtree area</a:t>
            </a:r>
            <a:r>
              <a:rPr lang="en-US" dirty="0"/>
              <a:t>. As a result, a study was formulated to determine the Space Shuttle flight risk due to a HPFTP first stage turbine blade failure.</a:t>
            </a:r>
          </a:p>
        </p:txBody>
      </p:sp>
      <p:pic>
        <p:nvPicPr>
          <p:cNvPr id="2048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320" y="3170136"/>
            <a:ext cx="2331199" cy="16736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48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303" y="3362333"/>
            <a:ext cx="4248150" cy="2924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51751" y="3236247"/>
            <a:ext cx="1192790" cy="461580"/>
          </a:xfrm>
          <a:prstGeom prst="rect">
            <a:avLst/>
          </a:prstGeom>
          <a:noFill/>
        </p:spPr>
        <p:txBody>
          <a:bodyPr wrap="none" lIns="91358" tIns="45678" rIns="91358" bIns="45678" rtlCol="0">
            <a:spAutoFit/>
          </a:bodyPr>
          <a:lstStyle/>
          <a:p>
            <a:r>
              <a:rPr lang="en-US" sz="2400" b="1" dirty="0"/>
              <a:t>HPFTP</a:t>
            </a:r>
          </a:p>
        </p:txBody>
      </p:sp>
    </p:spTree>
    <p:extLst>
      <p:ext uri="{BB962C8B-B14F-4D97-AF65-F5344CB8AC3E}">
        <p14:creationId xmlns:p14="http://schemas.microsoft.com/office/powerpoint/2010/main" val="37516644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HPFTP Turbine Blade Example</a:t>
            </a:r>
          </a:p>
        </p:txBody>
      </p:sp>
      <p:sp>
        <p:nvSpPr>
          <p:cNvPr id="3" name="Content Placeholder 2"/>
          <p:cNvSpPr>
            <a:spLocks noGrp="1"/>
          </p:cNvSpPr>
          <p:nvPr>
            <p:ph idx="1"/>
          </p:nvPr>
        </p:nvSpPr>
        <p:spPr/>
        <p:txBody>
          <a:bodyPr/>
          <a:lstStyle/>
          <a:p>
            <a:pPr marL="0" indent="0">
              <a:buNone/>
            </a:pPr>
            <a:r>
              <a:rPr lang="en-US" b="1" i="1" dirty="0">
                <a:solidFill>
                  <a:schemeClr val="accent2"/>
                </a:solidFill>
              </a:rPr>
              <a:t>Background</a:t>
            </a:r>
          </a:p>
          <a:p>
            <a:r>
              <a:rPr lang="en-US" dirty="0"/>
              <a:t>A crack was found in a first stage turbine blade in HPFTP development unit 2423 during dye penetrant inspection 1/19/96.</a:t>
            </a:r>
          </a:p>
          <a:p>
            <a:r>
              <a:rPr lang="en-US" dirty="0"/>
              <a:t>The subject blade had accumulated 20 starts and 9,826 seconds of operation. </a:t>
            </a:r>
          </a:p>
          <a:p>
            <a:r>
              <a:rPr lang="en-US" dirty="0"/>
              <a:t>A total of 34 blade sets of the current configuration have been dye penetrant inspected, with no other crack being found. </a:t>
            </a:r>
          </a:p>
          <a:p>
            <a:r>
              <a:rPr lang="en-US" dirty="0"/>
              <a:t>Metallurgical evaluation of the blade showed:</a:t>
            </a:r>
          </a:p>
          <a:p>
            <a:pPr lvl="1"/>
            <a:r>
              <a:rPr lang="en-US" dirty="0"/>
              <a:t>Fracture is hydrogen-assisted cracking.      </a:t>
            </a:r>
          </a:p>
          <a:p>
            <a:pPr lvl="1"/>
            <a:r>
              <a:rPr lang="en-US" dirty="0"/>
              <a:t>Fracture origin approximately in middle of bottom firtree lobe </a:t>
            </a:r>
            <a:r>
              <a:rPr lang="en-US" dirty="0">
                <a:sym typeface="Symbol" panose="05050102010706020507" pitchFamily="18" charset="2"/>
              </a:rPr>
              <a:t> </a:t>
            </a:r>
            <a:r>
              <a:rPr lang="en-US" dirty="0"/>
              <a:t>starting on pressure side.</a:t>
            </a:r>
          </a:p>
          <a:p>
            <a:pPr lvl="1"/>
            <a:r>
              <a:rPr lang="en-US" dirty="0"/>
              <a:t>No clear evidence of crack progression.</a:t>
            </a:r>
          </a:p>
        </p:txBody>
      </p:sp>
    </p:spTree>
    <p:extLst>
      <p:ext uri="{BB962C8B-B14F-4D97-AF65-F5344CB8AC3E}">
        <p14:creationId xmlns:p14="http://schemas.microsoft.com/office/powerpoint/2010/main" val="20643685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673" r="9184"/>
          <a:stretch/>
        </p:blipFill>
        <p:spPr bwMode="auto">
          <a:xfrm>
            <a:off x="3179927" y="1629182"/>
            <a:ext cx="5462085" cy="466219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 y="996286"/>
            <a:ext cx="2715905" cy="5486400"/>
          </a:xfrm>
          <a:prstGeom prst="rect">
            <a:avLst/>
          </a:prstGeom>
          <a:gradFill flip="none" rotWithShape="1">
            <a:gsLst>
              <a:gs pos="0">
                <a:schemeClr val="bg1">
                  <a:lumMod val="65000"/>
                </a:schemeClr>
              </a:gs>
              <a:gs pos="24000">
                <a:schemeClr val="bg1">
                  <a:lumMod val="75000"/>
                </a:schemeClr>
              </a:gs>
              <a:gs pos="100000">
                <a:schemeClr val="bg1"/>
              </a:gs>
            </a:gsLst>
            <a:lin ang="5400000" scaled="1"/>
            <a:tileRect/>
          </a:gradFill>
          <a:ln>
            <a:noFill/>
          </a:ln>
        </p:spPr>
        <p:txBody>
          <a:bodyPr wrap="square" lIns="182880" tIns="274320" rIns="182880">
            <a:noAutofit/>
          </a:bodyPr>
          <a:lstStyle/>
          <a:p>
            <a:pPr algn="ctr">
              <a:spcBef>
                <a:spcPts val="600"/>
              </a:spcBef>
              <a:spcAft>
                <a:spcPts val="1200"/>
              </a:spcAft>
            </a:pPr>
            <a:r>
              <a:rPr lang="en-US" sz="2800" dirty="0">
                <a:solidFill>
                  <a:schemeClr val="bg1"/>
                </a:solidFill>
                <a:cs typeface="Calibri" panose="020F0502020204030204" pitchFamily="34" charset="0"/>
              </a:rPr>
              <a:t>Assumptions</a:t>
            </a:r>
            <a:endParaRPr lang="en-US" dirty="0">
              <a:solidFill>
                <a:schemeClr val="bg1"/>
              </a:solidFill>
              <a:cs typeface="Calibri" panose="020F0502020204030204" pitchFamily="34" charset="0"/>
            </a:endParaRPr>
          </a:p>
          <a:p>
            <a:pPr marL="288925" indent="-228600">
              <a:spcAft>
                <a:spcPts val="600"/>
              </a:spcAft>
              <a:buSzPct val="90000"/>
              <a:buFont typeface="Calibri" panose="020F0502020204030204" pitchFamily="34" charset="0"/>
              <a:buChar char="•"/>
            </a:pPr>
            <a:r>
              <a:rPr lang="en-US" dirty="0">
                <a:solidFill>
                  <a:schemeClr val="tx1">
                    <a:lumMod val="75000"/>
                    <a:lumOff val="25000"/>
                  </a:schemeClr>
                </a:solidFill>
                <a:cs typeface="Calibri" panose="020F0502020204030204" pitchFamily="34" charset="0"/>
              </a:rPr>
              <a:t>A crack in a </a:t>
            </a:r>
            <a:br>
              <a:rPr lang="en-US" dirty="0">
                <a:solidFill>
                  <a:schemeClr val="tx1">
                    <a:lumMod val="75000"/>
                    <a:lumOff val="25000"/>
                  </a:schemeClr>
                </a:solidFill>
                <a:cs typeface="Calibri" panose="020F0502020204030204" pitchFamily="34" charset="0"/>
              </a:rPr>
            </a:br>
            <a:r>
              <a:rPr lang="en-US" dirty="0">
                <a:solidFill>
                  <a:schemeClr val="tx1">
                    <a:lumMod val="75000"/>
                    <a:lumOff val="25000"/>
                  </a:schemeClr>
                </a:solidFill>
                <a:cs typeface="Calibri" panose="020F0502020204030204" pitchFamily="34" charset="0"/>
              </a:rPr>
              <a:t>blade is a failure.</a:t>
            </a:r>
          </a:p>
          <a:p>
            <a:pPr marL="288925" indent="-228600">
              <a:spcAft>
                <a:spcPts val="600"/>
              </a:spcAft>
              <a:buSzPct val="90000"/>
              <a:buFont typeface="Calibri" panose="020F0502020204030204" pitchFamily="34" charset="0"/>
              <a:buChar char="•"/>
            </a:pPr>
            <a:r>
              <a:rPr lang="en-US" dirty="0">
                <a:solidFill>
                  <a:schemeClr val="tx1">
                    <a:lumMod val="75000"/>
                    <a:lumOff val="25000"/>
                  </a:schemeClr>
                </a:solidFill>
                <a:cs typeface="Calibri" panose="020F0502020204030204" pitchFamily="34" charset="0"/>
              </a:rPr>
              <a:t>Only last dye penetrant inspection times are used </a:t>
            </a:r>
            <a:br>
              <a:rPr lang="en-US" dirty="0">
                <a:solidFill>
                  <a:schemeClr val="tx1">
                    <a:lumMod val="75000"/>
                    <a:lumOff val="25000"/>
                  </a:schemeClr>
                </a:solidFill>
                <a:cs typeface="Calibri" panose="020F0502020204030204" pitchFamily="34" charset="0"/>
              </a:rPr>
            </a:br>
            <a:r>
              <a:rPr lang="en-US" dirty="0">
                <a:solidFill>
                  <a:schemeClr val="tx1">
                    <a:lumMod val="75000"/>
                    <a:lumOff val="25000"/>
                  </a:schemeClr>
                </a:solidFill>
                <a:cs typeface="Calibri" panose="020F0502020204030204" pitchFamily="34" charset="0"/>
              </a:rPr>
              <a:t>(34 sets).</a:t>
            </a:r>
          </a:p>
          <a:p>
            <a:pPr marL="288925" indent="-228600">
              <a:spcAft>
                <a:spcPts val="600"/>
              </a:spcAft>
              <a:buSzPct val="90000"/>
              <a:buFont typeface="Calibri" panose="020F0502020204030204" pitchFamily="34" charset="0"/>
              <a:buChar char="•"/>
            </a:pPr>
            <a:r>
              <a:rPr lang="en-US" dirty="0">
                <a:solidFill>
                  <a:schemeClr val="tx1">
                    <a:lumMod val="75000"/>
                    <a:lumOff val="25000"/>
                  </a:schemeClr>
                </a:solidFill>
                <a:cs typeface="Calibri" panose="020F0502020204030204" pitchFamily="34" charset="0"/>
              </a:rPr>
              <a:t>One failure (crack) at 20 starts and 9,826 seconds.</a:t>
            </a:r>
          </a:p>
        </p:txBody>
      </p:sp>
      <p:sp>
        <p:nvSpPr>
          <p:cNvPr id="3" name="Title 2"/>
          <p:cNvSpPr>
            <a:spLocks noGrp="1"/>
          </p:cNvSpPr>
          <p:nvPr>
            <p:ph type="title"/>
          </p:nvPr>
        </p:nvSpPr>
        <p:spPr/>
        <p:txBody>
          <a:bodyPr/>
          <a:lstStyle/>
          <a:p>
            <a:r>
              <a:rPr lang="en-US" sz="2400" dirty="0"/>
              <a:t>HPFTP Turbine Blade Example </a:t>
            </a:r>
          </a:p>
        </p:txBody>
      </p:sp>
      <p:sp>
        <p:nvSpPr>
          <p:cNvPr id="4" name="Rectangle 3">
            <a:extLst>
              <a:ext uri="{FF2B5EF4-FFF2-40B4-BE49-F238E27FC236}">
                <a16:creationId xmlns="" xmlns:a16="http://schemas.microsoft.com/office/drawing/2014/main" id="{ABEFD7EC-99C5-41AD-B030-2C4792058CB5}"/>
              </a:ext>
            </a:extLst>
          </p:cNvPr>
          <p:cNvSpPr/>
          <p:nvPr/>
        </p:nvSpPr>
        <p:spPr>
          <a:xfrm>
            <a:off x="3152158" y="1212113"/>
            <a:ext cx="3549370" cy="400110"/>
          </a:xfrm>
          <a:prstGeom prst="rect">
            <a:avLst/>
          </a:prstGeom>
        </p:spPr>
        <p:txBody>
          <a:bodyPr wrap="none">
            <a:spAutoFit/>
          </a:bodyPr>
          <a:lstStyle/>
          <a:p>
            <a:pPr algn="ctr"/>
            <a:r>
              <a:rPr lang="en-US" sz="2000" b="1" i="1" dirty="0">
                <a:solidFill>
                  <a:schemeClr val="accent2"/>
                </a:solidFill>
              </a:rPr>
              <a:t>Assumptions and Database</a:t>
            </a:r>
          </a:p>
        </p:txBody>
      </p:sp>
    </p:spTree>
    <p:extLst>
      <p:ext uri="{BB962C8B-B14F-4D97-AF65-F5344CB8AC3E}">
        <p14:creationId xmlns:p14="http://schemas.microsoft.com/office/powerpoint/2010/main" val="1337061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95" t="6432" r="2405" b="11025"/>
          <a:stretch/>
        </p:blipFill>
        <p:spPr bwMode="auto">
          <a:xfrm>
            <a:off x="286601" y="1514902"/>
            <a:ext cx="6277970" cy="28933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533864" y="1857228"/>
            <a:ext cx="2514600" cy="2020981"/>
          </a:xfrm>
          <a:prstGeom prst="rect">
            <a:avLst/>
          </a:prstGeom>
          <a:noFill/>
        </p:spPr>
        <p:txBody>
          <a:bodyPr wrap="square" lIns="91358" tIns="45678" rIns="91358" bIns="45678" rtlCol="0">
            <a:spAutoFit/>
          </a:bodyPr>
          <a:lstStyle/>
          <a:p>
            <a:pPr>
              <a:spcBef>
                <a:spcPts val="432"/>
              </a:spcBef>
              <a:buSzPct val="90000"/>
            </a:pPr>
            <a:r>
              <a:rPr lang="en-US" sz="1600" dirty="0">
                <a:latin typeface="+mj-lt"/>
                <a:cs typeface="Calibri" panose="020F0502020204030204" pitchFamily="34" charset="0"/>
              </a:rPr>
              <a:t>The starts and run time for the three pumps:</a:t>
            </a:r>
          </a:p>
          <a:p>
            <a:pPr marL="225425" lvl="1">
              <a:spcBef>
                <a:spcPts val="432"/>
              </a:spcBef>
            </a:pPr>
            <a:r>
              <a:rPr lang="en-US" sz="1600" dirty="0">
                <a:latin typeface="+mj-lt"/>
                <a:cs typeface="Calibri" panose="020F0502020204030204" pitchFamily="34" charset="0"/>
              </a:rPr>
              <a:t>2 STARTS / 817 SEC</a:t>
            </a:r>
          </a:p>
          <a:p>
            <a:pPr marL="225425" lvl="1">
              <a:spcBef>
                <a:spcPts val="432"/>
              </a:spcBef>
            </a:pPr>
            <a:r>
              <a:rPr lang="en-US" sz="1600" dirty="0">
                <a:latin typeface="+mj-lt"/>
                <a:cs typeface="Calibri" panose="020F0502020204030204" pitchFamily="34" charset="0"/>
              </a:rPr>
              <a:t>2 STARTS / 780 SEC</a:t>
            </a:r>
          </a:p>
          <a:p>
            <a:pPr marL="225425" lvl="1">
              <a:spcBef>
                <a:spcPts val="432"/>
              </a:spcBef>
            </a:pPr>
            <a:r>
              <a:rPr lang="en-US" sz="1600" dirty="0">
                <a:latin typeface="+mj-lt"/>
                <a:cs typeface="Calibri" panose="020F0502020204030204" pitchFamily="34" charset="0"/>
              </a:rPr>
              <a:t>4 STARTS / 1856 SEC</a:t>
            </a:r>
          </a:p>
          <a:p>
            <a:pPr>
              <a:spcBef>
                <a:spcPts val="432"/>
              </a:spcBef>
            </a:pPr>
            <a:r>
              <a:rPr lang="en-US" sz="1600" i="1" dirty="0">
                <a:solidFill>
                  <a:srgbClr val="0070C0"/>
                </a:solidFill>
                <a:latin typeface="+mj-lt"/>
                <a:cs typeface="Calibri" panose="020F0502020204030204" pitchFamily="34" charset="0"/>
              </a:rPr>
              <a:t>Weibull model was used for reliability predictions.</a:t>
            </a:r>
          </a:p>
        </p:txBody>
      </p:sp>
      <p:sp>
        <p:nvSpPr>
          <p:cNvPr id="4" name="Title 3"/>
          <p:cNvSpPr>
            <a:spLocks noGrp="1"/>
          </p:cNvSpPr>
          <p:nvPr>
            <p:ph type="title"/>
          </p:nvPr>
        </p:nvSpPr>
        <p:spPr/>
        <p:txBody>
          <a:bodyPr/>
          <a:lstStyle/>
          <a:p>
            <a:r>
              <a:rPr lang="en-US" dirty="0"/>
              <a:t>HPFTP Turbine Blade Example </a:t>
            </a:r>
          </a:p>
        </p:txBody>
      </p:sp>
      <p:sp>
        <p:nvSpPr>
          <p:cNvPr id="3" name="Content Placeholder 2"/>
          <p:cNvSpPr>
            <a:spLocks noGrp="1"/>
          </p:cNvSpPr>
          <p:nvPr>
            <p:ph idx="1"/>
          </p:nvPr>
        </p:nvSpPr>
        <p:spPr>
          <a:xfrm>
            <a:off x="320202" y="4572001"/>
            <a:ext cx="8229600" cy="1567812"/>
          </a:xfrm>
        </p:spPr>
        <p:txBody>
          <a:bodyPr/>
          <a:lstStyle/>
          <a:p>
            <a:pPr marL="0" indent="0">
              <a:buNone/>
            </a:pPr>
            <a:r>
              <a:rPr lang="en-US" b="1" i="1" dirty="0">
                <a:solidFill>
                  <a:schemeClr val="accent2"/>
                </a:solidFill>
              </a:rPr>
              <a:t>Concluding Remarks</a:t>
            </a:r>
          </a:p>
          <a:p>
            <a:r>
              <a:rPr lang="en-US" sz="1800" dirty="0"/>
              <a:t>Manufacturing records review for the flight set showed no discrepancies.</a:t>
            </a:r>
          </a:p>
          <a:p>
            <a:r>
              <a:rPr lang="en-US" sz="1800" dirty="0"/>
              <a:t>Fleet leader blade set with 22,241 seconds and 46 tests.</a:t>
            </a:r>
          </a:p>
          <a:p>
            <a:r>
              <a:rPr lang="en-US" sz="1800" dirty="0"/>
              <a:t>53 blade sets were tested greater than the flight units.</a:t>
            </a:r>
          </a:p>
          <a:p>
            <a:r>
              <a:rPr lang="en-US" sz="1800" dirty="0"/>
              <a:t>Flight reliability was assessed and risk was accepted by Shuttle program.</a:t>
            </a:r>
          </a:p>
        </p:txBody>
      </p:sp>
      <p:sp>
        <p:nvSpPr>
          <p:cNvPr id="2" name="Rectangle 1">
            <a:extLst>
              <a:ext uri="{FF2B5EF4-FFF2-40B4-BE49-F238E27FC236}">
                <a16:creationId xmlns="" xmlns:a16="http://schemas.microsoft.com/office/drawing/2014/main" id="{6B03B043-C31F-4B1B-B463-A3047E717DAE}"/>
              </a:ext>
            </a:extLst>
          </p:cNvPr>
          <p:cNvSpPr/>
          <p:nvPr/>
        </p:nvSpPr>
        <p:spPr>
          <a:xfrm>
            <a:off x="320202" y="1080624"/>
            <a:ext cx="2236510" cy="400110"/>
          </a:xfrm>
          <a:prstGeom prst="rect">
            <a:avLst/>
          </a:prstGeom>
        </p:spPr>
        <p:txBody>
          <a:bodyPr wrap="none">
            <a:spAutoFit/>
          </a:bodyPr>
          <a:lstStyle/>
          <a:p>
            <a:r>
              <a:rPr lang="en-US" sz="2000" b="1" i="1" dirty="0">
                <a:solidFill>
                  <a:schemeClr val="accent2"/>
                </a:solidFill>
              </a:rPr>
              <a:t>Analysis Results</a:t>
            </a:r>
          </a:p>
        </p:txBody>
      </p:sp>
    </p:spTree>
    <p:extLst>
      <p:ext uri="{BB962C8B-B14F-4D97-AF65-F5344CB8AC3E}">
        <p14:creationId xmlns:p14="http://schemas.microsoft.com/office/powerpoint/2010/main" val="40904130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292608" y="62222"/>
            <a:ext cx="7128918" cy="830997"/>
          </a:xfrm>
        </p:spPr>
        <p:txBody>
          <a:bodyPr/>
          <a:lstStyle/>
          <a:p>
            <a:r>
              <a:rPr lang="en-US" dirty="0"/>
              <a:t>Reliability Prediction </a:t>
            </a:r>
            <a:br>
              <a:rPr lang="en-US" dirty="0"/>
            </a:br>
            <a:r>
              <a:rPr lang="en-US" dirty="0"/>
              <a:t>Advantages</a:t>
            </a:r>
          </a:p>
        </p:txBody>
      </p:sp>
      <p:sp>
        <p:nvSpPr>
          <p:cNvPr id="2" name="Content Placeholder 1"/>
          <p:cNvSpPr>
            <a:spLocks noGrp="1"/>
          </p:cNvSpPr>
          <p:nvPr>
            <p:ph idx="1"/>
          </p:nvPr>
        </p:nvSpPr>
        <p:spPr>
          <a:xfrm>
            <a:off x="457200" y="1083616"/>
            <a:ext cx="8229600" cy="5489462"/>
          </a:xfrm>
        </p:spPr>
        <p:txBody>
          <a:bodyPr/>
          <a:lstStyle/>
          <a:p>
            <a:pPr marL="0" indent="0">
              <a:buNone/>
            </a:pPr>
            <a:r>
              <a:rPr lang="en-US" altLang="en-US" b="1" i="1" dirty="0">
                <a:solidFill>
                  <a:schemeClr val="accent2"/>
                </a:solidFill>
              </a:rPr>
              <a:t>Main Advantages</a:t>
            </a:r>
          </a:p>
          <a:p>
            <a:r>
              <a:rPr lang="en-US" altLang="en-US" sz="1800" dirty="0"/>
              <a:t>Allows the analyst to quantitatively and statistically analyze the relative reliability during the design or operational phase. </a:t>
            </a:r>
          </a:p>
          <a:p>
            <a:r>
              <a:rPr lang="en-US" altLang="en-US" sz="1800" dirty="0"/>
              <a:t>Can aid in determining the resource allocation during the test and evaluation phase.</a:t>
            </a:r>
          </a:p>
          <a:p>
            <a:r>
              <a:rPr lang="en-US" altLang="en-US" sz="1800" dirty="0"/>
              <a:t>Provides a means to quantify the uncertainty of design variables and their impact on reliability and risk.</a:t>
            </a:r>
          </a:p>
          <a:p>
            <a:r>
              <a:rPr lang="en-US" altLang="en-US" sz="1800" dirty="0"/>
              <a:t>Identifies regions of high risk in a design.</a:t>
            </a:r>
          </a:p>
          <a:p>
            <a:r>
              <a:rPr lang="en-US" altLang="en-US" sz="1800" dirty="0"/>
              <a:t>Provides a means to compare competing designs.</a:t>
            </a:r>
          </a:p>
          <a:p>
            <a:r>
              <a:rPr lang="en-US" altLang="en-US" sz="1800" dirty="0"/>
              <a:t>Can reduce unnecessary conservatism.</a:t>
            </a:r>
          </a:p>
          <a:p>
            <a:pPr>
              <a:spcBef>
                <a:spcPts val="600"/>
              </a:spcBef>
            </a:pPr>
            <a:r>
              <a:rPr lang="en-US" sz="1800" dirty="0"/>
              <a:t>Estimates of the failure rates of components generated by reliability predictions are critical input to safety, maintainability, supportability, and cost. </a:t>
            </a:r>
          </a:p>
          <a:p>
            <a:pPr>
              <a:spcBef>
                <a:spcPts val="600"/>
              </a:spcBef>
            </a:pPr>
            <a:r>
              <a:rPr lang="en-US" sz="1800" dirty="0"/>
              <a:t>Reliability predictions are also the main source of data for Probabilistic Risk Assessments (PRAs).</a:t>
            </a:r>
          </a:p>
          <a:p>
            <a:endParaRPr lang="en-US" altLang="en-US" dirty="0"/>
          </a:p>
          <a:p>
            <a:pPr lvl="3"/>
            <a:endParaRPr lang="en-US" altLang="en-US" dirty="0"/>
          </a:p>
          <a:p>
            <a:endParaRPr lang="en-US" dirty="0"/>
          </a:p>
        </p:txBody>
      </p:sp>
    </p:spTree>
    <p:extLst>
      <p:ext uri="{BB962C8B-B14F-4D97-AF65-F5344CB8AC3E}">
        <p14:creationId xmlns:p14="http://schemas.microsoft.com/office/powerpoint/2010/main" val="29689803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Reliability Prediction</a:t>
            </a:r>
            <a:br>
              <a:rPr lang="en-US" dirty="0"/>
            </a:br>
            <a:r>
              <a:rPr lang="en-US" dirty="0"/>
              <a:t>Limitations</a:t>
            </a:r>
          </a:p>
        </p:txBody>
      </p:sp>
      <p:sp>
        <p:nvSpPr>
          <p:cNvPr id="2" name="Content Placeholder 1"/>
          <p:cNvSpPr>
            <a:spLocks noGrp="1"/>
          </p:cNvSpPr>
          <p:nvPr>
            <p:ph idx="1"/>
          </p:nvPr>
        </p:nvSpPr>
        <p:spPr/>
        <p:txBody>
          <a:bodyPr/>
          <a:lstStyle/>
          <a:p>
            <a:pPr marL="0" indent="0">
              <a:buNone/>
            </a:pPr>
            <a:r>
              <a:rPr lang="en-US" altLang="en-US" b="1" i="1" dirty="0">
                <a:solidFill>
                  <a:schemeClr val="accent2"/>
                </a:solidFill>
              </a:rPr>
              <a:t>Main Limitations</a:t>
            </a:r>
          </a:p>
          <a:p>
            <a:r>
              <a:rPr lang="en-US" altLang="en-US" dirty="0"/>
              <a:t>Reliability prediction can be resource intensive.</a:t>
            </a:r>
          </a:p>
          <a:p>
            <a:r>
              <a:rPr lang="en-US" altLang="en-US" dirty="0"/>
              <a:t>The analyst must have knowledge of engineering disciplines and experience in probability and statistics.</a:t>
            </a:r>
          </a:p>
          <a:p>
            <a:r>
              <a:rPr lang="en-US" altLang="en-US" dirty="0"/>
              <a:t>For reliability predictions using historical population, data used must be very close to the as-planned design population to be viable. Extrapolation between populations can render the technique nonviable.</a:t>
            </a:r>
          </a:p>
          <a:p>
            <a:r>
              <a:rPr lang="en-US" altLang="en-US" dirty="0"/>
              <a:t>For physics-based reliability predictions, it may be difficult to get an accurate and detailed description of failure modes, failure mechanisms, and acting loads and environments (i.e., determining the density functions of the random variables in the load and capability transfer functions). </a:t>
            </a:r>
          </a:p>
          <a:p>
            <a:pPr lvl="2"/>
            <a:endParaRPr lang="en-US" altLang="en-US" dirty="0"/>
          </a:p>
          <a:p>
            <a:endParaRPr lang="en-US" dirty="0"/>
          </a:p>
        </p:txBody>
      </p:sp>
    </p:spTree>
    <p:extLst>
      <p:ext uri="{BB962C8B-B14F-4D97-AF65-F5344CB8AC3E}">
        <p14:creationId xmlns:p14="http://schemas.microsoft.com/office/powerpoint/2010/main" val="13194839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8096" y="3520624"/>
            <a:ext cx="7754112" cy="403572"/>
          </a:xfrm>
        </p:spPr>
        <p:txBody>
          <a:bodyPr/>
          <a:lstStyle/>
          <a:p>
            <a:r>
              <a:rPr lang="en-US" sz="3200" dirty="0"/>
              <a:t>Reliability Demonstration</a:t>
            </a:r>
          </a:p>
        </p:txBody>
      </p:sp>
      <p:grpSp>
        <p:nvGrpSpPr>
          <p:cNvPr id="3" name="Group 2">
            <a:extLst>
              <a:ext uri="{FF2B5EF4-FFF2-40B4-BE49-F238E27FC236}">
                <a16:creationId xmlns="" xmlns:a16="http://schemas.microsoft.com/office/drawing/2014/main" id="{F34D481C-4B92-4772-B4FD-3E8224F6FF9A}"/>
              </a:ext>
            </a:extLst>
          </p:cNvPr>
          <p:cNvGrpSpPr/>
          <p:nvPr/>
        </p:nvGrpSpPr>
        <p:grpSpPr>
          <a:xfrm>
            <a:off x="3222170" y="492164"/>
            <a:ext cx="5094741" cy="2661576"/>
            <a:chOff x="4744017" y="4246834"/>
            <a:chExt cx="3946432" cy="2169133"/>
          </a:xfrm>
        </p:grpSpPr>
        <p:sp>
          <p:nvSpPr>
            <p:cNvPr id="4" name="Freeform 22">
              <a:extLst>
                <a:ext uri="{FF2B5EF4-FFF2-40B4-BE49-F238E27FC236}">
                  <a16:creationId xmlns="" xmlns:a16="http://schemas.microsoft.com/office/drawing/2014/main" id="{71A527D5-5B15-4BB7-9E29-8239928F7291}"/>
                </a:ext>
              </a:extLst>
            </p:cNvPr>
            <p:cNvSpPr/>
            <p:nvPr/>
          </p:nvSpPr>
          <p:spPr>
            <a:xfrm>
              <a:off x="5162503" y="4598626"/>
              <a:ext cx="3350525" cy="1470184"/>
            </a:xfrm>
            <a:custGeom>
              <a:avLst/>
              <a:gdLst>
                <a:gd name="connsiteX0" fmla="*/ 0 w 3350525"/>
                <a:gd name="connsiteY0" fmla="*/ 1460310 h 1460310"/>
                <a:gd name="connsiteX1" fmla="*/ 696036 w 3350525"/>
                <a:gd name="connsiteY1" fmla="*/ 245660 h 1460310"/>
                <a:gd name="connsiteX2" fmla="*/ 3350525 w 3350525"/>
                <a:gd name="connsiteY2" fmla="*/ 0 h 1460310"/>
                <a:gd name="connsiteX0" fmla="*/ 0 w 3350525"/>
                <a:gd name="connsiteY0" fmla="*/ 1460310 h 1460310"/>
                <a:gd name="connsiteX1" fmla="*/ 696036 w 3350525"/>
                <a:gd name="connsiteY1" fmla="*/ 245660 h 1460310"/>
                <a:gd name="connsiteX2" fmla="*/ 3350525 w 3350525"/>
                <a:gd name="connsiteY2" fmla="*/ 0 h 1460310"/>
                <a:gd name="connsiteX0" fmla="*/ 0 w 3350525"/>
                <a:gd name="connsiteY0" fmla="*/ 1464609 h 1464609"/>
                <a:gd name="connsiteX1" fmla="*/ 696036 w 3350525"/>
                <a:gd name="connsiteY1" fmla="*/ 249959 h 1464609"/>
                <a:gd name="connsiteX2" fmla="*/ 3350525 w 3350525"/>
                <a:gd name="connsiteY2" fmla="*/ 4299 h 1464609"/>
                <a:gd name="connsiteX0" fmla="*/ 0 w 3350525"/>
                <a:gd name="connsiteY0" fmla="*/ 1499231 h 1499231"/>
                <a:gd name="connsiteX1" fmla="*/ 696036 w 3350525"/>
                <a:gd name="connsiteY1" fmla="*/ 284581 h 1499231"/>
                <a:gd name="connsiteX2" fmla="*/ 3350525 w 3350525"/>
                <a:gd name="connsiteY2" fmla="*/ 38921 h 1499231"/>
                <a:gd name="connsiteX0" fmla="*/ 0 w 3350525"/>
                <a:gd name="connsiteY0" fmla="*/ 1496455 h 1496455"/>
                <a:gd name="connsiteX1" fmla="*/ 696036 w 3350525"/>
                <a:gd name="connsiteY1" fmla="*/ 281805 h 1496455"/>
                <a:gd name="connsiteX2" fmla="*/ 3350525 w 3350525"/>
                <a:gd name="connsiteY2" fmla="*/ 36145 h 1496455"/>
                <a:gd name="connsiteX0" fmla="*/ 0 w 3350525"/>
                <a:gd name="connsiteY0" fmla="*/ 1466146 h 1466146"/>
                <a:gd name="connsiteX1" fmla="*/ 696036 w 3350525"/>
                <a:gd name="connsiteY1" fmla="*/ 251496 h 1466146"/>
                <a:gd name="connsiteX2" fmla="*/ 3350525 w 3350525"/>
                <a:gd name="connsiteY2" fmla="*/ 5836 h 1466146"/>
                <a:gd name="connsiteX0" fmla="*/ 0 w 3350525"/>
                <a:gd name="connsiteY0" fmla="*/ 1460510 h 1460510"/>
                <a:gd name="connsiteX1" fmla="*/ 668740 w 3350525"/>
                <a:gd name="connsiteY1" fmla="*/ 293627 h 1460510"/>
                <a:gd name="connsiteX2" fmla="*/ 3350525 w 3350525"/>
                <a:gd name="connsiteY2" fmla="*/ 200 h 1460510"/>
                <a:gd name="connsiteX0" fmla="*/ 0 w 3350525"/>
                <a:gd name="connsiteY0" fmla="*/ 1470184 h 1470184"/>
                <a:gd name="connsiteX1" fmla="*/ 668740 w 3350525"/>
                <a:gd name="connsiteY1" fmla="*/ 303301 h 1470184"/>
                <a:gd name="connsiteX2" fmla="*/ 3350525 w 3350525"/>
                <a:gd name="connsiteY2" fmla="*/ 9874 h 1470184"/>
              </a:gdLst>
              <a:ahLst/>
              <a:cxnLst>
                <a:cxn ang="0">
                  <a:pos x="connsiteX0" y="connsiteY0"/>
                </a:cxn>
                <a:cxn ang="0">
                  <a:pos x="connsiteX1" y="connsiteY1"/>
                </a:cxn>
                <a:cxn ang="0">
                  <a:pos x="connsiteX2" y="connsiteY2"/>
                </a:cxn>
              </a:cxnLst>
              <a:rect l="l" t="t" r="r" b="b"/>
              <a:pathLst>
                <a:path w="3350525" h="1470184">
                  <a:moveTo>
                    <a:pt x="0" y="1470184"/>
                  </a:moveTo>
                  <a:lnTo>
                    <a:pt x="668740" y="303301"/>
                  </a:lnTo>
                  <a:cubicBezTo>
                    <a:pt x="892791" y="-83385"/>
                    <a:pt x="1974375" y="9874"/>
                    <a:pt x="3350525" y="987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79">
              <a:extLst>
                <a:ext uri="{FF2B5EF4-FFF2-40B4-BE49-F238E27FC236}">
                  <a16:creationId xmlns="" xmlns:a16="http://schemas.microsoft.com/office/drawing/2014/main" id="{9D3805B4-B6F8-4D73-85B3-137AD4FA628E}"/>
                </a:ext>
              </a:extLst>
            </p:cNvPr>
            <p:cNvSpPr txBox="1"/>
            <p:nvPr/>
          </p:nvSpPr>
          <p:spPr>
            <a:xfrm rot="16200000">
              <a:off x="4445551" y="5067189"/>
              <a:ext cx="1042089" cy="307777"/>
            </a:xfrm>
            <a:prstGeom prst="rect">
              <a:avLst/>
            </a:prstGeom>
            <a:noFill/>
          </p:spPr>
          <p:txBody>
            <a:bodyPr wrap="square" rtlCol="0">
              <a:spAutoFit/>
            </a:bodyPr>
            <a:lstStyle/>
            <a:p>
              <a:pPr algn="ctr" fontAlgn="base"/>
              <a:r>
                <a:rPr lang="en-US" sz="1400" dirty="0">
                  <a:solidFill>
                    <a:schemeClr val="tx1">
                      <a:lumMod val="75000"/>
                      <a:lumOff val="25000"/>
                    </a:schemeClr>
                  </a:solidFill>
                  <a:ea typeface="Times New Roman" panose="02020603050405020304" pitchFamily="18" charset="0"/>
                  <a:cs typeface="Calibri" panose="020F0502020204030204" pitchFamily="34" charset="0"/>
                </a:rPr>
                <a:t>Reliability</a:t>
              </a:r>
              <a:endParaRPr lang="en-US" sz="1100" dirty="0">
                <a:solidFill>
                  <a:schemeClr val="tx1">
                    <a:lumMod val="75000"/>
                    <a:lumOff val="25000"/>
                  </a:schemeClr>
                </a:solidFill>
                <a:ea typeface="Times New Roman" panose="02020603050405020304" pitchFamily="18" charset="0"/>
              </a:endParaRPr>
            </a:p>
          </p:txBody>
        </p:sp>
        <p:sp>
          <p:nvSpPr>
            <p:cNvPr id="6" name="TextBox 80">
              <a:extLst>
                <a:ext uri="{FF2B5EF4-FFF2-40B4-BE49-F238E27FC236}">
                  <a16:creationId xmlns="" xmlns:a16="http://schemas.microsoft.com/office/drawing/2014/main" id="{C72276C4-2282-4B90-A09C-507939602BDE}"/>
                </a:ext>
              </a:extLst>
            </p:cNvPr>
            <p:cNvSpPr txBox="1"/>
            <p:nvPr/>
          </p:nvSpPr>
          <p:spPr>
            <a:xfrm>
              <a:off x="5041662" y="6108190"/>
              <a:ext cx="3528259" cy="307777"/>
            </a:xfrm>
            <a:prstGeom prst="rect">
              <a:avLst/>
            </a:prstGeom>
            <a:noFill/>
          </p:spPr>
          <p:txBody>
            <a:bodyPr wrap="square" rtlCol="0">
              <a:spAutoFit/>
            </a:bodyPr>
            <a:lstStyle/>
            <a:p>
              <a:pPr algn="ctr" fontAlgn="base"/>
              <a:r>
                <a:rPr lang="en-US" sz="1400" dirty="0">
                  <a:solidFill>
                    <a:schemeClr val="tx1">
                      <a:lumMod val="75000"/>
                      <a:lumOff val="25000"/>
                    </a:schemeClr>
                  </a:solidFill>
                  <a:ea typeface="Times New Roman" panose="02020603050405020304" pitchFamily="18" charset="0"/>
                </a:rPr>
                <a:t>Number of Tests</a:t>
              </a:r>
              <a:endParaRPr lang="en-US" sz="1200" dirty="0">
                <a:solidFill>
                  <a:schemeClr val="tx1">
                    <a:lumMod val="75000"/>
                    <a:lumOff val="25000"/>
                  </a:schemeClr>
                </a:solidFill>
                <a:ea typeface="Times New Roman" panose="02020603050405020304" pitchFamily="18" charset="0"/>
              </a:endParaRPr>
            </a:p>
          </p:txBody>
        </p:sp>
        <p:cxnSp>
          <p:nvCxnSpPr>
            <p:cNvPr id="7" name="Straight Connector 6">
              <a:extLst>
                <a:ext uri="{FF2B5EF4-FFF2-40B4-BE49-F238E27FC236}">
                  <a16:creationId xmlns="" xmlns:a16="http://schemas.microsoft.com/office/drawing/2014/main" id="{68D0BB6D-FADA-493D-873F-F3B5AFD6CC58}"/>
                </a:ext>
              </a:extLst>
            </p:cNvPr>
            <p:cNvCxnSpPr/>
            <p:nvPr/>
          </p:nvCxnSpPr>
          <p:spPr bwMode="auto">
            <a:xfrm flipH="1">
              <a:off x="6673256" y="4544718"/>
              <a:ext cx="2" cy="1512579"/>
            </a:xfrm>
            <a:prstGeom prst="line">
              <a:avLst/>
            </a:prstGeom>
            <a:solidFill>
              <a:schemeClr val="accent1"/>
            </a:solidFill>
            <a:ln w="12700" cap="flat" cmpd="sng" algn="ctr">
              <a:solidFill>
                <a:srgbClr val="FF0000"/>
              </a:solidFill>
              <a:prstDash val="lgDash"/>
              <a:round/>
              <a:headEnd type="none" w="sm" len="sm"/>
              <a:tailEnd type="none" w="sm" len="sm"/>
            </a:ln>
            <a:effectLst/>
          </p:spPr>
        </p:cxnSp>
        <p:sp>
          <p:nvSpPr>
            <p:cNvPr id="8" name="TextBox 98">
              <a:extLst>
                <a:ext uri="{FF2B5EF4-FFF2-40B4-BE49-F238E27FC236}">
                  <a16:creationId xmlns="" xmlns:a16="http://schemas.microsoft.com/office/drawing/2014/main" id="{E3229CB4-8CC2-4425-BCE8-012E90614F28}"/>
                </a:ext>
              </a:extLst>
            </p:cNvPr>
            <p:cNvSpPr txBox="1"/>
            <p:nvPr/>
          </p:nvSpPr>
          <p:spPr>
            <a:xfrm rot="9788">
              <a:off x="4744017" y="4346026"/>
              <a:ext cx="481172" cy="261610"/>
            </a:xfrm>
            <a:prstGeom prst="rect">
              <a:avLst/>
            </a:prstGeom>
            <a:noFill/>
          </p:spPr>
          <p:txBody>
            <a:bodyPr wrap="square" rtlCol="0">
              <a:spAutoFit/>
            </a:bodyPr>
            <a:lstStyle/>
            <a:p>
              <a:pPr fontAlgn="base"/>
              <a:r>
                <a:rPr lang="en-US" sz="1050" dirty="0">
                  <a:solidFill>
                    <a:srgbClr val="000000"/>
                  </a:solidFill>
                  <a:ea typeface="Times New Roman" panose="02020603050405020304" pitchFamily="18" charset="0"/>
                </a:rPr>
                <a:t>1.0</a:t>
              </a:r>
              <a:endParaRPr lang="en-US" sz="1000" dirty="0">
                <a:ea typeface="Times New Roman" panose="02020603050405020304" pitchFamily="18" charset="0"/>
              </a:endParaRPr>
            </a:p>
          </p:txBody>
        </p:sp>
        <p:sp>
          <p:nvSpPr>
            <p:cNvPr id="9" name="Arrow: Right 20">
              <a:extLst>
                <a:ext uri="{FF2B5EF4-FFF2-40B4-BE49-F238E27FC236}">
                  <a16:creationId xmlns="" xmlns:a16="http://schemas.microsoft.com/office/drawing/2014/main" id="{A0A7DD24-B5BC-40AF-A86E-98EFADAA0F96}"/>
                </a:ext>
              </a:extLst>
            </p:cNvPr>
            <p:cNvSpPr/>
            <p:nvPr/>
          </p:nvSpPr>
          <p:spPr>
            <a:xfrm rot="12915857">
              <a:off x="6611057" y="4811430"/>
              <a:ext cx="632875" cy="15393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Right 21">
              <a:extLst>
                <a:ext uri="{FF2B5EF4-FFF2-40B4-BE49-F238E27FC236}">
                  <a16:creationId xmlns="" xmlns:a16="http://schemas.microsoft.com/office/drawing/2014/main" id="{614BF906-1637-424D-B038-4E13DE0ADDF2}"/>
                </a:ext>
              </a:extLst>
            </p:cNvPr>
            <p:cNvSpPr/>
            <p:nvPr/>
          </p:nvSpPr>
          <p:spPr>
            <a:xfrm rot="8439134">
              <a:off x="6595955" y="5655062"/>
              <a:ext cx="713741" cy="1679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 xmlns:a16="http://schemas.microsoft.com/office/drawing/2014/main" id="{9BA0D01B-F284-4403-8F57-2BFFA86FC111}"/>
                </a:ext>
              </a:extLst>
            </p:cNvPr>
            <p:cNvGrpSpPr/>
            <p:nvPr/>
          </p:nvGrpSpPr>
          <p:grpSpPr>
            <a:xfrm>
              <a:off x="5066969" y="4246834"/>
              <a:ext cx="3623480" cy="1828800"/>
              <a:chOff x="5452281" y="1351128"/>
              <a:chExt cx="3623480" cy="1828800"/>
            </a:xfrm>
          </p:grpSpPr>
          <p:sp>
            <p:nvSpPr>
              <p:cNvPr id="14" name="Freeform 32">
                <a:extLst>
                  <a:ext uri="{FF2B5EF4-FFF2-40B4-BE49-F238E27FC236}">
                    <a16:creationId xmlns="" xmlns:a16="http://schemas.microsoft.com/office/drawing/2014/main" id="{6D634627-90C3-4768-9F89-022BC4F41DEA}"/>
                  </a:ext>
                </a:extLst>
              </p:cNvPr>
              <p:cNvSpPr/>
              <p:nvPr/>
            </p:nvSpPr>
            <p:spPr>
              <a:xfrm>
                <a:off x="5527343" y="1351128"/>
                <a:ext cx="3548418" cy="1828800"/>
              </a:xfrm>
              <a:custGeom>
                <a:avLst/>
                <a:gdLst>
                  <a:gd name="connsiteX0" fmla="*/ 0 w 3548418"/>
                  <a:gd name="connsiteY0" fmla="*/ 0 h 1828800"/>
                  <a:gd name="connsiteX1" fmla="*/ 0 w 3548418"/>
                  <a:gd name="connsiteY1" fmla="*/ 1828800 h 1828800"/>
                  <a:gd name="connsiteX2" fmla="*/ 3548418 w 3548418"/>
                  <a:gd name="connsiteY2" fmla="*/ 1828800 h 1828800"/>
                </a:gdLst>
                <a:ahLst/>
                <a:cxnLst>
                  <a:cxn ang="0">
                    <a:pos x="connsiteX0" y="connsiteY0"/>
                  </a:cxn>
                  <a:cxn ang="0">
                    <a:pos x="connsiteX1" y="connsiteY1"/>
                  </a:cxn>
                  <a:cxn ang="0">
                    <a:pos x="connsiteX2" y="connsiteY2"/>
                  </a:cxn>
                </a:cxnLst>
                <a:rect l="l" t="t" r="r" b="b"/>
                <a:pathLst>
                  <a:path w="3548418" h="1828800">
                    <a:moveTo>
                      <a:pt x="0" y="0"/>
                    </a:moveTo>
                    <a:lnTo>
                      <a:pt x="0" y="1828800"/>
                    </a:lnTo>
                    <a:lnTo>
                      <a:pt x="3548418" y="1828800"/>
                    </a:lnTo>
                  </a:path>
                </a:pathLst>
              </a:custGeom>
              <a:noFill/>
              <a:ln>
                <a:solidFill>
                  <a:schemeClr val="tx1">
                    <a:lumMod val="65000"/>
                    <a:lumOff val="3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 xmlns:a16="http://schemas.microsoft.com/office/drawing/2014/main" id="{7979A157-4DC3-449E-94A9-6FA7EBE894A2}"/>
                  </a:ext>
                </a:extLst>
              </p:cNvPr>
              <p:cNvCxnSpPr/>
              <p:nvPr/>
            </p:nvCxnSpPr>
            <p:spPr>
              <a:xfrm>
                <a:off x="5452281" y="1589964"/>
                <a:ext cx="150125" cy="0"/>
              </a:xfrm>
              <a:prstGeom prst="line">
                <a:avLst/>
              </a:prstGeom>
              <a:ln w="25400">
                <a:solidFill>
                  <a:schemeClr val="tx1">
                    <a:lumMod val="65000"/>
                    <a:lumOff val="35000"/>
                    <a:alpha val="97000"/>
                  </a:schemeClr>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 xmlns:a16="http://schemas.microsoft.com/office/drawing/2014/main" id="{3EB7DADB-1582-49E7-91A6-F6B4D54E4E44}"/>
                </a:ext>
              </a:extLst>
            </p:cNvPr>
            <p:cNvCxnSpPr/>
            <p:nvPr/>
          </p:nvCxnSpPr>
          <p:spPr>
            <a:xfrm>
              <a:off x="5196622" y="4608500"/>
              <a:ext cx="1665027" cy="0"/>
            </a:xfrm>
            <a:prstGeom prst="line">
              <a:avLst/>
            </a:prstGeom>
            <a:solidFill>
              <a:schemeClr val="accent1"/>
            </a:solidFill>
            <a:ln w="12700" cap="flat" cmpd="sng" algn="ctr">
              <a:solidFill>
                <a:schemeClr val="tx1"/>
              </a:solidFill>
              <a:prstDash val="lgDashDotDot"/>
              <a:round/>
              <a:headEnd type="none" w="sm" len="sm"/>
              <a:tailEnd type="none" w="sm" len="sm"/>
            </a:ln>
            <a:effectLst/>
          </p:spPr>
        </p:cxnSp>
        <p:sp>
          <p:nvSpPr>
            <p:cNvPr id="13" name="Text Box 18">
              <a:extLst>
                <a:ext uri="{FF2B5EF4-FFF2-40B4-BE49-F238E27FC236}">
                  <a16:creationId xmlns="" xmlns:a16="http://schemas.microsoft.com/office/drawing/2014/main" id="{A8E3E014-6AC5-4D45-B77A-F25EC1BEF1DF}"/>
                </a:ext>
              </a:extLst>
            </p:cNvPr>
            <p:cNvSpPr txBox="1">
              <a:spLocks noChangeArrowheads="1"/>
            </p:cNvSpPr>
            <p:nvPr/>
          </p:nvSpPr>
          <p:spPr bwMode="auto">
            <a:xfrm>
              <a:off x="6841025" y="4798480"/>
              <a:ext cx="1601083" cy="1200329"/>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b="0" dirty="0">
                  <a:solidFill>
                    <a:schemeClr val="bg1"/>
                  </a:solidFill>
                  <a:ea typeface="Times New Roman" panose="02020603050405020304" pitchFamily="18" charset="0"/>
                  <a:cs typeface="Times New Roman" panose="02020603050405020304" pitchFamily="18" charset="0"/>
                </a:rPr>
                <a:t>It takes about 13 tests with zero failures to get the reliability comfort level of 0.95 at 50% confidence </a:t>
              </a:r>
              <a:endParaRPr lang="en-US" altLang="en-US" sz="1200" b="0" dirty="0">
                <a:solidFill>
                  <a:schemeClr val="bg1"/>
                </a:solidFill>
              </a:endParaRPr>
            </a:p>
          </p:txBody>
        </p:sp>
      </p:grpSp>
    </p:spTree>
    <p:extLst>
      <p:ext uri="{BB962C8B-B14F-4D97-AF65-F5344CB8AC3E}">
        <p14:creationId xmlns:p14="http://schemas.microsoft.com/office/powerpoint/2010/main" val="29702518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Reliability Demonstration Definition</a:t>
            </a:r>
          </a:p>
        </p:txBody>
      </p:sp>
      <p:sp>
        <p:nvSpPr>
          <p:cNvPr id="3" name="Content Placeholder 2"/>
          <p:cNvSpPr>
            <a:spLocks noGrp="1"/>
          </p:cNvSpPr>
          <p:nvPr>
            <p:ph idx="1"/>
          </p:nvPr>
        </p:nvSpPr>
        <p:spPr/>
        <p:txBody>
          <a:bodyPr/>
          <a:lstStyle/>
          <a:p>
            <a:r>
              <a:rPr lang="en-US" dirty="0"/>
              <a:t>Reliability Demonstration is the process of quantitatively estimating the reliability of a system using objective data at the level intended for demonstration.</a:t>
            </a:r>
          </a:p>
          <a:p>
            <a:r>
              <a:rPr lang="en-US" altLang="en-US" dirty="0"/>
              <a:t>It is used to provide empirical evidence of design reliability. </a:t>
            </a:r>
            <a:endParaRPr lang="en-US" dirty="0"/>
          </a:p>
          <a:p>
            <a:r>
              <a:rPr lang="en-US" altLang="en-US" dirty="0"/>
              <a:t>It is the process of demonstrating the reliability of a design through testing and operation. </a:t>
            </a:r>
          </a:p>
          <a:p>
            <a:r>
              <a:rPr lang="en-US" altLang="en-US" dirty="0"/>
              <a:t>It applies from test and evaluation through operation.</a:t>
            </a:r>
          </a:p>
          <a:p>
            <a:r>
              <a:rPr lang="en-US" dirty="0"/>
              <a:t>Models and techniques used in reliability demonstration include Binomial, Exponential, Weibull models, etc. </a:t>
            </a:r>
          </a:p>
        </p:txBody>
      </p:sp>
    </p:spTree>
    <p:extLst>
      <p:ext uri="{BB962C8B-B14F-4D97-AF65-F5344CB8AC3E}">
        <p14:creationId xmlns:p14="http://schemas.microsoft.com/office/powerpoint/2010/main" val="20684401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108388"/>
            <a:ext cx="7128918" cy="738664"/>
          </a:xfrm>
        </p:spPr>
        <p:txBody>
          <a:bodyPr/>
          <a:lstStyle/>
          <a:p>
            <a:r>
              <a:rPr lang="en-US" sz="1800" b="0" dirty="0"/>
              <a:t>Reliability Demonstration</a:t>
            </a:r>
            <a:r>
              <a:rPr lang="en-US" dirty="0"/>
              <a:t/>
            </a:r>
            <a:br>
              <a:rPr lang="en-US" dirty="0"/>
            </a:br>
            <a:r>
              <a:rPr lang="en-US" dirty="0"/>
              <a:t>Commonly Used Distributions</a:t>
            </a:r>
          </a:p>
        </p:txBody>
      </p:sp>
      <p:sp>
        <p:nvSpPr>
          <p:cNvPr id="33795" name="Rectangle 3"/>
          <p:cNvSpPr>
            <a:spLocks noGrp="1" noChangeArrowheads="1"/>
          </p:cNvSpPr>
          <p:nvPr>
            <p:ph idx="1"/>
          </p:nvPr>
        </p:nvSpPr>
        <p:spPr>
          <a:xfrm>
            <a:off x="457200" y="1435396"/>
            <a:ext cx="7806690" cy="4690768"/>
          </a:xfrm>
        </p:spPr>
        <p:txBody>
          <a:bodyPr/>
          <a:lstStyle/>
          <a:p>
            <a:r>
              <a:rPr lang="en-US" altLang="en-US" dirty="0"/>
              <a:t>There are a variety of probability distribution functions used for calculating reliability demonstration. </a:t>
            </a:r>
          </a:p>
          <a:p>
            <a:r>
              <a:rPr lang="en-US" altLang="en-US" dirty="0"/>
              <a:t>They cover both discrete and continuous data cases. </a:t>
            </a:r>
          </a:p>
          <a:p>
            <a:r>
              <a:rPr lang="en-US" altLang="en-US" dirty="0"/>
              <a:t>The most commonly used distributions are: The Exponential distribution for continuous data and the Binomial distribution for discrete data.</a:t>
            </a:r>
          </a:p>
          <a:p>
            <a:endParaRPr lang="en-US" altLang="en-US" dirty="0"/>
          </a:p>
        </p:txBody>
      </p:sp>
      <p:sp>
        <p:nvSpPr>
          <p:cNvPr id="4" name="Rectangle 3">
            <a:extLst>
              <a:ext uri="{FF2B5EF4-FFF2-40B4-BE49-F238E27FC236}">
                <a16:creationId xmlns="" xmlns:a16="http://schemas.microsoft.com/office/drawing/2014/main" id="{A9E0ECB9-152D-46BC-AA94-22AEA733B09F}"/>
              </a:ext>
            </a:extLst>
          </p:cNvPr>
          <p:cNvSpPr/>
          <p:nvPr/>
        </p:nvSpPr>
        <p:spPr>
          <a:xfrm>
            <a:off x="569351" y="4896503"/>
            <a:ext cx="4608954" cy="646331"/>
          </a:xfrm>
          <a:prstGeom prst="rect">
            <a:avLst/>
          </a:prstGeom>
        </p:spPr>
        <p:txBody>
          <a:bodyPr wrap="none">
            <a:spAutoFit/>
          </a:bodyPr>
          <a:lstStyle/>
          <a:p>
            <a:r>
              <a:rPr lang="en-US" dirty="0">
                <a:hlinkClick r:id="rId3"/>
              </a:rPr>
              <a:t>http://reliabilityanalyticstoolkit.appspot.com/</a:t>
            </a:r>
            <a:endParaRPr lang="en-US" dirty="0"/>
          </a:p>
          <a:p>
            <a:endParaRPr lang="en-US" dirty="0"/>
          </a:p>
        </p:txBody>
      </p:sp>
      <p:sp>
        <p:nvSpPr>
          <p:cNvPr id="3" name="TextBox 2">
            <a:extLst>
              <a:ext uri="{FF2B5EF4-FFF2-40B4-BE49-F238E27FC236}">
                <a16:creationId xmlns="" xmlns:a16="http://schemas.microsoft.com/office/drawing/2014/main" id="{8F9DD3B9-4611-4547-8279-11637723FCC4}"/>
              </a:ext>
            </a:extLst>
          </p:cNvPr>
          <p:cNvSpPr txBox="1"/>
          <p:nvPr/>
        </p:nvSpPr>
        <p:spPr>
          <a:xfrm>
            <a:off x="617506" y="3661828"/>
            <a:ext cx="7486077" cy="923330"/>
          </a:xfrm>
          <a:prstGeom prst="rect">
            <a:avLst/>
          </a:prstGeom>
          <a:noFill/>
        </p:spPr>
        <p:txBody>
          <a:bodyPr wrap="square" rtlCol="0">
            <a:spAutoFit/>
          </a:bodyPr>
          <a:lstStyle/>
          <a:p>
            <a:r>
              <a:rPr lang="en-US" altLang="en-US" i="1" dirty="0">
                <a:solidFill>
                  <a:schemeClr val="accent2"/>
                </a:solidFill>
              </a:rPr>
              <a:t>In the following charts we will cover the Binomial distribution for discrete data</a:t>
            </a:r>
            <a:r>
              <a:rPr lang="en-US" altLang="en-US" dirty="0">
                <a:solidFill>
                  <a:schemeClr val="accent2"/>
                </a:solidFill>
              </a:rPr>
              <a:t>.</a:t>
            </a:r>
            <a:r>
              <a:rPr lang="en-US" altLang="en-US" i="1" dirty="0">
                <a:solidFill>
                  <a:schemeClr val="accent2"/>
                </a:solidFill>
              </a:rPr>
              <a:t> The Exponential distribution for continuous data is included in the backup section.</a:t>
            </a:r>
            <a:endParaRPr lang="en-US" altLang="en-US" dirty="0">
              <a:solidFill>
                <a:schemeClr val="accent2"/>
              </a:solidFill>
            </a:endParaRPr>
          </a:p>
        </p:txBody>
      </p:sp>
    </p:spTree>
    <p:extLst>
      <p:ext uri="{BB962C8B-B14F-4D97-AF65-F5344CB8AC3E}">
        <p14:creationId xmlns:p14="http://schemas.microsoft.com/office/powerpoint/2010/main" val="3415765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9"/>
          <p:cNvSpPr>
            <a:spLocks noGrp="1"/>
          </p:cNvSpPr>
          <p:nvPr>
            <p:ph type="title"/>
          </p:nvPr>
        </p:nvSpPr>
        <p:spPr>
          <a:xfrm>
            <a:off x="292608" y="246888"/>
            <a:ext cx="7128918" cy="461665"/>
          </a:xfrm>
        </p:spPr>
        <p:txBody>
          <a:bodyPr/>
          <a:lstStyle/>
          <a:p>
            <a:pPr lvl="0"/>
            <a:r>
              <a:rPr lang="en-US" dirty="0"/>
              <a:t>Definitions</a:t>
            </a:r>
          </a:p>
        </p:txBody>
      </p:sp>
      <p:sp>
        <p:nvSpPr>
          <p:cNvPr id="7" name="Content Placeholder 6">
            <a:extLst>
              <a:ext uri="{FF2B5EF4-FFF2-40B4-BE49-F238E27FC236}">
                <a16:creationId xmlns="" xmlns:a16="http://schemas.microsoft.com/office/drawing/2014/main" id="{27CC702A-071A-48CF-A37B-B6B39CE18DE3}"/>
              </a:ext>
            </a:extLst>
          </p:cNvPr>
          <p:cNvSpPr>
            <a:spLocks noGrp="1"/>
          </p:cNvSpPr>
          <p:nvPr>
            <p:ph idx="1"/>
          </p:nvPr>
        </p:nvSpPr>
        <p:spPr>
          <a:xfrm>
            <a:off x="298571" y="1210223"/>
            <a:ext cx="8546858" cy="5331253"/>
          </a:xfrm>
        </p:spPr>
        <p:txBody>
          <a:bodyPr/>
          <a:lstStyle/>
          <a:p>
            <a:r>
              <a:rPr lang="en-US" sz="1600" b="1" dirty="0">
                <a:solidFill>
                  <a:schemeClr val="accent2"/>
                </a:solidFill>
              </a:rPr>
              <a:t>Reliability Engineering </a:t>
            </a:r>
            <a:r>
              <a:rPr lang="en-US" sz="1600" dirty="0"/>
              <a:t>is the engineering discipline that deals with how to design, produce, ensure, and assure reliable products to meet pre-defined product functional requirements. </a:t>
            </a:r>
          </a:p>
          <a:p>
            <a:r>
              <a:rPr lang="en-US" sz="1600" b="1" dirty="0">
                <a:solidFill>
                  <a:schemeClr val="accent2"/>
                </a:solidFill>
              </a:rPr>
              <a:t>Reliability Metric </a:t>
            </a:r>
            <a:r>
              <a:rPr lang="en-US" sz="1600" dirty="0"/>
              <a:t>is the probability that a system or component performs its intended functions under specified operating conditions for a specified period of time. Other measures used: Mean Time Between Failures (MTBF), Mean Time to Failure (MTTF), Safety Factors, and Fault Tolerances, etc.</a:t>
            </a:r>
          </a:p>
          <a:p>
            <a:r>
              <a:rPr lang="en-US" sz="1600" b="1" dirty="0">
                <a:solidFill>
                  <a:schemeClr val="accent2"/>
                </a:solidFill>
              </a:rPr>
              <a:t>Operational Reliability Prediction </a:t>
            </a:r>
            <a:r>
              <a:rPr lang="en-US" sz="1600" dirty="0"/>
              <a:t>is the process of quantitatively estimating the mission reliability for a system, subsystem, or component using both </a:t>
            </a:r>
            <a:r>
              <a:rPr lang="en-US" sz="1600" dirty="0">
                <a:solidFill>
                  <a:schemeClr val="accent2"/>
                </a:solidFill>
              </a:rPr>
              <a:t>objective and subjective data</a:t>
            </a:r>
            <a:r>
              <a:rPr lang="en-US" sz="1600" dirty="0"/>
              <a:t>. </a:t>
            </a:r>
          </a:p>
          <a:p>
            <a:r>
              <a:rPr lang="en-US" sz="1600" b="1" dirty="0">
                <a:solidFill>
                  <a:schemeClr val="accent2"/>
                </a:solidFill>
              </a:rPr>
              <a:t>Design Reliability Prediction </a:t>
            </a:r>
            <a:r>
              <a:rPr lang="en-US" sz="1600" dirty="0"/>
              <a:t>is the process of predicting the reliability of a given design based on failure physics using statistical techniques and probabilistic engineering models. </a:t>
            </a:r>
          </a:p>
          <a:p>
            <a:r>
              <a:rPr lang="en-US" sz="1600" b="1" dirty="0">
                <a:solidFill>
                  <a:schemeClr val="accent2"/>
                </a:solidFill>
              </a:rPr>
              <a:t>Process Reliability </a:t>
            </a:r>
            <a:r>
              <a:rPr lang="en-US" sz="1600" dirty="0"/>
              <a:t>is the process of mapping the design drivers in the manufacturing process to identify the process parameters critical to generate the material properties that meet the specs. A high process reliability is achieved by maintaining a uniform, capable, and controlled processes. </a:t>
            </a:r>
          </a:p>
          <a:p>
            <a:r>
              <a:rPr lang="en-US" sz="1600" b="1" dirty="0">
                <a:solidFill>
                  <a:schemeClr val="accent2"/>
                </a:solidFill>
              </a:rPr>
              <a:t>Reliability Demonstration </a:t>
            </a:r>
            <a:r>
              <a:rPr lang="en-US" sz="1600" dirty="0"/>
              <a:t>is the process of quantitatively demonstrating certain reliability level (i.e., comfort level) using </a:t>
            </a:r>
            <a:r>
              <a:rPr lang="en-US" sz="1600" dirty="0">
                <a:solidFill>
                  <a:schemeClr val="accent2"/>
                </a:solidFill>
              </a:rPr>
              <a:t>objective data </a:t>
            </a:r>
            <a:r>
              <a:rPr lang="en-US" sz="1600" dirty="0"/>
              <a:t>at the level intended for demonstration.</a:t>
            </a:r>
          </a:p>
          <a:p>
            <a:endParaRPr lang="en-US" sz="1500" dirty="0"/>
          </a:p>
          <a:p>
            <a:endParaRPr lang="en-US" sz="1500" dirty="0"/>
          </a:p>
          <a:p>
            <a:endParaRPr lang="en-US" sz="1500" dirty="0"/>
          </a:p>
        </p:txBody>
      </p:sp>
    </p:spTree>
    <p:extLst>
      <p:ext uri="{BB962C8B-B14F-4D97-AF65-F5344CB8AC3E}">
        <p14:creationId xmlns:p14="http://schemas.microsoft.com/office/powerpoint/2010/main" val="64572328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608" y="108389"/>
            <a:ext cx="7128918" cy="738664"/>
          </a:xfrm>
        </p:spPr>
        <p:txBody>
          <a:bodyPr/>
          <a:lstStyle/>
          <a:p>
            <a:r>
              <a:rPr lang="en-US" sz="1800" b="0" dirty="0"/>
              <a:t>Reliability Demonstration</a:t>
            </a:r>
            <a:r>
              <a:rPr lang="en-US" dirty="0"/>
              <a:t/>
            </a:r>
            <a:br>
              <a:rPr lang="en-US" dirty="0"/>
            </a:br>
            <a:r>
              <a:rPr lang="en-US" dirty="0"/>
              <a:t>The Binomial Distribution Case -  Exact Method</a:t>
            </a:r>
          </a:p>
        </p:txBody>
      </p:sp>
      <p:sp>
        <p:nvSpPr>
          <p:cNvPr id="2" name="Content Placeholder 1"/>
          <p:cNvSpPr>
            <a:spLocks noGrp="1"/>
          </p:cNvSpPr>
          <p:nvPr>
            <p:ph idx="1"/>
          </p:nvPr>
        </p:nvSpPr>
        <p:spPr>
          <a:xfrm>
            <a:off x="457200" y="1323833"/>
            <a:ext cx="8229600" cy="4775035"/>
          </a:xfrm>
        </p:spPr>
        <p:txBody>
          <a:bodyPr/>
          <a:lstStyle/>
          <a:p>
            <a:pPr marL="0" indent="0">
              <a:buNone/>
            </a:pPr>
            <a:r>
              <a:rPr lang="en-US" b="1" dirty="0">
                <a:solidFill>
                  <a:schemeClr val="accent2"/>
                </a:solidFill>
              </a:rPr>
              <a:t>Two-sided confidence, exact method </a:t>
            </a:r>
          </a:p>
          <a:p>
            <a:pPr lvl="1"/>
            <a:r>
              <a:rPr lang="en-US" dirty="0"/>
              <a:t>For a sample size of (N), a number of defects/failures of (N</a:t>
            </a:r>
            <a:r>
              <a:rPr lang="en-US" baseline="-25000" dirty="0"/>
              <a:t>d</a:t>
            </a:r>
            <a:r>
              <a:rPr lang="en-US" dirty="0"/>
              <a:t>), and a confidence level of (1 – α)X100: </a:t>
            </a:r>
          </a:p>
          <a:p>
            <a:pPr lvl="2"/>
            <a:r>
              <a:rPr lang="en-US" sz="1800" dirty="0"/>
              <a:t>The equation to calculate the Binomial lower limit of the two-sided confidence interval, p</a:t>
            </a:r>
            <a:r>
              <a:rPr lang="en-US" sz="1800" baseline="-25000" dirty="0"/>
              <a:t>L</a:t>
            </a:r>
            <a:r>
              <a:rPr lang="en-US" sz="1800" dirty="0"/>
              <a:t/>
            </a:r>
            <a:br>
              <a:rPr lang="en-US" sz="1800" dirty="0"/>
            </a:br>
            <a:endParaRPr lang="en-US" dirty="0"/>
          </a:p>
          <a:p>
            <a:pPr lvl="2"/>
            <a:endParaRPr lang="en-US" dirty="0"/>
          </a:p>
          <a:p>
            <a:pPr lvl="2"/>
            <a:endParaRPr lang="en-US" dirty="0"/>
          </a:p>
          <a:p>
            <a:pPr lvl="2"/>
            <a:r>
              <a:rPr lang="en-US" dirty="0"/>
              <a:t>The equation to calculate binominal upper limit of the </a:t>
            </a:r>
            <a:br>
              <a:rPr lang="en-US" dirty="0"/>
            </a:br>
            <a:r>
              <a:rPr lang="en-US" dirty="0"/>
              <a:t>two-sided confidence interval, p</a:t>
            </a:r>
            <a:r>
              <a:rPr lang="en-US" baseline="-25000" dirty="0"/>
              <a:t>U</a:t>
            </a:r>
          </a:p>
        </p:txBody>
      </p:sp>
      <p:pic>
        <p:nvPicPr>
          <p:cNvPr id="155659" name="Picture 11" descr="Equation to calculate binominal upper confidence inter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03" y="2922748"/>
            <a:ext cx="4648200" cy="944529"/>
          </a:xfrm>
          <a:prstGeom prst="rect">
            <a:avLst/>
          </a:prstGeom>
          <a:noFill/>
          <a:extLst>
            <a:ext uri="{909E8E84-426E-40DD-AFC4-6F175D3DCCD1}">
              <a14:hiddenFill xmlns:a14="http://schemas.microsoft.com/office/drawing/2010/main">
                <a:solidFill>
                  <a:srgbClr val="FFFFFF"/>
                </a:solidFill>
              </a14:hiddenFill>
            </a:ext>
          </a:extLst>
        </p:spPr>
      </p:pic>
      <p:pic>
        <p:nvPicPr>
          <p:cNvPr id="155661" name="Picture 13" descr="Equation to calculate binominal lower confidence interv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665" y="4510284"/>
            <a:ext cx="4483692" cy="986860"/>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 xmlns:a16="http://schemas.microsoft.com/office/drawing/2014/main" id="{5402AA81-8A30-43DB-AA4F-650CA6C0AA83}"/>
              </a:ext>
            </a:extLst>
          </p:cNvPr>
          <p:cNvSpPr/>
          <p:nvPr/>
        </p:nvSpPr>
        <p:spPr>
          <a:xfrm rot="10800000">
            <a:off x="5826681" y="4889321"/>
            <a:ext cx="1049430" cy="22878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 xmlns:a16="http://schemas.microsoft.com/office/drawing/2014/main" id="{940C13B0-E9CE-4E35-BB04-A3B95784EF9E}"/>
              </a:ext>
            </a:extLst>
          </p:cNvPr>
          <p:cNvSpPr/>
          <p:nvPr/>
        </p:nvSpPr>
        <p:spPr>
          <a:xfrm rot="10800000">
            <a:off x="5826681" y="3345756"/>
            <a:ext cx="1049430" cy="22878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6E2199E8-D6A6-4046-92DB-241BD855C424}"/>
              </a:ext>
            </a:extLst>
          </p:cNvPr>
          <p:cNvSpPr/>
          <p:nvPr/>
        </p:nvSpPr>
        <p:spPr>
          <a:xfrm>
            <a:off x="6585399" y="3188820"/>
            <a:ext cx="2272552" cy="2308324"/>
          </a:xfrm>
          <a:prstGeom prst="rect">
            <a:avLst/>
          </a:prstGeom>
        </p:spPr>
        <p:txBody>
          <a:bodyPr wrap="square">
            <a:spAutoFit/>
          </a:bodyPr>
          <a:lstStyle/>
          <a:p>
            <a:pPr lvl="1"/>
            <a:r>
              <a:rPr lang="en-US" sz="1600" dirty="0">
                <a:solidFill>
                  <a:schemeClr val="tx1">
                    <a:lumMod val="75000"/>
                    <a:lumOff val="25000"/>
                  </a:schemeClr>
                </a:solidFill>
              </a:rPr>
              <a:t>The following equations are solved iteratively to determine the two-sided upper confidence limit (p</a:t>
            </a:r>
            <a:r>
              <a:rPr lang="en-US" sz="1600" baseline="-25000" dirty="0">
                <a:solidFill>
                  <a:schemeClr val="tx1">
                    <a:lumMod val="75000"/>
                    <a:lumOff val="25000"/>
                  </a:schemeClr>
                </a:solidFill>
              </a:rPr>
              <a:t>U</a:t>
            </a:r>
            <a:r>
              <a:rPr lang="en-US" sz="1600" dirty="0">
                <a:solidFill>
                  <a:schemeClr val="tx1">
                    <a:lumMod val="75000"/>
                    <a:lumOff val="25000"/>
                  </a:schemeClr>
                </a:solidFill>
              </a:rPr>
              <a:t>) or two-sided lower confidence limit (p</a:t>
            </a:r>
            <a:r>
              <a:rPr lang="en-US" sz="1600" baseline="-25000" dirty="0">
                <a:solidFill>
                  <a:schemeClr val="tx1">
                    <a:lumMod val="75000"/>
                    <a:lumOff val="25000"/>
                  </a:schemeClr>
                </a:solidFill>
              </a:rPr>
              <a:t>L</a:t>
            </a:r>
            <a:r>
              <a:rPr lang="en-US" sz="1600" dirty="0">
                <a:solidFill>
                  <a:schemeClr val="tx1">
                    <a:lumMod val="75000"/>
                    <a:lumOff val="25000"/>
                  </a:schemeClr>
                </a:solidFill>
              </a:rPr>
              <a:t>):</a:t>
            </a:r>
          </a:p>
        </p:txBody>
      </p:sp>
      <p:sp>
        <p:nvSpPr>
          <p:cNvPr id="9" name="Rectangle 8">
            <a:extLst>
              <a:ext uri="{FF2B5EF4-FFF2-40B4-BE49-F238E27FC236}">
                <a16:creationId xmlns="" xmlns:a16="http://schemas.microsoft.com/office/drawing/2014/main" id="{2D58D015-19E9-47C2-B9AC-1A8B36AE1CE1}"/>
              </a:ext>
            </a:extLst>
          </p:cNvPr>
          <p:cNvSpPr/>
          <p:nvPr/>
        </p:nvSpPr>
        <p:spPr>
          <a:xfrm>
            <a:off x="679335" y="5728782"/>
            <a:ext cx="6630706" cy="523220"/>
          </a:xfrm>
          <a:prstGeom prst="rect">
            <a:avLst/>
          </a:prstGeom>
        </p:spPr>
        <p:txBody>
          <a:bodyPr wrap="square">
            <a:spAutoFit/>
          </a:bodyPr>
          <a:lstStyle/>
          <a:p>
            <a:pPr marL="0" lvl="2">
              <a:buNone/>
            </a:pPr>
            <a:r>
              <a:rPr lang="en-US" sz="1400" u="sng" dirty="0">
                <a:hlinkClick r:id="rId5"/>
              </a:rPr>
              <a:t>https://reliabilityanalyticstoolkit.appspot.com/binomial_confidence_details</a:t>
            </a:r>
            <a:endParaRPr lang="en-US" sz="1400" u="sng" dirty="0"/>
          </a:p>
          <a:p>
            <a:pPr marL="0" lvl="2">
              <a:buNone/>
            </a:pPr>
            <a:endParaRPr lang="en-US" sz="1400" u="sng" dirty="0"/>
          </a:p>
        </p:txBody>
      </p:sp>
    </p:spTree>
    <p:extLst>
      <p:ext uri="{BB962C8B-B14F-4D97-AF65-F5344CB8AC3E}">
        <p14:creationId xmlns:p14="http://schemas.microsoft.com/office/powerpoint/2010/main" val="16157107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608" y="108389"/>
            <a:ext cx="7128918" cy="738664"/>
          </a:xfrm>
        </p:spPr>
        <p:txBody>
          <a:bodyPr/>
          <a:lstStyle/>
          <a:p>
            <a:r>
              <a:rPr lang="en-US" sz="1800" b="0" dirty="0"/>
              <a:t>Reliability Demonstration</a:t>
            </a:r>
            <a:r>
              <a:rPr lang="en-US" dirty="0"/>
              <a:t/>
            </a:r>
            <a:br>
              <a:rPr lang="en-US" dirty="0"/>
            </a:br>
            <a:r>
              <a:rPr lang="en-US" dirty="0"/>
              <a:t>The Binomial Distribution Case -  Exact Method</a:t>
            </a:r>
          </a:p>
        </p:txBody>
      </p:sp>
      <p:sp>
        <p:nvSpPr>
          <p:cNvPr id="2" name="Content Placeholder 1"/>
          <p:cNvSpPr>
            <a:spLocks noGrp="1"/>
          </p:cNvSpPr>
          <p:nvPr>
            <p:ph idx="1"/>
          </p:nvPr>
        </p:nvSpPr>
        <p:spPr>
          <a:xfrm>
            <a:off x="457200" y="1298919"/>
            <a:ext cx="8229600" cy="4690768"/>
          </a:xfrm>
        </p:spPr>
        <p:txBody>
          <a:bodyPr/>
          <a:lstStyle/>
          <a:p>
            <a:pPr marL="0" indent="0">
              <a:buNone/>
            </a:pPr>
            <a:r>
              <a:rPr lang="en-US" sz="1800" b="1" dirty="0">
                <a:solidFill>
                  <a:schemeClr val="accent2"/>
                </a:solidFill>
              </a:rPr>
              <a:t>One-sided confidence, exact method </a:t>
            </a:r>
          </a:p>
          <a:p>
            <a:r>
              <a:rPr lang="en-US" sz="1600" dirty="0"/>
              <a:t>The calculation method for single sided limits are nearly identical to the two-sided case, except all the α is in either the upper or lower tail of the distribution</a:t>
            </a:r>
          </a:p>
          <a:p>
            <a:pPr lvl="1"/>
            <a:r>
              <a:rPr lang="en-US" sz="1400" dirty="0"/>
              <a:t>The equation to calculate binominal lower single-sided confidence limit</a:t>
            </a:r>
          </a:p>
          <a:p>
            <a:pPr lvl="1"/>
            <a:endParaRPr lang="en-US" sz="1400" dirty="0"/>
          </a:p>
          <a:p>
            <a:pPr lvl="1"/>
            <a:endParaRPr lang="en-US" sz="1400" dirty="0"/>
          </a:p>
          <a:p>
            <a:pPr lvl="1"/>
            <a:endParaRPr lang="en-US" sz="1400" dirty="0"/>
          </a:p>
          <a:p>
            <a:pPr lvl="2"/>
            <a:endParaRPr lang="en-US" sz="1200" dirty="0"/>
          </a:p>
          <a:p>
            <a:pPr lvl="1"/>
            <a:r>
              <a:rPr lang="en-US" sz="1400" dirty="0"/>
              <a:t>The equation to calculate binominal upper single-sided confidence limit</a:t>
            </a:r>
          </a:p>
          <a:p>
            <a:endParaRPr lang="en-US" sz="1600" dirty="0"/>
          </a:p>
        </p:txBody>
      </p:sp>
      <p:pic>
        <p:nvPicPr>
          <p:cNvPr id="6" name="Picture 9" descr="Equation to calculate binominal upper single-sided confidence interval"/>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647201" y="3957928"/>
            <a:ext cx="3619498" cy="11201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Equation to calculate binominal lower single-sided confidence interval"/>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47200" y="2511930"/>
            <a:ext cx="3400425" cy="971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 xmlns:a16="http://schemas.microsoft.com/office/drawing/2014/main" id="{CE912B78-4839-4892-A472-813B4E8332DB}"/>
              </a:ext>
            </a:extLst>
          </p:cNvPr>
          <p:cNvSpPr txBox="1"/>
          <p:nvPr/>
        </p:nvSpPr>
        <p:spPr>
          <a:xfrm>
            <a:off x="666083" y="5252944"/>
            <a:ext cx="7472198" cy="738664"/>
          </a:xfrm>
          <a:prstGeom prst="rect">
            <a:avLst/>
          </a:prstGeom>
          <a:noFill/>
        </p:spPr>
        <p:txBody>
          <a:bodyPr wrap="square" rtlCol="0">
            <a:spAutoFit/>
          </a:bodyPr>
          <a:lstStyle/>
          <a:p>
            <a:r>
              <a:rPr lang="en-US" sz="1400" b="1" dirty="0">
                <a:solidFill>
                  <a:schemeClr val="tx1">
                    <a:lumMod val="75000"/>
                    <a:lumOff val="25000"/>
                  </a:schemeClr>
                </a:solidFill>
              </a:rPr>
              <a:t>Note 1: </a:t>
            </a:r>
            <a:r>
              <a:rPr lang="en-US" sz="1400" dirty="0">
                <a:solidFill>
                  <a:schemeClr val="tx1">
                    <a:lumMod val="75000"/>
                    <a:lumOff val="25000"/>
                  </a:schemeClr>
                </a:solidFill>
              </a:rPr>
              <a:t>For the zero failure case</a:t>
            </a:r>
            <a:r>
              <a:rPr lang="en-US" sz="1400" b="1" dirty="0">
                <a:solidFill>
                  <a:schemeClr val="tx1">
                    <a:lumMod val="75000"/>
                    <a:lumOff val="25000"/>
                  </a:schemeClr>
                </a:solidFill>
              </a:rPr>
              <a:t>, </a:t>
            </a:r>
            <a:r>
              <a:rPr lang="en-US" sz="1400" dirty="0">
                <a:solidFill>
                  <a:schemeClr val="tx1">
                    <a:lumMod val="75000"/>
                    <a:lumOff val="25000"/>
                  </a:schemeClr>
                </a:solidFill>
              </a:rPr>
              <a:t>the Binomial upper limit on the probability of failure is: P</a:t>
            </a:r>
            <a:r>
              <a:rPr lang="en-US" sz="1400" baseline="-25000" dirty="0">
                <a:solidFill>
                  <a:schemeClr val="tx1">
                    <a:lumMod val="75000"/>
                    <a:lumOff val="25000"/>
                  </a:schemeClr>
                </a:solidFill>
              </a:rPr>
              <a:t>U</a:t>
            </a:r>
            <a:r>
              <a:rPr lang="en-US" sz="1400" dirty="0">
                <a:solidFill>
                  <a:schemeClr val="tx1">
                    <a:lumMod val="75000"/>
                    <a:lumOff val="25000"/>
                  </a:schemeClr>
                </a:solidFill>
              </a:rPr>
              <a:t>= 1- </a:t>
            </a:r>
            <a:r>
              <a:rPr lang="el-GR" sz="1400" dirty="0">
                <a:solidFill>
                  <a:schemeClr val="tx1">
                    <a:lumMod val="75000"/>
                    <a:lumOff val="25000"/>
                  </a:schemeClr>
                </a:solidFill>
                <a:cs typeface="Arial" panose="020B0604020202020204" pitchFamily="34" charset="0"/>
              </a:rPr>
              <a:t>α</a:t>
            </a:r>
            <a:r>
              <a:rPr lang="en-US" sz="1400" baseline="30000" dirty="0">
                <a:solidFill>
                  <a:schemeClr val="tx1">
                    <a:lumMod val="75000"/>
                    <a:lumOff val="25000"/>
                  </a:schemeClr>
                </a:solidFill>
                <a:cs typeface="Arial" panose="020B0604020202020204" pitchFamily="34" charset="0"/>
              </a:rPr>
              <a:t>1/n </a:t>
            </a:r>
            <a:r>
              <a:rPr lang="en-US" sz="1400" dirty="0">
                <a:solidFill>
                  <a:schemeClr val="tx1">
                    <a:lumMod val="75000"/>
                    <a:lumOff val="25000"/>
                  </a:schemeClr>
                </a:solidFill>
              </a:rPr>
              <a:t>, and the reliability Lower confidence Limit: </a:t>
            </a:r>
          </a:p>
          <a:p>
            <a:r>
              <a:rPr lang="en-US" sz="1400" dirty="0">
                <a:solidFill>
                  <a:schemeClr val="tx1">
                    <a:lumMod val="75000"/>
                    <a:lumOff val="25000"/>
                  </a:schemeClr>
                </a:solidFill>
              </a:rPr>
              <a:t>R</a:t>
            </a:r>
            <a:r>
              <a:rPr lang="en-US" sz="1400" baseline="-25000" dirty="0">
                <a:solidFill>
                  <a:schemeClr val="tx1">
                    <a:lumMod val="75000"/>
                    <a:lumOff val="25000"/>
                  </a:schemeClr>
                </a:solidFill>
              </a:rPr>
              <a:t>L</a:t>
            </a:r>
            <a:r>
              <a:rPr lang="en-US" sz="1400" dirty="0">
                <a:solidFill>
                  <a:schemeClr val="tx1">
                    <a:lumMod val="75000"/>
                    <a:lumOff val="25000"/>
                  </a:schemeClr>
                </a:solidFill>
              </a:rPr>
              <a:t>=1- P</a:t>
            </a:r>
            <a:r>
              <a:rPr lang="en-US" sz="1400" baseline="-25000" dirty="0">
                <a:solidFill>
                  <a:schemeClr val="tx1">
                    <a:lumMod val="75000"/>
                    <a:lumOff val="25000"/>
                  </a:schemeClr>
                </a:solidFill>
              </a:rPr>
              <a:t>U </a:t>
            </a:r>
            <a:r>
              <a:rPr lang="en-US" sz="1400" dirty="0">
                <a:solidFill>
                  <a:schemeClr val="tx1">
                    <a:lumMod val="75000"/>
                    <a:lumOff val="25000"/>
                  </a:schemeClr>
                </a:solidFill>
              </a:rPr>
              <a:t>= </a:t>
            </a:r>
            <a:r>
              <a:rPr lang="el-GR" sz="1400" dirty="0">
                <a:solidFill>
                  <a:schemeClr val="tx1">
                    <a:lumMod val="75000"/>
                    <a:lumOff val="25000"/>
                  </a:schemeClr>
                </a:solidFill>
                <a:cs typeface="Arial" panose="020B0604020202020204" pitchFamily="34" charset="0"/>
              </a:rPr>
              <a:t>α</a:t>
            </a:r>
            <a:r>
              <a:rPr lang="en-US" sz="1400" baseline="30000" dirty="0">
                <a:solidFill>
                  <a:schemeClr val="tx1">
                    <a:lumMod val="75000"/>
                    <a:lumOff val="25000"/>
                  </a:schemeClr>
                </a:solidFill>
                <a:cs typeface="Arial" panose="020B0604020202020204" pitchFamily="34" charset="0"/>
              </a:rPr>
              <a:t>1/n     </a:t>
            </a:r>
            <a:r>
              <a:rPr lang="en-US" sz="1400" dirty="0">
                <a:solidFill>
                  <a:schemeClr val="tx1">
                    <a:lumMod val="75000"/>
                    <a:lumOff val="25000"/>
                  </a:schemeClr>
                </a:solidFill>
              </a:rPr>
              <a:t>Where </a:t>
            </a:r>
            <a:r>
              <a:rPr lang="el-GR" sz="1400" dirty="0">
                <a:solidFill>
                  <a:schemeClr val="tx1">
                    <a:lumMod val="75000"/>
                    <a:lumOff val="25000"/>
                  </a:schemeClr>
                </a:solidFill>
                <a:cs typeface="Arial" panose="020B0604020202020204" pitchFamily="34" charset="0"/>
              </a:rPr>
              <a:t>α</a:t>
            </a:r>
            <a:r>
              <a:rPr lang="en-US" sz="1400" dirty="0">
                <a:solidFill>
                  <a:schemeClr val="tx1">
                    <a:lumMod val="75000"/>
                    <a:lumOff val="25000"/>
                  </a:schemeClr>
                </a:solidFill>
                <a:cs typeface="Arial" panose="020B0604020202020204" pitchFamily="34" charset="0"/>
              </a:rPr>
              <a:t> = 1- Confidence Level</a:t>
            </a:r>
            <a:endParaRPr lang="en-US" sz="1400" dirty="0">
              <a:solidFill>
                <a:schemeClr val="tx1">
                  <a:lumMod val="75000"/>
                  <a:lumOff val="25000"/>
                </a:schemeClr>
              </a:solidFill>
            </a:endParaRPr>
          </a:p>
        </p:txBody>
      </p:sp>
      <p:sp>
        <p:nvSpPr>
          <p:cNvPr id="5" name="Rectangle 4">
            <a:extLst>
              <a:ext uri="{FF2B5EF4-FFF2-40B4-BE49-F238E27FC236}">
                <a16:creationId xmlns="" xmlns:a16="http://schemas.microsoft.com/office/drawing/2014/main" id="{B32ED35C-CC44-4A30-9AD6-1066544CFFA1}"/>
              </a:ext>
            </a:extLst>
          </p:cNvPr>
          <p:cNvSpPr/>
          <p:nvPr/>
        </p:nvSpPr>
        <p:spPr>
          <a:xfrm>
            <a:off x="6372244" y="2568126"/>
            <a:ext cx="2272552" cy="2554545"/>
          </a:xfrm>
          <a:prstGeom prst="rect">
            <a:avLst/>
          </a:prstGeom>
        </p:spPr>
        <p:txBody>
          <a:bodyPr wrap="square">
            <a:spAutoFit/>
          </a:bodyPr>
          <a:lstStyle/>
          <a:p>
            <a:pPr lvl="1"/>
            <a:r>
              <a:rPr lang="en-US" sz="1600" dirty="0">
                <a:solidFill>
                  <a:schemeClr val="tx1">
                    <a:lumMod val="75000"/>
                    <a:lumOff val="25000"/>
                  </a:schemeClr>
                </a:solidFill>
              </a:rPr>
              <a:t>The following equations are solved iteratively to determine the single-sided upper confidence limit (p</a:t>
            </a:r>
            <a:r>
              <a:rPr lang="en-US" sz="1600" baseline="-25000" dirty="0">
                <a:solidFill>
                  <a:schemeClr val="tx1">
                    <a:lumMod val="75000"/>
                    <a:lumOff val="25000"/>
                  </a:schemeClr>
                </a:solidFill>
              </a:rPr>
              <a:t>U</a:t>
            </a:r>
            <a:r>
              <a:rPr lang="en-US" sz="1600" dirty="0">
                <a:solidFill>
                  <a:schemeClr val="tx1">
                    <a:lumMod val="75000"/>
                    <a:lumOff val="25000"/>
                  </a:schemeClr>
                </a:solidFill>
              </a:rPr>
              <a:t>) or single-sided lower confidence limit (p</a:t>
            </a:r>
            <a:r>
              <a:rPr lang="en-US" sz="1600" baseline="-25000" dirty="0">
                <a:solidFill>
                  <a:schemeClr val="tx1">
                    <a:lumMod val="75000"/>
                    <a:lumOff val="25000"/>
                  </a:schemeClr>
                </a:solidFill>
              </a:rPr>
              <a:t>L</a:t>
            </a:r>
            <a:r>
              <a:rPr lang="en-US" sz="1600" dirty="0">
                <a:solidFill>
                  <a:schemeClr val="tx1">
                    <a:lumMod val="75000"/>
                    <a:lumOff val="25000"/>
                  </a:schemeClr>
                </a:solidFill>
              </a:rPr>
              <a:t>):</a:t>
            </a:r>
          </a:p>
        </p:txBody>
      </p:sp>
      <p:sp>
        <p:nvSpPr>
          <p:cNvPr id="8" name="Arrow: Right 7">
            <a:extLst>
              <a:ext uri="{FF2B5EF4-FFF2-40B4-BE49-F238E27FC236}">
                <a16:creationId xmlns="" xmlns:a16="http://schemas.microsoft.com/office/drawing/2014/main" id="{DA32F741-3421-4C11-8A29-14B3057905C7}"/>
              </a:ext>
            </a:extLst>
          </p:cNvPr>
          <p:cNvSpPr/>
          <p:nvPr/>
        </p:nvSpPr>
        <p:spPr>
          <a:xfrm rot="10800000">
            <a:off x="5620652" y="2796449"/>
            <a:ext cx="1049430" cy="22878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Right 8">
            <a:extLst>
              <a:ext uri="{FF2B5EF4-FFF2-40B4-BE49-F238E27FC236}">
                <a16:creationId xmlns="" xmlns:a16="http://schemas.microsoft.com/office/drawing/2014/main" id="{70244DCC-53E6-44AB-A6C9-3F0DA7522F80}"/>
              </a:ext>
            </a:extLst>
          </p:cNvPr>
          <p:cNvSpPr/>
          <p:nvPr/>
        </p:nvSpPr>
        <p:spPr>
          <a:xfrm rot="10800000">
            <a:off x="5680785" y="4454176"/>
            <a:ext cx="1049430" cy="22878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 xmlns:a16="http://schemas.microsoft.com/office/drawing/2014/main" id="{E9AC2A6B-C0BE-4ED3-BE2F-58F65C5F7BA2}"/>
              </a:ext>
            </a:extLst>
          </p:cNvPr>
          <p:cNvSpPr/>
          <p:nvPr/>
        </p:nvSpPr>
        <p:spPr>
          <a:xfrm>
            <a:off x="666083" y="6087295"/>
            <a:ext cx="6630706" cy="523220"/>
          </a:xfrm>
          <a:prstGeom prst="rect">
            <a:avLst/>
          </a:prstGeom>
        </p:spPr>
        <p:txBody>
          <a:bodyPr wrap="square">
            <a:spAutoFit/>
          </a:bodyPr>
          <a:lstStyle/>
          <a:p>
            <a:pPr marL="0" lvl="2">
              <a:buNone/>
            </a:pPr>
            <a:r>
              <a:rPr lang="en-US" sz="1400" u="sng" dirty="0">
                <a:hlinkClick r:id="rId5"/>
              </a:rPr>
              <a:t>https://reliabilityanalyticstoolkit.appspot.com/binomial_confidence_details</a:t>
            </a:r>
            <a:endParaRPr lang="en-US" sz="1400" u="sng" dirty="0"/>
          </a:p>
          <a:p>
            <a:pPr marL="0" lvl="2">
              <a:buNone/>
            </a:pPr>
            <a:endParaRPr lang="en-US" sz="1400" u="sng" dirty="0"/>
          </a:p>
        </p:txBody>
      </p:sp>
    </p:spTree>
    <p:extLst>
      <p:ext uri="{BB962C8B-B14F-4D97-AF65-F5344CB8AC3E}">
        <p14:creationId xmlns:p14="http://schemas.microsoft.com/office/powerpoint/2010/main" val="3160485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p:cNvCxnSpPr/>
          <p:nvPr/>
        </p:nvCxnSpPr>
        <p:spPr bwMode="auto">
          <a:xfrm>
            <a:off x="2279123" y="2869267"/>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7" name="Rectangle 36"/>
          <p:cNvSpPr/>
          <p:nvPr/>
        </p:nvSpPr>
        <p:spPr bwMode="auto">
          <a:xfrm>
            <a:off x="588666" y="1297852"/>
            <a:ext cx="4105611" cy="523220"/>
          </a:xfrm>
          <a:prstGeom prst="rect">
            <a:avLst/>
          </a:prstGeom>
          <a:no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spAutoFit/>
          </a:bodyPr>
          <a:lstStyle/>
          <a:p>
            <a:pPr eaLnBrk="0" hangingPunct="0"/>
            <a:r>
              <a:rPr lang="en-US" sz="1400" b="0" dirty="0">
                <a:solidFill>
                  <a:schemeClr val="tx1">
                    <a:lumMod val="75000"/>
                    <a:lumOff val="25000"/>
                  </a:schemeClr>
                </a:solidFill>
                <a:latin typeface="+mj-lt"/>
                <a:cs typeface="Calibri" panose="020F0502020204030204" pitchFamily="34" charset="0"/>
              </a:rPr>
              <a:t>Demonstrated Reliability</a:t>
            </a:r>
            <a:r>
              <a:rPr lang="en-US" sz="1400" b="0" baseline="30000" dirty="0">
                <a:solidFill>
                  <a:schemeClr val="tx1">
                    <a:lumMod val="75000"/>
                    <a:lumOff val="25000"/>
                  </a:schemeClr>
                </a:solidFill>
                <a:latin typeface="+mj-lt"/>
                <a:cs typeface="Calibri" panose="020F0502020204030204" pitchFamily="34" charset="0"/>
              </a:rPr>
              <a:t>*</a:t>
            </a:r>
            <a:r>
              <a:rPr lang="en-US" sz="1400" b="0" dirty="0">
                <a:solidFill>
                  <a:schemeClr val="tx1">
                    <a:lumMod val="75000"/>
                    <a:lumOff val="25000"/>
                  </a:schemeClr>
                </a:solidFill>
                <a:latin typeface="+mj-lt"/>
                <a:cs typeface="Calibri" panose="020F0502020204030204" pitchFamily="34" charset="0"/>
              </a:rPr>
              <a:t> </a:t>
            </a:r>
            <a:r>
              <a:rPr lang="en-US" altLang="en-US" sz="1400" b="0" dirty="0">
                <a:solidFill>
                  <a:schemeClr val="tx1">
                    <a:lumMod val="75000"/>
                    <a:lumOff val="25000"/>
                  </a:schemeClr>
                </a:solidFill>
                <a:latin typeface="+mj-lt"/>
                <a:ea typeface="Times New Roman" panose="02020603050405020304" pitchFamily="18" charset="0"/>
                <a:cs typeface="Times New Roman" panose="02020603050405020304" pitchFamily="18" charset="0"/>
              </a:rPr>
              <a:t>at 50% confidence</a:t>
            </a:r>
            <a:r>
              <a:rPr lang="en-US" sz="1400" b="0" dirty="0">
                <a:solidFill>
                  <a:schemeClr val="tx1">
                    <a:lumMod val="75000"/>
                    <a:lumOff val="25000"/>
                  </a:schemeClr>
                </a:solidFill>
                <a:latin typeface="+mj-lt"/>
                <a:cs typeface="Calibri" panose="020F0502020204030204" pitchFamily="34" charset="0"/>
              </a:rPr>
              <a:t/>
            </a:r>
            <a:br>
              <a:rPr lang="en-US" sz="1400" b="0" dirty="0">
                <a:solidFill>
                  <a:schemeClr val="tx1">
                    <a:lumMod val="75000"/>
                    <a:lumOff val="25000"/>
                  </a:schemeClr>
                </a:solidFill>
                <a:latin typeface="+mj-lt"/>
                <a:cs typeface="Calibri" panose="020F0502020204030204" pitchFamily="34" charset="0"/>
              </a:rPr>
            </a:br>
            <a:r>
              <a:rPr lang="en-US" sz="1400" b="0" dirty="0">
                <a:solidFill>
                  <a:schemeClr val="tx1">
                    <a:lumMod val="75000"/>
                    <a:lumOff val="25000"/>
                  </a:schemeClr>
                </a:solidFill>
                <a:latin typeface="+mj-lt"/>
                <a:cs typeface="Calibri" panose="020F0502020204030204" pitchFamily="34" charset="0"/>
              </a:rPr>
              <a:t>Using the Binomial Model With Zero Failure Case</a:t>
            </a:r>
          </a:p>
        </p:txBody>
      </p:sp>
      <p:graphicFrame>
        <p:nvGraphicFramePr>
          <p:cNvPr id="43" name="Table 42"/>
          <p:cNvGraphicFramePr>
            <a:graphicFrameLocks noGrp="1"/>
          </p:cNvGraphicFramePr>
          <p:nvPr/>
        </p:nvGraphicFramePr>
        <p:xfrm>
          <a:off x="684249" y="1926050"/>
          <a:ext cx="3901399" cy="3263329"/>
        </p:xfrm>
        <a:graphic>
          <a:graphicData uri="http://schemas.openxmlformats.org/drawingml/2006/table">
            <a:tbl>
              <a:tblPr firstRow="1" bandRow="1">
                <a:tableStyleId>{21E4AEA4-8DFA-4A89-87EB-49C32662AFE0}</a:tableStyleId>
              </a:tblPr>
              <a:tblGrid>
                <a:gridCol w="981534">
                  <a:extLst>
                    <a:ext uri="{9D8B030D-6E8A-4147-A177-3AD203B41FA5}">
                      <a16:colId xmlns="" xmlns:a16="http://schemas.microsoft.com/office/drawing/2014/main" val="20000"/>
                    </a:ext>
                  </a:extLst>
                </a:gridCol>
                <a:gridCol w="1653181">
                  <a:extLst>
                    <a:ext uri="{9D8B030D-6E8A-4147-A177-3AD203B41FA5}">
                      <a16:colId xmlns="" xmlns:a16="http://schemas.microsoft.com/office/drawing/2014/main" val="20001"/>
                    </a:ext>
                  </a:extLst>
                </a:gridCol>
                <a:gridCol w="1266684">
                  <a:extLst>
                    <a:ext uri="{9D8B030D-6E8A-4147-A177-3AD203B41FA5}">
                      <a16:colId xmlns="" xmlns:a16="http://schemas.microsoft.com/office/drawing/2014/main" val="20002"/>
                    </a:ext>
                  </a:extLst>
                </a:gridCol>
              </a:tblGrid>
              <a:tr h="330835">
                <a:tc>
                  <a:txBody>
                    <a:bodyPr/>
                    <a:lstStyle/>
                    <a:p>
                      <a:pPr marL="0" marR="0" algn="ctr">
                        <a:lnSpc>
                          <a:spcPct val="107000"/>
                        </a:lnSpc>
                        <a:spcBef>
                          <a:spcPts val="0"/>
                        </a:spcBef>
                        <a:spcAft>
                          <a:spcPts val="0"/>
                        </a:spcAft>
                      </a:pPr>
                      <a:r>
                        <a:rPr lang="en-US" sz="1400" dirty="0">
                          <a:effectLst/>
                        </a:rPr>
                        <a:t>Number </a:t>
                      </a:r>
                      <a:br>
                        <a:rPr lang="en-US" sz="1400" dirty="0">
                          <a:effectLst/>
                        </a:rPr>
                      </a:br>
                      <a:r>
                        <a:rPr lang="en-US" sz="1400" dirty="0">
                          <a:effectLst/>
                        </a:rPr>
                        <a:t>of tests</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b"/>
                </a:tc>
                <a:tc>
                  <a:txBody>
                    <a:bodyPr/>
                    <a:lstStyle/>
                    <a:p>
                      <a:pPr marL="0" marR="0" algn="ctr">
                        <a:lnSpc>
                          <a:spcPct val="107000"/>
                        </a:lnSpc>
                        <a:spcBef>
                          <a:spcPts val="0"/>
                        </a:spcBef>
                        <a:spcAft>
                          <a:spcPts val="0"/>
                        </a:spcAft>
                      </a:pPr>
                      <a:r>
                        <a:rPr lang="en-US" sz="1400" dirty="0">
                          <a:effectLst/>
                        </a:rPr>
                        <a:t>Reliability</a:t>
                      </a:r>
                      <a:r>
                        <a:rPr lang="en-US" sz="1400" baseline="30000" dirty="0">
                          <a:effectLst/>
                        </a:rPr>
                        <a:t>*</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1-Reliability</a:t>
                      </a:r>
                      <a:endParaRPr lang="en-US" sz="14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nchor="ctr"/>
                </a:tc>
                <a:extLst>
                  <a:ext uri="{0D108BD9-81ED-4DB2-BD59-A6C34878D82A}">
                    <a16:rowId xmlns="" xmlns:a16="http://schemas.microsoft.com/office/drawing/2014/main" val="10000"/>
                  </a:ext>
                </a:extLst>
              </a:tr>
              <a:tr h="0">
                <a:tc>
                  <a:txBody>
                    <a:bodyPr/>
                    <a:lstStyle/>
                    <a:p>
                      <a:pPr marL="0" marR="0" algn="ctr">
                        <a:lnSpc>
                          <a:spcPct val="107000"/>
                        </a:lnSpc>
                        <a:spcBef>
                          <a:spcPts val="0"/>
                        </a:spcBef>
                        <a:spcAft>
                          <a:spcPts val="0"/>
                        </a:spcAft>
                      </a:pPr>
                      <a:r>
                        <a:rPr lang="en-US" sz="1400" dirty="0">
                          <a:effectLst/>
                        </a:rPr>
                        <a:t>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0.500   (50.0%)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0.500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1"/>
                  </a:ext>
                </a:extLst>
              </a:tr>
              <a:tr h="0">
                <a:tc>
                  <a:txBody>
                    <a:bodyPr/>
                    <a:lstStyle/>
                    <a:p>
                      <a:pPr marL="0" marR="0" algn="ctr">
                        <a:lnSpc>
                          <a:spcPct val="107000"/>
                        </a:lnSpc>
                        <a:spcBef>
                          <a:spcPts val="0"/>
                        </a:spcBef>
                        <a:spcAft>
                          <a:spcPts val="0"/>
                        </a:spcAft>
                      </a:pPr>
                      <a:r>
                        <a:rPr lang="en-US" sz="1400" dirty="0">
                          <a:effectLst/>
                        </a:rPr>
                        <a:t>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0.707   (70.7%)**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0.293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2"/>
                  </a:ext>
                </a:extLst>
              </a:tr>
              <a:tr h="0">
                <a:tc>
                  <a:txBody>
                    <a:bodyPr/>
                    <a:lstStyle/>
                    <a:p>
                      <a:pPr marL="0" marR="0" algn="ctr">
                        <a:lnSpc>
                          <a:spcPct val="107000"/>
                        </a:lnSpc>
                        <a:spcBef>
                          <a:spcPts val="0"/>
                        </a:spcBef>
                        <a:spcAft>
                          <a:spcPts val="0"/>
                        </a:spcAft>
                      </a:pPr>
                      <a:r>
                        <a:rPr lang="en-US" sz="1400" dirty="0">
                          <a:effectLst/>
                        </a:rPr>
                        <a:t>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0.794   (79.4%)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0.206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3"/>
                  </a:ext>
                </a:extLst>
              </a:tr>
              <a:tr h="0">
                <a:tc>
                  <a:txBody>
                    <a:bodyPr/>
                    <a:lstStyle/>
                    <a:p>
                      <a:pPr marL="0" marR="0" algn="ctr">
                        <a:lnSpc>
                          <a:spcPct val="107000"/>
                        </a:lnSpc>
                        <a:spcBef>
                          <a:spcPts val="0"/>
                        </a:spcBef>
                        <a:spcAft>
                          <a:spcPts val="0"/>
                        </a:spcAft>
                      </a:pPr>
                      <a:r>
                        <a:rPr lang="en-US" sz="14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0.841   (84.1%)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0.159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4"/>
                  </a:ext>
                </a:extLst>
              </a:tr>
              <a:tr h="0">
                <a:tc>
                  <a:txBody>
                    <a:bodyPr/>
                    <a:lstStyle/>
                    <a:p>
                      <a:pPr marL="0" marR="0" algn="ctr">
                        <a:lnSpc>
                          <a:spcPct val="107000"/>
                        </a:lnSpc>
                        <a:spcBef>
                          <a:spcPts val="0"/>
                        </a:spcBef>
                        <a:spcAft>
                          <a:spcPts val="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0.871   (87.1%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0.129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5"/>
                  </a:ext>
                </a:extLst>
              </a:tr>
              <a:tr h="0">
                <a:tc>
                  <a:txBody>
                    <a:bodyPr/>
                    <a:lstStyle/>
                    <a:p>
                      <a:pPr marL="0" marR="0" algn="ctr">
                        <a:lnSpc>
                          <a:spcPct val="107000"/>
                        </a:lnSpc>
                        <a:spcBef>
                          <a:spcPts val="0"/>
                        </a:spcBef>
                        <a:spcAft>
                          <a:spcPts val="0"/>
                        </a:spcAft>
                      </a:pPr>
                      <a:r>
                        <a:rPr lang="en-US" sz="1400" dirty="0">
                          <a:effectLst/>
                        </a:rPr>
                        <a:t>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0.891   (89.1%)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0.109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6"/>
                  </a:ext>
                </a:extLst>
              </a:tr>
              <a:tr h="0">
                <a:tc>
                  <a:txBody>
                    <a:bodyPr/>
                    <a:lstStyle/>
                    <a:p>
                      <a:pPr marL="0" marR="0" algn="ctr">
                        <a:lnSpc>
                          <a:spcPct val="107000"/>
                        </a:lnSpc>
                        <a:spcBef>
                          <a:spcPts val="0"/>
                        </a:spcBef>
                        <a:spcAft>
                          <a:spcPts val="0"/>
                        </a:spcAft>
                      </a:pPr>
                      <a:r>
                        <a:rPr lang="en-US" sz="1400" dirty="0">
                          <a:effectLst/>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0.906   (90.6%)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0.094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7"/>
                  </a:ext>
                </a:extLst>
              </a:tr>
              <a:tr h="0">
                <a:tc>
                  <a:txBody>
                    <a:bodyPr/>
                    <a:lstStyle/>
                    <a:p>
                      <a:pPr marL="0" marR="0" algn="ctr">
                        <a:lnSpc>
                          <a:spcPct val="107000"/>
                        </a:lnSpc>
                        <a:spcBef>
                          <a:spcPts val="0"/>
                        </a:spcBef>
                        <a:spcAft>
                          <a:spcPts val="0"/>
                        </a:spcAft>
                      </a:pPr>
                      <a:r>
                        <a:rPr lang="en-US" sz="1400" dirty="0">
                          <a:effectLst/>
                        </a:rPr>
                        <a:t>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0.917   (91.7%)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0.083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8"/>
                  </a:ext>
                </a:extLst>
              </a:tr>
              <a:tr h="0">
                <a:tc>
                  <a:txBody>
                    <a:bodyPr/>
                    <a:lstStyle/>
                    <a:p>
                      <a:pPr marL="0" marR="0" algn="ctr">
                        <a:lnSpc>
                          <a:spcPct val="107000"/>
                        </a:lnSpc>
                        <a:spcBef>
                          <a:spcPts val="0"/>
                        </a:spcBef>
                        <a:spcAft>
                          <a:spcPts val="0"/>
                        </a:spcAft>
                      </a:pPr>
                      <a:r>
                        <a:rPr lang="en-US" sz="1400" dirty="0">
                          <a:effectLst/>
                        </a:rPr>
                        <a:t>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0.926   (92.6%)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0.074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09"/>
                  </a:ext>
                </a:extLst>
              </a:tr>
              <a:tr h="0">
                <a:tc>
                  <a:txBody>
                    <a:bodyPr/>
                    <a:lstStyle/>
                    <a:p>
                      <a:pPr marL="0" marR="0" algn="ctr">
                        <a:lnSpc>
                          <a:spcPct val="107000"/>
                        </a:lnSpc>
                        <a:spcBef>
                          <a:spcPts val="0"/>
                        </a:spcBef>
                        <a:spcAft>
                          <a:spcPts val="0"/>
                        </a:spcAft>
                      </a:pPr>
                      <a:r>
                        <a:rPr lang="en-US" sz="14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0.933   (93.3%)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0.067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10"/>
                  </a:ext>
                </a:extLst>
              </a:tr>
              <a:tr h="0">
                <a:tc>
                  <a:txBody>
                    <a:bodyPr/>
                    <a:lstStyle/>
                    <a:p>
                      <a:pPr marL="0" marR="0" algn="ctr">
                        <a:lnSpc>
                          <a:spcPct val="107000"/>
                        </a:lnSpc>
                        <a:spcBef>
                          <a:spcPts val="0"/>
                        </a:spcBef>
                        <a:spcAft>
                          <a:spcPts val="0"/>
                        </a:spcAft>
                      </a:pPr>
                      <a:r>
                        <a:rPr lang="en-US" sz="1400" dirty="0">
                          <a:effectLst/>
                        </a:rPr>
                        <a:t>11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0.939   (93.9%)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0.061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11"/>
                  </a:ext>
                </a:extLst>
              </a:tr>
              <a:tr h="0">
                <a:tc>
                  <a:txBody>
                    <a:bodyPr/>
                    <a:lstStyle/>
                    <a:p>
                      <a:pPr marL="0" marR="0" algn="ctr">
                        <a:lnSpc>
                          <a:spcPct val="107000"/>
                        </a:lnSpc>
                        <a:spcBef>
                          <a:spcPts val="0"/>
                        </a:spcBef>
                        <a:spcAft>
                          <a:spcPts val="0"/>
                        </a:spcAft>
                      </a:pPr>
                      <a:r>
                        <a:rPr lang="en-US" sz="1400" dirty="0">
                          <a:effectLst/>
                        </a:rPr>
                        <a:t>12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0.944   (94.4%)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0.056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12"/>
                  </a:ext>
                </a:extLst>
              </a:tr>
              <a:tr h="0">
                <a:tc>
                  <a:txBody>
                    <a:bodyPr/>
                    <a:lstStyle/>
                    <a:p>
                      <a:pPr marL="0" marR="0" algn="ctr">
                        <a:lnSpc>
                          <a:spcPct val="107000"/>
                        </a:lnSpc>
                        <a:spcBef>
                          <a:spcPts val="0"/>
                        </a:spcBef>
                        <a:spcAft>
                          <a:spcPts val="0"/>
                        </a:spcAft>
                      </a:pPr>
                      <a:r>
                        <a:rPr lang="en-US" sz="1400" dirty="0">
                          <a:effectLst/>
                        </a:rPr>
                        <a:t>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0.948   (94.8%)</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400" dirty="0">
                          <a:effectLst/>
                        </a:rPr>
                        <a:t>0.052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013"/>
                  </a:ext>
                </a:extLst>
              </a:tr>
            </a:tbl>
          </a:graphicData>
        </a:graphic>
      </p:graphicFrame>
      <p:sp>
        <p:nvSpPr>
          <p:cNvPr id="3" name="Rectangle 2">
            <a:extLst>
              <a:ext uri="{FF2B5EF4-FFF2-40B4-BE49-F238E27FC236}">
                <a16:creationId xmlns="" xmlns:a16="http://schemas.microsoft.com/office/drawing/2014/main" id="{7852F1A2-09B3-4507-BFDE-6998C88DB6BB}"/>
              </a:ext>
            </a:extLst>
          </p:cNvPr>
          <p:cNvSpPr/>
          <p:nvPr/>
        </p:nvSpPr>
        <p:spPr>
          <a:xfrm>
            <a:off x="4804011" y="1926050"/>
            <a:ext cx="4040462" cy="2234522"/>
          </a:xfrm>
          <a:prstGeom prst="rect">
            <a:avLst/>
          </a:prstGeom>
        </p:spPr>
        <p:txBody>
          <a:bodyPr wrap="square">
            <a:spAutoFit/>
          </a:bodyPr>
          <a:lstStyle/>
          <a:p>
            <a:pPr>
              <a:lnSpc>
                <a:spcPct val="110000"/>
              </a:lnSpc>
              <a:spcBef>
                <a:spcPts val="1200"/>
              </a:spcBef>
              <a:spcAft>
                <a:spcPts val="600"/>
              </a:spcAft>
              <a:buSzPct val="90000"/>
            </a:pPr>
            <a:r>
              <a:rPr lang="en-US" sz="1600" b="1" dirty="0">
                <a:solidFill>
                  <a:schemeClr val="tx1">
                    <a:lumMod val="75000"/>
                    <a:lumOff val="25000"/>
                  </a:schemeClr>
                </a:solidFill>
                <a:cs typeface="Calibri" panose="020F0502020204030204" pitchFamily="34" charset="0"/>
              </a:rPr>
              <a:t>*</a:t>
            </a:r>
            <a:r>
              <a:rPr lang="en-US" sz="1400" b="1" dirty="0">
                <a:solidFill>
                  <a:schemeClr val="tx1">
                    <a:lumMod val="75000"/>
                    <a:lumOff val="25000"/>
                  </a:schemeClr>
                </a:solidFill>
                <a:cs typeface="Calibri" panose="020F0502020204030204" pitchFamily="34" charset="0"/>
              </a:rPr>
              <a:t>Reliability </a:t>
            </a:r>
            <a:r>
              <a:rPr lang="en-US" sz="1400" dirty="0">
                <a:solidFill>
                  <a:schemeClr val="tx1">
                    <a:lumMod val="75000"/>
                    <a:lumOff val="25000"/>
                  </a:schemeClr>
                </a:solidFill>
                <a:cs typeface="Calibri" panose="020F0502020204030204" pitchFamily="34" charset="0"/>
              </a:rPr>
              <a:t>as a metric</a:t>
            </a:r>
            <a:r>
              <a:rPr lang="en-US" sz="1400" b="1" dirty="0">
                <a:solidFill>
                  <a:schemeClr val="tx1">
                    <a:lumMod val="75000"/>
                    <a:lumOff val="25000"/>
                  </a:schemeClr>
                </a:solidFill>
                <a:cs typeface="Calibri" panose="020F0502020204030204" pitchFamily="34" charset="0"/>
              </a:rPr>
              <a:t> </a:t>
            </a:r>
            <a:r>
              <a:rPr lang="en-US" sz="1400" dirty="0">
                <a:solidFill>
                  <a:schemeClr val="tx1">
                    <a:lumMod val="75000"/>
                    <a:lumOff val="25000"/>
                  </a:schemeClr>
                </a:solidFill>
                <a:cs typeface="Calibri" panose="020F0502020204030204" pitchFamily="34" charset="0"/>
              </a:rPr>
              <a:t>is t</a:t>
            </a:r>
            <a:r>
              <a:rPr lang="en-US" altLang="en-US" sz="1400" dirty="0">
                <a:solidFill>
                  <a:schemeClr val="tx1">
                    <a:lumMod val="75000"/>
                    <a:lumOff val="25000"/>
                  </a:schemeClr>
                </a:solidFill>
                <a:cs typeface="Calibri" panose="020F0502020204030204" pitchFamily="34" charset="0"/>
              </a:rPr>
              <a:t>he probability that an item will perform its intended function for a specified mission profile.</a:t>
            </a:r>
          </a:p>
          <a:p>
            <a:pPr>
              <a:lnSpc>
                <a:spcPct val="110000"/>
              </a:lnSpc>
              <a:spcBef>
                <a:spcPts val="1200"/>
              </a:spcBef>
              <a:spcAft>
                <a:spcPts val="600"/>
              </a:spcAft>
              <a:buSzPct val="90000"/>
            </a:pPr>
            <a:r>
              <a:rPr lang="en-US" sz="1400" dirty="0">
                <a:solidFill>
                  <a:schemeClr val="tx1">
                    <a:lumMod val="75000"/>
                    <a:lumOff val="25000"/>
                  </a:schemeClr>
                </a:solidFill>
              </a:rPr>
              <a:t>**A reliability, R, at 50% confidence level of 0.707, for example, means, 50% of the time the probability of success will be as good as or exceeds 0.707. Mathematically: P(R≥0.0.707)=0.5</a:t>
            </a:r>
          </a:p>
        </p:txBody>
      </p:sp>
      <p:cxnSp>
        <p:nvCxnSpPr>
          <p:cNvPr id="6" name="Straight Arrow Connector 5">
            <a:extLst>
              <a:ext uri="{FF2B5EF4-FFF2-40B4-BE49-F238E27FC236}">
                <a16:creationId xmlns="" xmlns:a16="http://schemas.microsoft.com/office/drawing/2014/main" id="{13A62986-1596-497C-987B-519F99C77344}"/>
              </a:ext>
            </a:extLst>
          </p:cNvPr>
          <p:cNvCxnSpPr>
            <a:cxnSpLocks/>
          </p:cNvCxnSpPr>
          <p:nvPr/>
        </p:nvCxnSpPr>
        <p:spPr bwMode="auto">
          <a:xfrm flipH="1" flipV="1">
            <a:off x="3241745" y="2682972"/>
            <a:ext cx="1582346" cy="342641"/>
          </a:xfrm>
          <a:prstGeom prst="straightConnector1">
            <a:avLst/>
          </a:prstGeom>
          <a:noFill/>
          <a:ln w="19050" cap="flat" cmpd="sng" algn="ctr">
            <a:solidFill>
              <a:schemeClr val="accent2"/>
            </a:solidFill>
            <a:prstDash val="sysDash"/>
            <a:round/>
            <a:headEnd type="none" w="med" len="med"/>
            <a:tailEnd type="triangle"/>
          </a:ln>
          <a:effectLst/>
        </p:spPr>
      </p:cxnSp>
      <p:sp>
        <p:nvSpPr>
          <p:cNvPr id="28" name="Title 3">
            <a:extLst>
              <a:ext uri="{FF2B5EF4-FFF2-40B4-BE49-F238E27FC236}">
                <a16:creationId xmlns="" xmlns:a16="http://schemas.microsoft.com/office/drawing/2014/main" id="{37FEA3BD-7BF9-412B-9787-64654F8A365D}"/>
              </a:ext>
            </a:extLst>
          </p:cNvPr>
          <p:cNvSpPr>
            <a:spLocks noGrp="1"/>
          </p:cNvSpPr>
          <p:nvPr>
            <p:ph type="title"/>
          </p:nvPr>
        </p:nvSpPr>
        <p:spPr>
          <a:xfrm>
            <a:off x="292608" y="62223"/>
            <a:ext cx="7128918" cy="830997"/>
          </a:xfrm>
        </p:spPr>
        <p:txBody>
          <a:bodyPr/>
          <a:lstStyle/>
          <a:p>
            <a:r>
              <a:rPr lang="en-US" dirty="0"/>
              <a:t>The Binomial Distribution Case</a:t>
            </a:r>
            <a:br>
              <a:rPr lang="en-US" dirty="0"/>
            </a:br>
            <a:r>
              <a:rPr lang="en-US" dirty="0"/>
              <a:t>One-sided Exact Method Example</a:t>
            </a:r>
          </a:p>
        </p:txBody>
      </p:sp>
      <p:grpSp>
        <p:nvGrpSpPr>
          <p:cNvPr id="8" name="Group 7"/>
          <p:cNvGrpSpPr/>
          <p:nvPr/>
        </p:nvGrpSpPr>
        <p:grpSpPr>
          <a:xfrm>
            <a:off x="4744017" y="4246834"/>
            <a:ext cx="3946432" cy="2169133"/>
            <a:chOff x="4744017" y="4246834"/>
            <a:chExt cx="3946432" cy="2169133"/>
          </a:xfrm>
        </p:grpSpPr>
        <p:sp>
          <p:nvSpPr>
            <p:cNvPr id="25" name="Freeform 24"/>
            <p:cNvSpPr/>
            <p:nvPr/>
          </p:nvSpPr>
          <p:spPr>
            <a:xfrm>
              <a:off x="5162503" y="4598626"/>
              <a:ext cx="3350525" cy="1470184"/>
            </a:xfrm>
            <a:custGeom>
              <a:avLst/>
              <a:gdLst>
                <a:gd name="connsiteX0" fmla="*/ 0 w 3350525"/>
                <a:gd name="connsiteY0" fmla="*/ 1460310 h 1460310"/>
                <a:gd name="connsiteX1" fmla="*/ 696036 w 3350525"/>
                <a:gd name="connsiteY1" fmla="*/ 245660 h 1460310"/>
                <a:gd name="connsiteX2" fmla="*/ 3350525 w 3350525"/>
                <a:gd name="connsiteY2" fmla="*/ 0 h 1460310"/>
                <a:gd name="connsiteX0" fmla="*/ 0 w 3350525"/>
                <a:gd name="connsiteY0" fmla="*/ 1460310 h 1460310"/>
                <a:gd name="connsiteX1" fmla="*/ 696036 w 3350525"/>
                <a:gd name="connsiteY1" fmla="*/ 245660 h 1460310"/>
                <a:gd name="connsiteX2" fmla="*/ 3350525 w 3350525"/>
                <a:gd name="connsiteY2" fmla="*/ 0 h 1460310"/>
                <a:gd name="connsiteX0" fmla="*/ 0 w 3350525"/>
                <a:gd name="connsiteY0" fmla="*/ 1464609 h 1464609"/>
                <a:gd name="connsiteX1" fmla="*/ 696036 w 3350525"/>
                <a:gd name="connsiteY1" fmla="*/ 249959 h 1464609"/>
                <a:gd name="connsiteX2" fmla="*/ 3350525 w 3350525"/>
                <a:gd name="connsiteY2" fmla="*/ 4299 h 1464609"/>
                <a:gd name="connsiteX0" fmla="*/ 0 w 3350525"/>
                <a:gd name="connsiteY0" fmla="*/ 1499231 h 1499231"/>
                <a:gd name="connsiteX1" fmla="*/ 696036 w 3350525"/>
                <a:gd name="connsiteY1" fmla="*/ 284581 h 1499231"/>
                <a:gd name="connsiteX2" fmla="*/ 3350525 w 3350525"/>
                <a:gd name="connsiteY2" fmla="*/ 38921 h 1499231"/>
                <a:gd name="connsiteX0" fmla="*/ 0 w 3350525"/>
                <a:gd name="connsiteY0" fmla="*/ 1496455 h 1496455"/>
                <a:gd name="connsiteX1" fmla="*/ 696036 w 3350525"/>
                <a:gd name="connsiteY1" fmla="*/ 281805 h 1496455"/>
                <a:gd name="connsiteX2" fmla="*/ 3350525 w 3350525"/>
                <a:gd name="connsiteY2" fmla="*/ 36145 h 1496455"/>
                <a:gd name="connsiteX0" fmla="*/ 0 w 3350525"/>
                <a:gd name="connsiteY0" fmla="*/ 1466146 h 1466146"/>
                <a:gd name="connsiteX1" fmla="*/ 696036 w 3350525"/>
                <a:gd name="connsiteY1" fmla="*/ 251496 h 1466146"/>
                <a:gd name="connsiteX2" fmla="*/ 3350525 w 3350525"/>
                <a:gd name="connsiteY2" fmla="*/ 5836 h 1466146"/>
                <a:gd name="connsiteX0" fmla="*/ 0 w 3350525"/>
                <a:gd name="connsiteY0" fmla="*/ 1460510 h 1460510"/>
                <a:gd name="connsiteX1" fmla="*/ 668740 w 3350525"/>
                <a:gd name="connsiteY1" fmla="*/ 293627 h 1460510"/>
                <a:gd name="connsiteX2" fmla="*/ 3350525 w 3350525"/>
                <a:gd name="connsiteY2" fmla="*/ 200 h 1460510"/>
                <a:gd name="connsiteX0" fmla="*/ 0 w 3350525"/>
                <a:gd name="connsiteY0" fmla="*/ 1470184 h 1470184"/>
                <a:gd name="connsiteX1" fmla="*/ 668740 w 3350525"/>
                <a:gd name="connsiteY1" fmla="*/ 303301 h 1470184"/>
                <a:gd name="connsiteX2" fmla="*/ 3350525 w 3350525"/>
                <a:gd name="connsiteY2" fmla="*/ 9874 h 1470184"/>
              </a:gdLst>
              <a:ahLst/>
              <a:cxnLst>
                <a:cxn ang="0">
                  <a:pos x="connsiteX0" y="connsiteY0"/>
                </a:cxn>
                <a:cxn ang="0">
                  <a:pos x="connsiteX1" y="connsiteY1"/>
                </a:cxn>
                <a:cxn ang="0">
                  <a:pos x="connsiteX2" y="connsiteY2"/>
                </a:cxn>
              </a:cxnLst>
              <a:rect l="l" t="t" r="r" b="b"/>
              <a:pathLst>
                <a:path w="3350525" h="1470184">
                  <a:moveTo>
                    <a:pt x="0" y="1470184"/>
                  </a:moveTo>
                  <a:lnTo>
                    <a:pt x="668740" y="303301"/>
                  </a:lnTo>
                  <a:cubicBezTo>
                    <a:pt x="892791" y="-83385"/>
                    <a:pt x="1974375" y="9874"/>
                    <a:pt x="3350525" y="9874"/>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79">
              <a:extLst>
                <a:ext uri="{FF2B5EF4-FFF2-40B4-BE49-F238E27FC236}">
                  <a16:creationId xmlns="" xmlns:a16="http://schemas.microsoft.com/office/drawing/2014/main" id="{2BFC4D8E-DEE6-49E7-BEC3-63E980A9C1AF}"/>
                </a:ext>
              </a:extLst>
            </p:cNvPr>
            <p:cNvSpPr txBox="1"/>
            <p:nvPr/>
          </p:nvSpPr>
          <p:spPr>
            <a:xfrm rot="16200000">
              <a:off x="4445551" y="5067189"/>
              <a:ext cx="1042089" cy="307777"/>
            </a:xfrm>
            <a:prstGeom prst="rect">
              <a:avLst/>
            </a:prstGeom>
            <a:noFill/>
          </p:spPr>
          <p:txBody>
            <a:bodyPr wrap="square" rtlCol="0">
              <a:spAutoFit/>
            </a:bodyPr>
            <a:lstStyle/>
            <a:p>
              <a:pPr algn="ctr" fontAlgn="base"/>
              <a:r>
                <a:rPr lang="en-US" sz="1400" dirty="0">
                  <a:solidFill>
                    <a:schemeClr val="tx1">
                      <a:lumMod val="75000"/>
                      <a:lumOff val="25000"/>
                    </a:schemeClr>
                  </a:solidFill>
                  <a:ea typeface="Times New Roman" panose="02020603050405020304" pitchFamily="18" charset="0"/>
                  <a:cs typeface="Calibri" panose="020F0502020204030204" pitchFamily="34" charset="0"/>
                </a:rPr>
                <a:t>Reliability</a:t>
              </a:r>
              <a:endParaRPr lang="en-US" sz="1100" dirty="0">
                <a:solidFill>
                  <a:schemeClr val="tx1">
                    <a:lumMod val="75000"/>
                    <a:lumOff val="25000"/>
                  </a:schemeClr>
                </a:solidFill>
                <a:ea typeface="Times New Roman" panose="02020603050405020304" pitchFamily="18" charset="0"/>
              </a:endParaRPr>
            </a:p>
          </p:txBody>
        </p:sp>
        <p:sp>
          <p:nvSpPr>
            <p:cNvPr id="27" name="TextBox 80">
              <a:extLst>
                <a:ext uri="{FF2B5EF4-FFF2-40B4-BE49-F238E27FC236}">
                  <a16:creationId xmlns="" xmlns:a16="http://schemas.microsoft.com/office/drawing/2014/main" id="{F774F1BE-4851-428E-8052-4D879A646041}"/>
                </a:ext>
              </a:extLst>
            </p:cNvPr>
            <p:cNvSpPr txBox="1"/>
            <p:nvPr/>
          </p:nvSpPr>
          <p:spPr>
            <a:xfrm>
              <a:off x="5041662" y="6108190"/>
              <a:ext cx="3528259" cy="307777"/>
            </a:xfrm>
            <a:prstGeom prst="rect">
              <a:avLst/>
            </a:prstGeom>
            <a:noFill/>
          </p:spPr>
          <p:txBody>
            <a:bodyPr wrap="square" rtlCol="0">
              <a:spAutoFit/>
            </a:bodyPr>
            <a:lstStyle/>
            <a:p>
              <a:pPr algn="ctr" fontAlgn="base"/>
              <a:r>
                <a:rPr lang="en-US" sz="1400" dirty="0">
                  <a:solidFill>
                    <a:schemeClr val="tx1">
                      <a:lumMod val="75000"/>
                      <a:lumOff val="25000"/>
                    </a:schemeClr>
                  </a:solidFill>
                  <a:ea typeface="Times New Roman" panose="02020603050405020304" pitchFamily="18" charset="0"/>
                </a:rPr>
                <a:t>Number of Tests</a:t>
              </a:r>
              <a:endParaRPr lang="en-US" sz="1200" dirty="0">
                <a:solidFill>
                  <a:schemeClr val="tx1">
                    <a:lumMod val="75000"/>
                    <a:lumOff val="25000"/>
                  </a:schemeClr>
                </a:solidFill>
                <a:ea typeface="Times New Roman" panose="02020603050405020304" pitchFamily="18" charset="0"/>
              </a:endParaRPr>
            </a:p>
          </p:txBody>
        </p:sp>
        <p:cxnSp>
          <p:nvCxnSpPr>
            <p:cNvPr id="29" name="Straight Connector 28">
              <a:extLst>
                <a:ext uri="{FF2B5EF4-FFF2-40B4-BE49-F238E27FC236}">
                  <a16:creationId xmlns="" xmlns:a16="http://schemas.microsoft.com/office/drawing/2014/main" id="{2C5445F5-A391-4794-81B7-15DF84321DB2}"/>
                </a:ext>
              </a:extLst>
            </p:cNvPr>
            <p:cNvCxnSpPr/>
            <p:nvPr/>
          </p:nvCxnSpPr>
          <p:spPr bwMode="auto">
            <a:xfrm flipH="1">
              <a:off x="6673256" y="4544718"/>
              <a:ext cx="2" cy="1512579"/>
            </a:xfrm>
            <a:prstGeom prst="line">
              <a:avLst/>
            </a:prstGeom>
            <a:solidFill>
              <a:schemeClr val="accent1"/>
            </a:solidFill>
            <a:ln w="12700" cap="flat" cmpd="sng" algn="ctr">
              <a:solidFill>
                <a:srgbClr val="FF0000"/>
              </a:solidFill>
              <a:prstDash val="lgDash"/>
              <a:round/>
              <a:headEnd type="none" w="sm" len="sm"/>
              <a:tailEnd type="none" w="sm" len="sm"/>
            </a:ln>
            <a:effectLst/>
          </p:spPr>
        </p:cxnSp>
        <p:sp>
          <p:nvSpPr>
            <p:cNvPr id="30" name="TextBox 98">
              <a:extLst>
                <a:ext uri="{FF2B5EF4-FFF2-40B4-BE49-F238E27FC236}">
                  <a16:creationId xmlns="" xmlns:a16="http://schemas.microsoft.com/office/drawing/2014/main" id="{680C966B-24D0-4512-B6CC-5E7BF4EE75A6}"/>
                </a:ext>
              </a:extLst>
            </p:cNvPr>
            <p:cNvSpPr txBox="1"/>
            <p:nvPr/>
          </p:nvSpPr>
          <p:spPr>
            <a:xfrm rot="9788">
              <a:off x="4744017" y="4346026"/>
              <a:ext cx="481172" cy="261610"/>
            </a:xfrm>
            <a:prstGeom prst="rect">
              <a:avLst/>
            </a:prstGeom>
            <a:noFill/>
          </p:spPr>
          <p:txBody>
            <a:bodyPr wrap="square" rtlCol="0">
              <a:spAutoFit/>
            </a:bodyPr>
            <a:lstStyle/>
            <a:p>
              <a:pPr fontAlgn="base"/>
              <a:r>
                <a:rPr lang="en-US" sz="1050" dirty="0">
                  <a:solidFill>
                    <a:srgbClr val="000000"/>
                  </a:solidFill>
                  <a:ea typeface="Times New Roman" panose="02020603050405020304" pitchFamily="18" charset="0"/>
                </a:rPr>
                <a:t>1.0</a:t>
              </a:r>
              <a:endParaRPr lang="en-US" sz="1000" dirty="0">
                <a:ea typeface="Times New Roman" panose="02020603050405020304" pitchFamily="18" charset="0"/>
              </a:endParaRPr>
            </a:p>
          </p:txBody>
        </p:sp>
        <p:sp>
          <p:nvSpPr>
            <p:cNvPr id="31" name="Arrow: Right 20">
              <a:extLst>
                <a:ext uri="{FF2B5EF4-FFF2-40B4-BE49-F238E27FC236}">
                  <a16:creationId xmlns="" xmlns:a16="http://schemas.microsoft.com/office/drawing/2014/main" id="{B4C81381-4824-41BB-A902-0E89BD1E1E0E}"/>
                </a:ext>
              </a:extLst>
            </p:cNvPr>
            <p:cNvSpPr/>
            <p:nvPr/>
          </p:nvSpPr>
          <p:spPr>
            <a:xfrm rot="12915857">
              <a:off x="6611057" y="4811430"/>
              <a:ext cx="632875" cy="15393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Arrow: Right 21">
              <a:extLst>
                <a:ext uri="{FF2B5EF4-FFF2-40B4-BE49-F238E27FC236}">
                  <a16:creationId xmlns="" xmlns:a16="http://schemas.microsoft.com/office/drawing/2014/main" id="{F2AAC509-7CE9-4100-AC6E-6B4404D91177}"/>
                </a:ext>
              </a:extLst>
            </p:cNvPr>
            <p:cNvSpPr/>
            <p:nvPr/>
          </p:nvSpPr>
          <p:spPr>
            <a:xfrm rot="8439134">
              <a:off x="6595955" y="5655062"/>
              <a:ext cx="713741" cy="167975"/>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5066969" y="4246834"/>
              <a:ext cx="3623480" cy="1828800"/>
              <a:chOff x="5452281" y="1351128"/>
              <a:chExt cx="3623480" cy="1828800"/>
            </a:xfrm>
          </p:grpSpPr>
          <p:sp>
            <p:nvSpPr>
              <p:cNvPr id="34" name="Freeform 33"/>
              <p:cNvSpPr/>
              <p:nvPr/>
            </p:nvSpPr>
            <p:spPr>
              <a:xfrm>
                <a:off x="5527343" y="1351128"/>
                <a:ext cx="3548418" cy="1828800"/>
              </a:xfrm>
              <a:custGeom>
                <a:avLst/>
                <a:gdLst>
                  <a:gd name="connsiteX0" fmla="*/ 0 w 3548418"/>
                  <a:gd name="connsiteY0" fmla="*/ 0 h 1828800"/>
                  <a:gd name="connsiteX1" fmla="*/ 0 w 3548418"/>
                  <a:gd name="connsiteY1" fmla="*/ 1828800 h 1828800"/>
                  <a:gd name="connsiteX2" fmla="*/ 3548418 w 3548418"/>
                  <a:gd name="connsiteY2" fmla="*/ 1828800 h 1828800"/>
                </a:gdLst>
                <a:ahLst/>
                <a:cxnLst>
                  <a:cxn ang="0">
                    <a:pos x="connsiteX0" y="connsiteY0"/>
                  </a:cxn>
                  <a:cxn ang="0">
                    <a:pos x="connsiteX1" y="connsiteY1"/>
                  </a:cxn>
                  <a:cxn ang="0">
                    <a:pos x="connsiteX2" y="connsiteY2"/>
                  </a:cxn>
                </a:cxnLst>
                <a:rect l="l" t="t" r="r" b="b"/>
                <a:pathLst>
                  <a:path w="3548418" h="1828800">
                    <a:moveTo>
                      <a:pt x="0" y="0"/>
                    </a:moveTo>
                    <a:lnTo>
                      <a:pt x="0" y="1828800"/>
                    </a:lnTo>
                    <a:lnTo>
                      <a:pt x="3548418" y="1828800"/>
                    </a:lnTo>
                  </a:path>
                </a:pathLst>
              </a:custGeom>
              <a:noFill/>
              <a:ln>
                <a:solidFill>
                  <a:schemeClr val="tx1">
                    <a:lumMod val="65000"/>
                    <a:lumOff val="35000"/>
                  </a:schemeClr>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p:cNvCxnSpPr/>
              <p:nvPr/>
            </p:nvCxnSpPr>
            <p:spPr>
              <a:xfrm>
                <a:off x="5452281" y="1589964"/>
                <a:ext cx="150125" cy="0"/>
              </a:xfrm>
              <a:prstGeom prst="line">
                <a:avLst/>
              </a:prstGeom>
              <a:ln w="25400">
                <a:solidFill>
                  <a:schemeClr val="tx1">
                    <a:lumMod val="65000"/>
                    <a:lumOff val="35000"/>
                    <a:alpha val="97000"/>
                  </a:schemeClr>
                </a:solidFill>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a:off x="5196622" y="4608500"/>
              <a:ext cx="1665027" cy="0"/>
            </a:xfrm>
            <a:prstGeom prst="line">
              <a:avLst/>
            </a:prstGeom>
            <a:solidFill>
              <a:schemeClr val="accent1"/>
            </a:solidFill>
            <a:ln w="12700" cap="flat" cmpd="sng" algn="ctr">
              <a:solidFill>
                <a:schemeClr val="tx1"/>
              </a:solidFill>
              <a:prstDash val="lgDashDotDot"/>
              <a:round/>
              <a:headEnd type="none" w="sm" len="sm"/>
              <a:tailEnd type="none" w="sm" len="sm"/>
            </a:ln>
            <a:effectLst/>
          </p:spPr>
        </p:cxnSp>
        <p:sp>
          <p:nvSpPr>
            <p:cNvPr id="39" name="Text Box 18">
              <a:extLst>
                <a:ext uri="{FF2B5EF4-FFF2-40B4-BE49-F238E27FC236}">
                  <a16:creationId xmlns="" xmlns:a16="http://schemas.microsoft.com/office/drawing/2014/main" id="{6D9994A8-6832-40F7-B059-122377B71299}"/>
                </a:ext>
              </a:extLst>
            </p:cNvPr>
            <p:cNvSpPr txBox="1">
              <a:spLocks noChangeArrowheads="1"/>
            </p:cNvSpPr>
            <p:nvPr/>
          </p:nvSpPr>
          <p:spPr bwMode="auto">
            <a:xfrm>
              <a:off x="6841025" y="4798480"/>
              <a:ext cx="1601083" cy="1200329"/>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spAutoFit/>
            </a:bodyPr>
            <a:lstStyle/>
            <a:p>
              <a:pPr eaLnBrk="0" fontAlgn="base" hangingPunct="0">
                <a:spcBef>
                  <a:spcPct val="0"/>
                </a:spcBef>
                <a:spcAft>
                  <a:spcPct val="0"/>
                </a:spcAft>
              </a:pPr>
              <a:r>
                <a:rPr lang="en-US" altLang="en-US" sz="1200" b="0" dirty="0">
                  <a:solidFill>
                    <a:schemeClr val="bg1"/>
                  </a:solidFill>
                  <a:ea typeface="Times New Roman" panose="02020603050405020304" pitchFamily="18" charset="0"/>
                  <a:cs typeface="Times New Roman" panose="02020603050405020304" pitchFamily="18" charset="0"/>
                </a:rPr>
                <a:t>It takes about 13 tests with zero failures to get the reliability comfort level of 0.95 at 50% confidence </a:t>
              </a:r>
              <a:endParaRPr lang="en-US" altLang="en-US" sz="1200" b="0" dirty="0">
                <a:solidFill>
                  <a:schemeClr val="bg1"/>
                </a:solidFill>
              </a:endParaRPr>
            </a:p>
          </p:txBody>
        </p:sp>
      </p:grpSp>
    </p:spTree>
    <p:extLst>
      <p:ext uri="{BB962C8B-B14F-4D97-AF65-F5344CB8AC3E}">
        <p14:creationId xmlns:p14="http://schemas.microsoft.com/office/powerpoint/2010/main" val="2771252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lstStyle/>
          <a:p>
            <a:r>
              <a:rPr lang="en-US" dirty="0"/>
              <a:t>Reliability Demonstration</a:t>
            </a:r>
          </a:p>
        </p:txBody>
      </p:sp>
      <p:sp>
        <p:nvSpPr>
          <p:cNvPr id="2" name="Content Placeholder 1"/>
          <p:cNvSpPr>
            <a:spLocks noGrp="1"/>
          </p:cNvSpPr>
          <p:nvPr>
            <p:ph idx="1"/>
          </p:nvPr>
        </p:nvSpPr>
        <p:spPr/>
        <p:txBody>
          <a:bodyPr/>
          <a:lstStyle/>
          <a:p>
            <a:r>
              <a:rPr lang="en-US" altLang="en-US" dirty="0"/>
              <a:t>Advantages</a:t>
            </a:r>
          </a:p>
          <a:p>
            <a:pPr lvl="1"/>
            <a:r>
              <a:rPr lang="en-US" altLang="en-US" dirty="0"/>
              <a:t>Provides empirical information on reliability.</a:t>
            </a:r>
          </a:p>
          <a:p>
            <a:pPr lvl="1"/>
            <a:r>
              <a:rPr lang="en-US" altLang="en-US" dirty="0"/>
              <a:t>Reduces the uncertainty of analytically based reliability estimates. </a:t>
            </a:r>
          </a:p>
          <a:p>
            <a:pPr lvl="1"/>
            <a:r>
              <a:rPr lang="en-US" altLang="en-US" dirty="0"/>
              <a:t>Supports the determining of the resource allocation during the test and evaluation phase.</a:t>
            </a:r>
          </a:p>
          <a:p>
            <a:pPr lvl="1"/>
            <a:r>
              <a:rPr lang="en-US" altLang="en-US" dirty="0"/>
              <a:t>Used to support the reliability prediction of a design through testing and operation.</a:t>
            </a:r>
          </a:p>
          <a:p>
            <a:pPr lvl="1"/>
            <a:endParaRPr lang="en-US" altLang="en-US" dirty="0"/>
          </a:p>
          <a:p>
            <a:endParaRPr lang="en-US" dirty="0"/>
          </a:p>
        </p:txBody>
      </p:sp>
    </p:spTree>
    <p:extLst>
      <p:ext uri="{BB962C8B-B14F-4D97-AF65-F5344CB8AC3E}">
        <p14:creationId xmlns:p14="http://schemas.microsoft.com/office/powerpoint/2010/main" val="29837432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p:txBody>
          <a:bodyPr/>
          <a:lstStyle/>
          <a:p>
            <a:r>
              <a:rPr lang="en-US" dirty="0"/>
              <a:t>Reliability Demonstration</a:t>
            </a:r>
          </a:p>
        </p:txBody>
      </p:sp>
      <p:sp>
        <p:nvSpPr>
          <p:cNvPr id="4" name="Content Placeholder 3"/>
          <p:cNvSpPr>
            <a:spLocks noGrp="1"/>
          </p:cNvSpPr>
          <p:nvPr>
            <p:ph idx="1"/>
          </p:nvPr>
        </p:nvSpPr>
        <p:spPr/>
        <p:txBody>
          <a:bodyPr/>
          <a:lstStyle/>
          <a:p>
            <a:r>
              <a:rPr lang="en-US" altLang="en-US" dirty="0"/>
              <a:t>Limitations</a:t>
            </a:r>
          </a:p>
          <a:p>
            <a:pPr lvl="1"/>
            <a:r>
              <a:rPr lang="en-US" altLang="en-US" dirty="0"/>
              <a:t>Dedicated pre-operational demonstration testing cannot be performed for high levels of design indenture (e.g., launch vehicle) due to cost and schedule constraints.</a:t>
            </a:r>
          </a:p>
          <a:p>
            <a:pPr lvl="1"/>
            <a:r>
              <a:rPr lang="en-US" altLang="en-US" dirty="0"/>
              <a:t>Reliability testing at lower-levels of design indenture is highly limited due to the same constraints (i.e., cost and schedule).</a:t>
            </a:r>
          </a:p>
          <a:p>
            <a:pPr lvl="1"/>
            <a:r>
              <a:rPr lang="en-US" altLang="en-US" dirty="0"/>
              <a:t>Data from piggyback demonstration through other engineering testing can lack the resolution desired for good reliability modeling.</a:t>
            </a:r>
          </a:p>
          <a:p>
            <a:pPr lvl="1"/>
            <a:endParaRPr lang="en-US" altLang="en-US" dirty="0"/>
          </a:p>
          <a:p>
            <a:endParaRPr lang="en-US" dirty="0"/>
          </a:p>
        </p:txBody>
      </p:sp>
    </p:spTree>
    <p:extLst>
      <p:ext uri="{BB962C8B-B14F-4D97-AF65-F5344CB8AC3E}">
        <p14:creationId xmlns:p14="http://schemas.microsoft.com/office/powerpoint/2010/main" val="7408045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Concluding Remark</a:t>
            </a:r>
          </a:p>
        </p:txBody>
      </p:sp>
      <p:sp>
        <p:nvSpPr>
          <p:cNvPr id="2" name="Content Placeholder 1"/>
          <p:cNvSpPr>
            <a:spLocks noGrp="1"/>
          </p:cNvSpPr>
          <p:nvPr>
            <p:ph idx="1"/>
          </p:nvPr>
        </p:nvSpPr>
        <p:spPr>
          <a:xfrm>
            <a:off x="457200" y="1435396"/>
            <a:ext cx="7532703" cy="4690768"/>
          </a:xfrm>
        </p:spPr>
        <p:txBody>
          <a:bodyPr/>
          <a:lstStyle/>
          <a:p>
            <a:pPr marL="0" indent="0">
              <a:buNone/>
            </a:pPr>
            <a:r>
              <a:rPr lang="en-US" altLang="en-US" sz="2000" dirty="0"/>
              <a:t>Reliability is an engineering discipline </a:t>
            </a:r>
            <a:r>
              <a:rPr lang="en-US" sz="2000" dirty="0"/>
              <a:t>that provides a critical design function which involves the application of engineering principles to the design and processing of products, both hardware and software, for the purpose of meeting product reliability requirements or goals.</a:t>
            </a:r>
          </a:p>
        </p:txBody>
      </p:sp>
    </p:spTree>
    <p:extLst>
      <p:ext uri="{BB962C8B-B14F-4D97-AF65-F5344CB8AC3E}">
        <p14:creationId xmlns:p14="http://schemas.microsoft.com/office/powerpoint/2010/main" val="3264751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5CAF1468-692D-450B-8C01-81EB77EC51B2}"/>
              </a:ext>
            </a:extLst>
          </p:cNvPr>
          <p:cNvSpPr>
            <a:spLocks noGrp="1"/>
          </p:cNvSpPr>
          <p:nvPr>
            <p:ph type="subTitle" idx="1"/>
          </p:nvPr>
        </p:nvSpPr>
        <p:spPr>
          <a:xfrm>
            <a:off x="694944" y="3041202"/>
            <a:ext cx="7754112" cy="387798"/>
          </a:xfrm>
        </p:spPr>
        <p:txBody>
          <a:bodyPr/>
          <a:lstStyle/>
          <a:p>
            <a:r>
              <a:rPr lang="en-US" dirty="0"/>
              <a:t>Bibliography</a:t>
            </a:r>
          </a:p>
        </p:txBody>
      </p:sp>
    </p:spTree>
    <p:extLst>
      <p:ext uri="{BB962C8B-B14F-4D97-AF65-F5344CB8AC3E}">
        <p14:creationId xmlns:p14="http://schemas.microsoft.com/office/powerpoint/2010/main" val="26074405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246888"/>
            <a:ext cx="7128918" cy="461665"/>
          </a:xfrm>
        </p:spPr>
        <p:txBody>
          <a:bodyPr/>
          <a:lstStyle/>
          <a:p>
            <a:r>
              <a:rPr lang="en-US" altLang="en-US" dirty="0"/>
              <a:t>Bibliography</a:t>
            </a:r>
            <a:endParaRPr lang="en-US" dirty="0"/>
          </a:p>
        </p:txBody>
      </p:sp>
      <p:sp>
        <p:nvSpPr>
          <p:cNvPr id="3" name="Content Placeholder 2"/>
          <p:cNvSpPr>
            <a:spLocks noGrp="1"/>
          </p:cNvSpPr>
          <p:nvPr>
            <p:ph idx="1"/>
          </p:nvPr>
        </p:nvSpPr>
        <p:spPr/>
        <p:txBody>
          <a:bodyPr/>
          <a:lstStyle/>
          <a:p>
            <a:r>
              <a:rPr lang="en-US" sz="1600" dirty="0"/>
              <a:t>Challenger The Final Voyage, Lewis, S. R., New York: Columbia University Press, 1988</a:t>
            </a:r>
          </a:p>
          <a:p>
            <a:r>
              <a:rPr lang="en-US" altLang="en-US" sz="1600" dirty="0"/>
              <a:t>Designing for Reliability and Safety Control, Ernest J. Henley and Hiromitsu Kumamoto, Prentice Hall; 1985</a:t>
            </a:r>
          </a:p>
          <a:p>
            <a:r>
              <a:rPr lang="en-US" altLang="en-US" sz="1600" dirty="0"/>
              <a:t>Engineering Reliability — New Techniques and Applications, B. S. Dhillon and C. Singh, John Wiley &amp; Sons; 1981</a:t>
            </a:r>
          </a:p>
          <a:p>
            <a:r>
              <a:rPr lang="en-US" altLang="en-US" sz="1600" dirty="0"/>
              <a:t>Handbook of System and Product Safety, Willie Hammer, 1972, Prentice-Hall; 1972</a:t>
            </a:r>
          </a:p>
          <a:p>
            <a:r>
              <a:rPr lang="en-US" altLang="en-US" sz="1600" dirty="0"/>
              <a:t>Introduction to System Safety Engineering, W. P. Rogers, John Wiley and Sons,</a:t>
            </a:r>
            <a:r>
              <a:rPr lang="de-DE" altLang="en-US" sz="1600" dirty="0"/>
              <a:t>1980</a:t>
            </a:r>
            <a:endParaRPr lang="en-US" altLang="en-US" sz="1600" dirty="0"/>
          </a:p>
          <a:p>
            <a:r>
              <a:rPr lang="en-US" sz="1600" dirty="0"/>
              <a:t>Modarres, M., Kaminsky, M., &amp; Krivtsov, V. (2010). </a:t>
            </a:r>
            <a:r>
              <a:rPr lang="en-US" sz="1600" i="1" dirty="0"/>
              <a:t>Reliability Engineering and Risk Analysis</a:t>
            </a:r>
            <a:r>
              <a:rPr lang="en-US" sz="1600" dirty="0"/>
              <a:t>, 2nd Ed. Boca Raton: CRC Press.</a:t>
            </a:r>
          </a:p>
          <a:p>
            <a:r>
              <a:rPr lang="en-US" sz="1600" dirty="0"/>
              <a:t>NASA/SP-2009-569, “Bayesian Inference for NASA Probabilistic Risk and Reliability Analysis” </a:t>
            </a:r>
          </a:p>
          <a:p>
            <a:r>
              <a:rPr lang="en-US" sz="1600" dirty="0"/>
              <a:t>NASA Systems Engineering Handbook, NASA/SP-2007-6105</a:t>
            </a:r>
          </a:p>
          <a:p>
            <a:r>
              <a:rPr lang="en-US" sz="1600" dirty="0"/>
              <a:t>Reliability in Engineering design, Kailash Kapur, Published by John Wiley &amp; Sons,1977 </a:t>
            </a:r>
          </a:p>
        </p:txBody>
      </p:sp>
    </p:spTree>
    <p:extLst>
      <p:ext uri="{BB962C8B-B14F-4D97-AF65-F5344CB8AC3E}">
        <p14:creationId xmlns:p14="http://schemas.microsoft.com/office/powerpoint/2010/main" val="371828986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246887"/>
            <a:ext cx="7128918" cy="461665"/>
          </a:xfrm>
        </p:spPr>
        <p:txBody>
          <a:bodyPr/>
          <a:lstStyle/>
          <a:p>
            <a:r>
              <a:rPr lang="en-US" altLang="en-US" dirty="0"/>
              <a:t>Bibliography</a:t>
            </a:r>
            <a:endParaRPr lang="en-US" dirty="0"/>
          </a:p>
        </p:txBody>
      </p:sp>
      <p:sp>
        <p:nvSpPr>
          <p:cNvPr id="3" name="Content Placeholder 2"/>
          <p:cNvSpPr>
            <a:spLocks noGrp="1"/>
          </p:cNvSpPr>
          <p:nvPr>
            <p:ph idx="1"/>
          </p:nvPr>
        </p:nvSpPr>
        <p:spPr>
          <a:xfrm>
            <a:off x="457200" y="1435396"/>
            <a:ext cx="7128918" cy="4690768"/>
          </a:xfrm>
        </p:spPr>
        <p:txBody>
          <a:bodyPr/>
          <a:lstStyle/>
          <a:p>
            <a:r>
              <a:rPr lang="en-US" altLang="en-US" sz="1600" dirty="0"/>
              <a:t>Reliability Engineering and Risk Assessment, Ernest J. Henley and Hiromitsu Kumamoto, Prentice Hall; 1991</a:t>
            </a:r>
          </a:p>
          <a:p>
            <a:r>
              <a:rPr lang="en-US" sz="1600" dirty="0"/>
              <a:t>Reliability Engineering Handbook: Vol 1 and 2 Hardcover, Dimitri B. Kececioglu, Prentice Hall, 2002</a:t>
            </a:r>
          </a:p>
          <a:p>
            <a:r>
              <a:rPr lang="en-US" sz="1600" dirty="0"/>
              <a:t>Systems Engineering “Toolbox” for Design-Oriented Engineers, NASA Reference Publications 1358</a:t>
            </a:r>
          </a:p>
          <a:p>
            <a:r>
              <a:rPr lang="en-US" sz="1600" dirty="0"/>
              <a:t>Safie, F . and Fox, E. P. , AIAA/SAE/ASME 27th Joint Propulsion Conference, June 1991. "A Probabilistic Design Analysis Approach For Launch Systems</a:t>
            </a:r>
          </a:p>
          <a:p>
            <a:endParaRPr lang="en-US" dirty="0"/>
          </a:p>
        </p:txBody>
      </p:sp>
    </p:spTree>
    <p:extLst>
      <p:ext uri="{BB962C8B-B14F-4D97-AF65-F5344CB8AC3E}">
        <p14:creationId xmlns:p14="http://schemas.microsoft.com/office/powerpoint/2010/main" val="12598082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16C03-A272-4A81-A475-1A4C4D60BF2E}"/>
              </a:ext>
            </a:extLst>
          </p:cNvPr>
          <p:cNvSpPr>
            <a:spLocks noGrp="1"/>
          </p:cNvSpPr>
          <p:nvPr>
            <p:ph type="ctrTitle"/>
          </p:nvPr>
        </p:nvSpPr>
        <p:spPr/>
        <p:txBody>
          <a:bodyPr/>
          <a:lstStyle/>
          <a:p>
            <a:r>
              <a:rPr lang="en-US" dirty="0"/>
              <a:t>Backups</a:t>
            </a:r>
          </a:p>
        </p:txBody>
      </p:sp>
      <p:sp>
        <p:nvSpPr>
          <p:cNvPr id="6" name="Subtitle 5">
            <a:extLst>
              <a:ext uri="{FF2B5EF4-FFF2-40B4-BE49-F238E27FC236}">
                <a16:creationId xmlns="" xmlns:a16="http://schemas.microsoft.com/office/drawing/2014/main" id="{546FD086-914C-4B21-B3B0-60F47C1FFD2F}"/>
              </a:ext>
            </a:extLst>
          </p:cNvPr>
          <p:cNvSpPr>
            <a:spLocks noGrp="1"/>
          </p:cNvSpPr>
          <p:nvPr>
            <p:ph type="subTitle" idx="1"/>
          </p:nvPr>
        </p:nvSpPr>
        <p:spPr>
          <a:xfrm>
            <a:off x="768096" y="3422342"/>
            <a:ext cx="7754112" cy="338554"/>
          </a:xfrm>
        </p:spPr>
        <p:txBody>
          <a:bodyPr/>
          <a:lstStyle/>
          <a:p>
            <a:r>
              <a:rPr lang="en-US" sz="2000" dirty="0"/>
              <a:t>The agree apportionment method</a:t>
            </a:r>
          </a:p>
        </p:txBody>
      </p:sp>
    </p:spTree>
    <p:extLst>
      <p:ext uri="{BB962C8B-B14F-4D97-AF65-F5344CB8AC3E}">
        <p14:creationId xmlns:p14="http://schemas.microsoft.com/office/powerpoint/2010/main" val="1138138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Why Reliability Engineering</a:t>
            </a:r>
          </a:p>
        </p:txBody>
      </p:sp>
      <p:sp>
        <p:nvSpPr>
          <p:cNvPr id="3" name="Content Placeholder 2"/>
          <p:cNvSpPr>
            <a:spLocks noGrp="1"/>
          </p:cNvSpPr>
          <p:nvPr>
            <p:ph idx="1"/>
          </p:nvPr>
        </p:nvSpPr>
        <p:spPr/>
        <p:txBody>
          <a:bodyPr/>
          <a:lstStyle/>
          <a:p>
            <a:r>
              <a:rPr lang="en-US" dirty="0"/>
              <a:t>Reliability engineering is a design-support discipline. </a:t>
            </a:r>
          </a:p>
          <a:p>
            <a:r>
              <a:rPr lang="en-US" dirty="0"/>
              <a:t>Reliability engineering is critical for understanding component failure mechanisms and identifying critical design and process drivers. </a:t>
            </a:r>
          </a:p>
          <a:p>
            <a:r>
              <a:rPr lang="en-US" dirty="0"/>
              <a:t>Reliability engineering has important interfaces with, and input to, design engineering, maintainability and supportability engineering, test and evaluation, risk assessment, risk management, system safety, sustainment cost, and quality engineering. </a:t>
            </a:r>
          </a:p>
        </p:txBody>
      </p:sp>
    </p:spTree>
    <p:extLst>
      <p:ext uri="{BB962C8B-B14F-4D97-AF65-F5344CB8AC3E}">
        <p14:creationId xmlns:p14="http://schemas.microsoft.com/office/powerpoint/2010/main" val="4373695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AGREE Apportionment Method</a:t>
            </a:r>
          </a:p>
        </p:txBody>
      </p:sp>
      <p:sp>
        <p:nvSpPr>
          <p:cNvPr id="10" name="Content Placeholder 9">
            <a:extLst>
              <a:ext uri="{FF2B5EF4-FFF2-40B4-BE49-F238E27FC236}">
                <a16:creationId xmlns="" xmlns:a16="http://schemas.microsoft.com/office/drawing/2014/main" id="{840C46A1-95C5-4E0C-9E11-FAEDE0C58345}"/>
              </a:ext>
            </a:extLst>
          </p:cNvPr>
          <p:cNvSpPr>
            <a:spLocks noGrp="1"/>
          </p:cNvSpPr>
          <p:nvPr>
            <p:ph idx="1"/>
          </p:nvPr>
        </p:nvSpPr>
        <p:spPr>
          <a:xfrm>
            <a:off x="457200" y="1435396"/>
            <a:ext cx="7214839" cy="4690768"/>
          </a:xfrm>
        </p:spPr>
        <p:txBody>
          <a:bodyPr/>
          <a:lstStyle/>
          <a:p>
            <a:r>
              <a:rPr lang="en-US" dirty="0"/>
              <a:t>The AGREE apportionment method determines a minimum acceptable mean life for each subsystem in order to fulfill a minimum acceptable system mean life. </a:t>
            </a:r>
          </a:p>
          <a:p>
            <a:r>
              <a:rPr lang="en-US" dirty="0"/>
              <a:t>The AGREE method assumes that all subsystems are in series and have an exponential failure distribution. </a:t>
            </a:r>
            <a:r>
              <a:rPr lang="en-US" dirty="0">
                <a:solidFill>
                  <a:schemeClr val="accent2"/>
                </a:solidFill>
              </a:rPr>
              <a:t>This method takes into account both the complexity and the importance of each subsystem. </a:t>
            </a:r>
          </a:p>
        </p:txBody>
      </p:sp>
      <p:sp>
        <p:nvSpPr>
          <p:cNvPr id="15" name="Rectangle 8">
            <a:extLst>
              <a:ext uri="{FF2B5EF4-FFF2-40B4-BE49-F238E27FC236}">
                <a16:creationId xmlns="" xmlns:a16="http://schemas.microsoft.com/office/drawing/2014/main" id="{36CF867C-FCF4-4C18-854C-8B9107EBFC3F}"/>
              </a:ext>
            </a:extLst>
          </p:cNvPr>
          <p:cNvSpPr>
            <a:spLocks noChangeArrowheads="1"/>
          </p:cNvSpPr>
          <p:nvPr/>
        </p:nvSpPr>
        <p:spPr bwMode="auto">
          <a:xfrm>
            <a:off x="285750" y="942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457200" algn="l"/>
              </a:tabLst>
            </a:pPr>
            <a:r>
              <a:rPr kumimoji="0" lang="en-US" altLang="en-US" sz="10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5231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AGREE Apportionment Method</a:t>
            </a:r>
          </a:p>
        </p:txBody>
      </p:sp>
      <p:sp>
        <p:nvSpPr>
          <p:cNvPr id="10" name="Content Placeholder 9">
            <a:extLst>
              <a:ext uri="{FF2B5EF4-FFF2-40B4-BE49-F238E27FC236}">
                <a16:creationId xmlns="" xmlns:a16="http://schemas.microsoft.com/office/drawing/2014/main" id="{840C46A1-95C5-4E0C-9E11-FAEDE0C58345}"/>
              </a:ext>
            </a:extLst>
          </p:cNvPr>
          <p:cNvSpPr>
            <a:spLocks noGrp="1"/>
          </p:cNvSpPr>
          <p:nvPr>
            <p:ph idx="1"/>
          </p:nvPr>
        </p:nvSpPr>
        <p:spPr/>
        <p:txBody>
          <a:bodyPr/>
          <a:lstStyle/>
          <a:p>
            <a:pPr marL="0" indent="0">
              <a:buNone/>
            </a:pPr>
            <a:r>
              <a:rPr lang="en-US" sz="1600" dirty="0"/>
              <a:t>The mathematical model:</a:t>
            </a:r>
          </a:p>
          <a:p>
            <a:pPr marL="233362" lvl="1" indent="0">
              <a:buNone/>
            </a:pPr>
            <a:r>
              <a:rPr lang="en-US" sz="1600" dirty="0"/>
              <a:t>Let:</a:t>
            </a:r>
          </a:p>
          <a:p>
            <a:pPr marL="455613" lvl="1" indent="0">
              <a:buNone/>
            </a:pPr>
            <a:r>
              <a:rPr lang="en-US" sz="1600" dirty="0"/>
              <a:t>i = a counter representing each module, i = 1, 2, 3 …, n</a:t>
            </a:r>
          </a:p>
          <a:p>
            <a:pPr marL="455613" lvl="1" indent="0">
              <a:buNone/>
            </a:pPr>
            <a:r>
              <a:rPr lang="en-US" sz="1600" dirty="0"/>
              <a:t>t = system operating time</a:t>
            </a:r>
          </a:p>
          <a:p>
            <a:pPr marL="455613" lvl="1" indent="0">
              <a:buNone/>
            </a:pPr>
            <a:r>
              <a:rPr lang="en-US" sz="1600" dirty="0"/>
              <a:t>R(t) = system reliability requirement at time t</a:t>
            </a:r>
          </a:p>
          <a:p>
            <a:pPr marL="233362" lvl="1" indent="0">
              <a:buNone/>
            </a:pPr>
            <a:r>
              <a:rPr lang="en-US" sz="1600" dirty="0"/>
              <a:t>For n total modules in the system, the contribution of each </a:t>
            </a:r>
            <a:br>
              <a:rPr lang="en-US" sz="1600" dirty="0"/>
            </a:br>
            <a:r>
              <a:rPr lang="en-US" sz="1600" dirty="0"/>
              <a:t>module containing m components to the overall system reliability is:</a:t>
            </a:r>
            <a:br>
              <a:rPr lang="en-US" sz="1600" dirty="0"/>
            </a:br>
            <a:endParaRPr lang="en-US" sz="1600" dirty="0"/>
          </a:p>
          <a:p>
            <a:pPr marL="233362" lvl="1" indent="0">
              <a:buNone/>
            </a:pPr>
            <a:r>
              <a:rPr lang="en-US" sz="1400" dirty="0"/>
              <a:t>			</a:t>
            </a:r>
            <a:r>
              <a:rPr lang="en-US" b="1" dirty="0"/>
              <a:t>R(t</a:t>
            </a:r>
            <a:r>
              <a:rPr lang="en-US" b="1" baseline="-25000" dirty="0"/>
              <a:t>i</a:t>
            </a:r>
            <a:r>
              <a:rPr lang="en-US" b="1" dirty="0"/>
              <a:t>) =</a:t>
            </a:r>
          </a:p>
          <a:p>
            <a:pPr marL="233362" lvl="1" indent="0">
              <a:buNone/>
            </a:pPr>
            <a:r>
              <a:rPr lang="en-US" sz="1400" dirty="0"/>
              <a:t>Where,</a:t>
            </a:r>
          </a:p>
          <a:p>
            <a:pPr marL="233362" lvl="1" indent="0">
              <a:buNone/>
            </a:pPr>
            <a:endParaRPr lang="en-US" sz="1400" dirty="0"/>
          </a:p>
          <a:p>
            <a:pPr marL="233362" lvl="1" indent="0">
              <a:buNone/>
            </a:pPr>
            <a:endParaRPr lang="en-US" sz="1400" dirty="0"/>
          </a:p>
          <a:p>
            <a:pPr marL="455613" lvl="1" indent="0">
              <a:buNone/>
            </a:pPr>
            <a:endParaRPr lang="en-US" sz="1400" dirty="0"/>
          </a:p>
          <a:p>
            <a:pPr marL="455613" lvl="1" indent="0">
              <a:buNone/>
            </a:pPr>
            <a:r>
              <a:rPr lang="en-US" sz="1400" dirty="0"/>
              <a:t>m</a:t>
            </a:r>
            <a:r>
              <a:rPr lang="en-US" sz="1400" baseline="-25000" dirty="0"/>
              <a:t>i</a:t>
            </a:r>
            <a:r>
              <a:rPr lang="en-US" sz="1400" dirty="0"/>
              <a:t> is the number of components in module i.</a:t>
            </a:r>
          </a:p>
          <a:p>
            <a:pPr marL="455613" lvl="1" indent="0">
              <a:buNone/>
            </a:pPr>
            <a:r>
              <a:rPr lang="en-US" sz="1400" dirty="0"/>
              <a:t>t</a:t>
            </a:r>
            <a:r>
              <a:rPr lang="en-US" sz="1400" baseline="-25000" dirty="0"/>
              <a:t>i</a:t>
            </a:r>
            <a:r>
              <a:rPr lang="en-US" sz="1400" dirty="0"/>
              <a:t> = operating time of module i</a:t>
            </a:r>
          </a:p>
          <a:p>
            <a:pPr marL="233362" lvl="1" indent="0">
              <a:buNone/>
            </a:pPr>
            <a:endParaRPr lang="en-US" sz="1400" dirty="0"/>
          </a:p>
        </p:txBody>
      </p:sp>
      <p:pic>
        <p:nvPicPr>
          <p:cNvPr id="7" name="Picture 6">
            <a:extLst>
              <a:ext uri="{FF2B5EF4-FFF2-40B4-BE49-F238E27FC236}">
                <a16:creationId xmlns="" xmlns:a16="http://schemas.microsoft.com/office/drawing/2014/main" id="{27BAC30B-5F80-4DA8-A61F-100B0A46B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800" y="4588849"/>
            <a:ext cx="5515814" cy="632700"/>
          </a:xfrm>
          <a:prstGeom prst="rect">
            <a:avLst/>
          </a:prstGeom>
        </p:spPr>
      </p:pic>
      <p:pic>
        <p:nvPicPr>
          <p:cNvPr id="5" name="Picture 4">
            <a:extLst>
              <a:ext uri="{FF2B5EF4-FFF2-40B4-BE49-F238E27FC236}">
                <a16:creationId xmlns="" xmlns:a16="http://schemas.microsoft.com/office/drawing/2014/main" id="{FD076FC1-603E-40BA-BCD1-C450831D70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7895" y="3651795"/>
            <a:ext cx="1516380" cy="597897"/>
          </a:xfrm>
          <a:prstGeom prst="rect">
            <a:avLst/>
          </a:prstGeom>
        </p:spPr>
      </p:pic>
    </p:spTree>
    <p:extLst>
      <p:ext uri="{BB962C8B-B14F-4D97-AF65-F5344CB8AC3E}">
        <p14:creationId xmlns:p14="http://schemas.microsoft.com/office/powerpoint/2010/main" val="32904090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608" y="62222"/>
            <a:ext cx="7128918" cy="830997"/>
          </a:xfrm>
        </p:spPr>
        <p:txBody>
          <a:bodyPr/>
          <a:lstStyle/>
          <a:p>
            <a:r>
              <a:rPr lang="en-US" dirty="0"/>
              <a:t>The AGREE Apportionment Method</a:t>
            </a:r>
            <a:br>
              <a:rPr lang="en-US" dirty="0"/>
            </a:br>
            <a:r>
              <a:rPr lang="en-US" dirty="0"/>
              <a:t>Example 1</a:t>
            </a:r>
          </a:p>
        </p:txBody>
      </p:sp>
      <p:sp>
        <p:nvSpPr>
          <p:cNvPr id="10" name="Content Placeholder 9">
            <a:extLst>
              <a:ext uri="{FF2B5EF4-FFF2-40B4-BE49-F238E27FC236}">
                <a16:creationId xmlns="" xmlns:a16="http://schemas.microsoft.com/office/drawing/2014/main" id="{840C46A1-95C5-4E0C-9E11-FAEDE0C58345}"/>
              </a:ext>
            </a:extLst>
          </p:cNvPr>
          <p:cNvSpPr>
            <a:spLocks noGrp="1"/>
          </p:cNvSpPr>
          <p:nvPr>
            <p:ph idx="4294967295"/>
          </p:nvPr>
        </p:nvSpPr>
        <p:spPr>
          <a:xfrm>
            <a:off x="901384" y="1674887"/>
            <a:ext cx="4901609" cy="430887"/>
          </a:xfrm>
        </p:spPr>
        <p:txBody>
          <a:bodyPr wrap="square">
            <a:spAutoFit/>
          </a:bodyPr>
          <a:lstStyle/>
          <a:p>
            <a:pPr marL="9525" indent="0">
              <a:buNone/>
            </a:pPr>
            <a:r>
              <a:rPr lang="en-US" sz="2200" b="1" dirty="0">
                <a:solidFill>
                  <a:schemeClr val="accent2"/>
                </a:solidFill>
              </a:rPr>
              <a:t>Allocating the System Reliability</a:t>
            </a:r>
          </a:p>
        </p:txBody>
      </p:sp>
      <p:pic>
        <p:nvPicPr>
          <p:cNvPr id="9" name="Picture 8">
            <a:extLst>
              <a:ext uri="{FF2B5EF4-FFF2-40B4-BE49-F238E27FC236}">
                <a16:creationId xmlns="" xmlns:a16="http://schemas.microsoft.com/office/drawing/2014/main" id="{1261D838-117A-4E94-8D1A-560DE13B0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921" y="2138600"/>
            <a:ext cx="6795106" cy="2779513"/>
          </a:xfrm>
          <a:prstGeom prst="rect">
            <a:avLst/>
          </a:prstGeom>
        </p:spPr>
      </p:pic>
    </p:spTree>
    <p:extLst>
      <p:ext uri="{BB962C8B-B14F-4D97-AF65-F5344CB8AC3E}">
        <p14:creationId xmlns:p14="http://schemas.microsoft.com/office/powerpoint/2010/main" val="30078432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AGREE Apportionment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435396"/>
                <a:ext cx="8229600" cy="5175716"/>
              </a:xfrm>
            </p:spPr>
            <p:txBody>
              <a:bodyPr/>
              <a:lstStyle/>
              <a:p>
                <a:pPr marL="0" lvl="0" indent="0">
                  <a:buNone/>
                </a:pPr>
                <a:r>
                  <a:rPr lang="en-US" dirty="0"/>
                  <a:t>Determining the module failure rate</a:t>
                </a:r>
              </a:p>
              <a:p>
                <a:pPr marL="233362" lvl="1" indent="0">
                  <a:buNone/>
                </a:pPr>
                <a:r>
                  <a:rPr lang="en-US" dirty="0"/>
                  <a:t>Each module’s unreliability is:</a:t>
                </a:r>
                <a14:m>
                  <m:oMath xmlns:m="http://schemas.openxmlformats.org/officeDocument/2006/math">
                    <m:r>
                      <a:rPr lang="en-US" smtClean="0">
                        <a:latin typeface="Cambria Math" panose="02040503050406030204" pitchFamily="18" charset="0"/>
                      </a:rPr>
                      <m:t>  </m:t>
                    </m:r>
                    <m:r>
                      <a:rPr lang="en-US" smtClean="0">
                        <a:solidFill>
                          <a:schemeClr val="accent2"/>
                        </a:solidFill>
                        <a:latin typeface="Cambria Math" panose="02040503050406030204" pitchFamily="18" charset="0"/>
                      </a:rPr>
                      <m:t>1−</m:t>
                    </m:r>
                    <m:sSup>
                      <m:sSupPr>
                        <m:ctrlPr>
                          <a:rPr lang="en-US" i="1" smtClean="0">
                            <a:solidFill>
                              <a:schemeClr val="accent2"/>
                            </a:solidFill>
                            <a:latin typeface="Cambria Math" panose="02040503050406030204" pitchFamily="18" charset="0"/>
                          </a:rPr>
                        </m:ctrlPr>
                      </m:sSupPr>
                      <m:e>
                        <m:r>
                          <a:rPr lang="en-US">
                            <a:solidFill>
                              <a:schemeClr val="accent2"/>
                            </a:solidFill>
                            <a:latin typeface="Cambria Math" panose="02040503050406030204" pitchFamily="18" charset="0"/>
                          </a:rPr>
                          <m:t>[</m:t>
                        </m:r>
                        <m:r>
                          <a:rPr lang="en-US">
                            <a:solidFill>
                              <a:schemeClr val="accent2"/>
                            </a:solidFill>
                            <a:latin typeface="Cambria Math" panose="02040503050406030204" pitchFamily="18" charset="0"/>
                          </a:rPr>
                          <m:t>𝑅</m:t>
                        </m:r>
                        <m:d>
                          <m:dPr>
                            <m:ctrlPr>
                              <a:rPr lang="en-US" i="1">
                                <a:solidFill>
                                  <a:schemeClr val="accent2"/>
                                </a:solidFill>
                                <a:latin typeface="Cambria Math" panose="02040503050406030204" pitchFamily="18" charset="0"/>
                              </a:rPr>
                            </m:ctrlPr>
                          </m:dPr>
                          <m:e>
                            <m:r>
                              <a:rPr lang="en-US">
                                <a:solidFill>
                                  <a:schemeClr val="accent2"/>
                                </a:solidFill>
                                <a:latin typeface="Cambria Math" panose="02040503050406030204" pitchFamily="18" charset="0"/>
                              </a:rPr>
                              <m:t>𝑡</m:t>
                            </m:r>
                          </m:e>
                        </m:d>
                        <m:r>
                          <a:rPr lang="en-US" smtClean="0">
                            <a:solidFill>
                              <a:schemeClr val="accent2"/>
                            </a:solidFill>
                            <a:latin typeface="Cambria Math" panose="02040503050406030204" pitchFamily="18" charset="0"/>
                          </a:rPr>
                          <m:t>]</m:t>
                        </m:r>
                      </m:e>
                      <m:sup>
                        <m:f>
                          <m:fPr>
                            <m:ctrlPr>
                              <a:rPr lang="en-US" i="1" smtClean="0">
                                <a:solidFill>
                                  <a:schemeClr val="accent2"/>
                                </a:solidFill>
                                <a:latin typeface="Cambria Math" panose="02040503050406030204" pitchFamily="18" charset="0"/>
                              </a:rPr>
                            </m:ctrlPr>
                          </m:fPr>
                          <m:num>
                            <m:sSub>
                              <m:sSubPr>
                                <m:ctrlPr>
                                  <a:rPr lang="en-US" i="1" smtClean="0">
                                    <a:solidFill>
                                      <a:schemeClr val="accent2"/>
                                    </a:solidFill>
                                    <a:latin typeface="Cambria Math" panose="02040503050406030204" pitchFamily="18" charset="0"/>
                                  </a:rPr>
                                </m:ctrlPr>
                              </m:sSubPr>
                              <m:e>
                                <m:r>
                                  <a:rPr lang="en-US" smtClean="0">
                                    <a:solidFill>
                                      <a:schemeClr val="accent2"/>
                                    </a:solidFill>
                                    <a:latin typeface="Cambria Math" panose="02040503050406030204" pitchFamily="18" charset="0"/>
                                  </a:rPr>
                                  <m:t>𝑚</m:t>
                                </m:r>
                              </m:e>
                              <m:sub>
                                <m:r>
                                  <a:rPr lang="en-US" smtClean="0">
                                    <a:solidFill>
                                      <a:schemeClr val="accent2"/>
                                    </a:solidFill>
                                    <a:latin typeface="Cambria Math" panose="02040503050406030204" pitchFamily="18" charset="0"/>
                                  </a:rPr>
                                  <m:t>𝑖</m:t>
                                </m:r>
                              </m:sub>
                            </m:sSub>
                          </m:num>
                          <m:den>
                            <m:r>
                              <a:rPr lang="en-US" smtClean="0">
                                <a:solidFill>
                                  <a:schemeClr val="accent2"/>
                                </a:solidFill>
                                <a:latin typeface="Cambria Math" panose="02040503050406030204" pitchFamily="18" charset="0"/>
                              </a:rPr>
                              <m:t>𝑛</m:t>
                            </m:r>
                          </m:den>
                        </m:f>
                      </m:sup>
                    </m:sSup>
                  </m:oMath>
                </a14:m>
                <a:endParaRPr lang="en-US" dirty="0"/>
              </a:p>
              <a:p>
                <a:pPr marL="233362" lvl="1" indent="0">
                  <a:buNone/>
                </a:pPr>
                <a:r>
                  <a:rPr lang="en-US" dirty="0"/>
                  <a:t>If an exponential failure is assumed, then the unreliability of a module is also given by</a:t>
                </a:r>
                <a14:m>
                  <m:oMath xmlns:m="http://schemas.openxmlformats.org/officeDocument/2006/math">
                    <m:r>
                      <a:rPr lang="en-US" smtClean="0">
                        <a:latin typeface="Cambria Math" panose="02040503050406030204" pitchFamily="18" charset="0"/>
                      </a:rPr>
                      <m:t>:  </m:t>
                    </m:r>
                    <m:r>
                      <a:rPr lang="en-US" smtClean="0">
                        <a:solidFill>
                          <a:schemeClr val="accent2"/>
                        </a:solidFill>
                        <a:latin typeface="Cambria Math" panose="02040503050406030204" pitchFamily="18" charset="0"/>
                      </a:rPr>
                      <m:t>1−</m:t>
                    </m:r>
                    <m:sSup>
                      <m:sSupPr>
                        <m:ctrlPr>
                          <a:rPr lang="en-US" i="1" smtClean="0">
                            <a:solidFill>
                              <a:schemeClr val="accent2"/>
                            </a:solidFill>
                            <a:latin typeface="Cambria Math" panose="02040503050406030204" pitchFamily="18" charset="0"/>
                          </a:rPr>
                        </m:ctrlPr>
                      </m:sSupPr>
                      <m:e>
                        <m:r>
                          <a:rPr lang="en-US" smtClean="0">
                            <a:solidFill>
                              <a:schemeClr val="accent2"/>
                            </a:solidFill>
                            <a:latin typeface="Cambria Math" panose="02040503050406030204" pitchFamily="18" charset="0"/>
                          </a:rPr>
                          <m:t>𝑒</m:t>
                        </m:r>
                      </m:e>
                      <m:sup>
                        <m:r>
                          <a:rPr lang="en-US" smtClean="0">
                            <a:solidFill>
                              <a:schemeClr val="accent2"/>
                            </a:solidFill>
                            <a:latin typeface="Cambria Math" panose="02040503050406030204" pitchFamily="18" charset="0"/>
                          </a:rPr>
                          <m:t>−</m:t>
                        </m:r>
                        <m:sSub>
                          <m:sSubPr>
                            <m:ctrlPr>
                              <a:rPr lang="en-US" i="1" smtClean="0">
                                <a:solidFill>
                                  <a:schemeClr val="accent2"/>
                                </a:solidFill>
                                <a:latin typeface="Cambria Math" panose="02040503050406030204" pitchFamily="18" charset="0"/>
                              </a:rPr>
                            </m:ctrlPr>
                          </m:sSubPr>
                          <m:e>
                            <m:r>
                              <m:rPr>
                                <m:sty m:val="p"/>
                              </m:rPr>
                              <a:rPr lang="el-GR" smtClean="0">
                                <a:solidFill>
                                  <a:schemeClr val="accent2"/>
                                </a:solidFill>
                                <a:latin typeface="Cambria Math" panose="02040503050406030204" pitchFamily="18" charset="0"/>
                              </a:rPr>
                              <m:t>λ</m:t>
                            </m:r>
                          </m:e>
                          <m:sub>
                            <m:r>
                              <a:rPr lang="en-US" smtClean="0">
                                <a:solidFill>
                                  <a:schemeClr val="accent2"/>
                                </a:solidFill>
                                <a:latin typeface="Cambria Math" panose="02040503050406030204" pitchFamily="18" charset="0"/>
                              </a:rPr>
                              <m:t>𝑖</m:t>
                            </m:r>
                          </m:sub>
                        </m:sSub>
                        <m:sSub>
                          <m:sSubPr>
                            <m:ctrlPr>
                              <a:rPr lang="en-US" i="1" smtClean="0">
                                <a:solidFill>
                                  <a:schemeClr val="accent2"/>
                                </a:solidFill>
                                <a:latin typeface="Cambria Math" panose="02040503050406030204" pitchFamily="18" charset="0"/>
                              </a:rPr>
                            </m:ctrlPr>
                          </m:sSubPr>
                          <m:e>
                            <m:r>
                              <a:rPr lang="en-US" smtClean="0">
                                <a:solidFill>
                                  <a:schemeClr val="accent2"/>
                                </a:solidFill>
                                <a:latin typeface="Cambria Math" panose="02040503050406030204" pitchFamily="18" charset="0"/>
                              </a:rPr>
                              <m:t>𝑡</m:t>
                            </m:r>
                          </m:e>
                          <m:sub>
                            <m:r>
                              <a:rPr lang="en-US" smtClean="0">
                                <a:solidFill>
                                  <a:schemeClr val="accent2"/>
                                </a:solidFill>
                                <a:latin typeface="Cambria Math" panose="02040503050406030204" pitchFamily="18" charset="0"/>
                              </a:rPr>
                              <m:t>𝑖</m:t>
                            </m:r>
                          </m:sub>
                        </m:sSub>
                      </m:sup>
                    </m:sSup>
                  </m:oMath>
                </a14:m>
                <a:endParaRPr lang="en-US" dirty="0"/>
              </a:p>
              <a:p>
                <a:pPr marL="233362" lvl="1" indent="0">
                  <a:buNone/>
                </a:pPr>
                <a:r>
                  <a:rPr lang="en-US" dirty="0"/>
                  <a:t>The probability that the module is </a:t>
                </a:r>
                <a:r>
                  <a:rPr lang="en-US" i="1" u="sng" dirty="0"/>
                  <a:t>critical and fails </a:t>
                </a:r>
                <a:r>
                  <a:rPr lang="en-US" dirty="0"/>
                  <a:t>is</a:t>
                </a:r>
                <a14:m>
                  <m:oMath xmlns:m="http://schemas.openxmlformats.org/officeDocument/2006/math">
                    <m:r>
                      <a:rPr lang="en-US" smtClean="0">
                        <a:latin typeface="Cambria Math" panose="02040503050406030204" pitchFamily="18" charset="0"/>
                      </a:rPr>
                      <m:t>: </m:t>
                    </m:r>
                  </m:oMath>
                </a14:m>
                <a:endParaRPr lang="en-US" dirty="0"/>
              </a:p>
              <a:p>
                <a:pPr marL="233362" lvl="1" indent="0">
                  <a:buNone/>
                </a:pPr>
                <a14:m>
                  <m:oMathPara xmlns:m="http://schemas.openxmlformats.org/officeDocument/2006/math">
                    <m:oMathParaPr>
                      <m:jc m:val="centerGroup"/>
                    </m:oMathParaPr>
                    <m:oMath xmlns:m="http://schemas.openxmlformats.org/officeDocument/2006/math">
                      <m:r>
                        <a:rPr lang="en-US" smtClean="0">
                          <a:solidFill>
                            <a:schemeClr val="accent2"/>
                          </a:solidFill>
                          <a:latin typeface="Cambria Math" panose="02040503050406030204" pitchFamily="18" charset="0"/>
                        </a:rPr>
                        <m:t> </m:t>
                      </m:r>
                      <m:sSub>
                        <m:sSubPr>
                          <m:ctrlPr>
                            <a:rPr lang="en-US" i="1" smtClean="0">
                              <a:solidFill>
                                <a:schemeClr val="accent2"/>
                              </a:solidFill>
                              <a:latin typeface="Cambria Math" panose="02040503050406030204" pitchFamily="18" charset="0"/>
                            </a:rPr>
                          </m:ctrlPr>
                        </m:sSubPr>
                        <m:e>
                          <m:r>
                            <a:rPr lang="en-US" smtClean="0">
                              <a:solidFill>
                                <a:schemeClr val="accent2"/>
                              </a:solidFill>
                              <a:latin typeface="Cambria Math" panose="02040503050406030204" pitchFamily="18" charset="0"/>
                            </a:rPr>
                            <m:t>𝑤</m:t>
                          </m:r>
                        </m:e>
                        <m:sub>
                          <m:r>
                            <a:rPr lang="en-US" smtClean="0">
                              <a:solidFill>
                                <a:schemeClr val="accent2"/>
                              </a:solidFill>
                              <a:latin typeface="Cambria Math" panose="02040503050406030204" pitchFamily="18" charset="0"/>
                            </a:rPr>
                            <m:t>𝑖</m:t>
                          </m:r>
                        </m:sub>
                      </m:sSub>
                      <m:r>
                        <a:rPr lang="en-US" smtClean="0">
                          <a:solidFill>
                            <a:schemeClr val="accent2"/>
                          </a:solidFill>
                          <a:latin typeface="Cambria Math" panose="02040503050406030204" pitchFamily="18" charset="0"/>
                        </a:rPr>
                        <m:t>(1−</m:t>
                      </m:r>
                      <m:sSup>
                        <m:sSupPr>
                          <m:ctrlPr>
                            <a:rPr lang="en-US" i="1" smtClean="0">
                              <a:solidFill>
                                <a:schemeClr val="accent2"/>
                              </a:solidFill>
                              <a:latin typeface="Cambria Math" panose="02040503050406030204" pitchFamily="18" charset="0"/>
                            </a:rPr>
                          </m:ctrlPr>
                        </m:sSupPr>
                        <m:e>
                          <m:r>
                            <a:rPr lang="en-US" smtClean="0">
                              <a:solidFill>
                                <a:schemeClr val="accent2"/>
                              </a:solidFill>
                              <a:latin typeface="Cambria Math" panose="02040503050406030204" pitchFamily="18" charset="0"/>
                            </a:rPr>
                            <m:t>𝑒</m:t>
                          </m:r>
                        </m:e>
                        <m:sup>
                          <m:r>
                            <a:rPr lang="en-US" smtClean="0">
                              <a:solidFill>
                                <a:schemeClr val="accent2"/>
                              </a:solidFill>
                              <a:latin typeface="Cambria Math" panose="02040503050406030204" pitchFamily="18" charset="0"/>
                            </a:rPr>
                            <m:t>−</m:t>
                          </m:r>
                          <m:sSub>
                            <m:sSubPr>
                              <m:ctrlPr>
                                <a:rPr lang="en-US" i="1" smtClean="0">
                                  <a:solidFill>
                                    <a:schemeClr val="accent2"/>
                                  </a:solidFill>
                                  <a:latin typeface="Cambria Math" panose="02040503050406030204" pitchFamily="18" charset="0"/>
                                </a:rPr>
                              </m:ctrlPr>
                            </m:sSubPr>
                            <m:e>
                              <m:r>
                                <m:rPr>
                                  <m:sty m:val="p"/>
                                </m:rPr>
                                <a:rPr lang="el-GR">
                                  <a:solidFill>
                                    <a:schemeClr val="accent2"/>
                                  </a:solidFill>
                                  <a:latin typeface="Cambria Math" panose="02040503050406030204" pitchFamily="18" charset="0"/>
                                </a:rPr>
                                <m:t>λ</m:t>
                              </m:r>
                            </m:e>
                            <m:sub>
                              <m:r>
                                <a:rPr lang="en-US" smtClean="0">
                                  <a:solidFill>
                                    <a:schemeClr val="accent2"/>
                                  </a:solidFill>
                                  <a:latin typeface="Cambria Math" panose="02040503050406030204" pitchFamily="18" charset="0"/>
                                </a:rPr>
                                <m:t>𝑖</m:t>
                              </m:r>
                            </m:sub>
                          </m:sSub>
                          <m:sSub>
                            <m:sSubPr>
                              <m:ctrlPr>
                                <a:rPr lang="en-US" i="1" smtClean="0">
                                  <a:solidFill>
                                    <a:schemeClr val="accent2"/>
                                  </a:solidFill>
                                  <a:latin typeface="Cambria Math" panose="02040503050406030204" pitchFamily="18" charset="0"/>
                                </a:rPr>
                              </m:ctrlPr>
                            </m:sSubPr>
                            <m:e>
                              <m:r>
                                <a:rPr lang="en-US" smtClean="0">
                                  <a:solidFill>
                                    <a:schemeClr val="accent2"/>
                                  </a:solidFill>
                                  <a:latin typeface="Cambria Math" panose="02040503050406030204" pitchFamily="18" charset="0"/>
                                </a:rPr>
                                <m:t>𝑡</m:t>
                              </m:r>
                            </m:e>
                            <m:sub>
                              <m:r>
                                <a:rPr lang="en-US" smtClean="0">
                                  <a:solidFill>
                                    <a:schemeClr val="accent2"/>
                                  </a:solidFill>
                                  <a:latin typeface="Cambria Math" panose="02040503050406030204" pitchFamily="18" charset="0"/>
                                </a:rPr>
                                <m:t>𝑖</m:t>
                              </m:r>
                            </m:sub>
                          </m:sSub>
                        </m:sup>
                      </m:sSup>
                      <m:r>
                        <a:rPr lang="en-US" smtClean="0">
                          <a:solidFill>
                            <a:schemeClr val="accent2"/>
                          </a:solidFill>
                          <a:latin typeface="Cambria Math" panose="02040503050406030204" pitchFamily="18" charset="0"/>
                        </a:rPr>
                        <m:t>)</m:t>
                      </m:r>
                    </m:oMath>
                  </m:oMathPara>
                </a14:m>
                <a:endParaRPr lang="en-US" dirty="0">
                  <a:solidFill>
                    <a:schemeClr val="accent2"/>
                  </a:solidFill>
                </a:endParaRPr>
              </a:p>
              <a:p>
                <a:pPr marL="233362" lvl="1" indent="0">
                  <a:buNone/>
                </a:pPr>
                <a:r>
                  <a:rPr lang="en-US" dirty="0"/>
                  <a:t>Where, </a:t>
                </a:r>
              </a:p>
              <a:p>
                <a:pPr marL="233362" lvl="1" indent="0">
                  <a:buNone/>
                </a:pPr>
                <a:r>
                  <a:rPr lang="en-US" dirty="0"/>
                  <a:t>λ</a:t>
                </a:r>
                <a:r>
                  <a:rPr lang="en-US" baseline="-25000" dirty="0"/>
                  <a:t>i</a:t>
                </a:r>
                <a:r>
                  <a:rPr lang="en-US" dirty="0"/>
                  <a:t> = failure rate of module i</a:t>
                </a:r>
              </a:p>
              <a:p>
                <a:pPr marL="287337" lvl="1" indent="0">
                  <a:buNone/>
                </a:pPr>
                <a:r>
                  <a:rPr lang="en-US" dirty="0"/>
                  <a:t>w</a:t>
                </a:r>
                <a:r>
                  <a:rPr lang="en-US" baseline="-25000" dirty="0"/>
                  <a:t>i</a:t>
                </a:r>
                <a:r>
                  <a:rPr lang="en-US" dirty="0"/>
                  <a:t> = probability that the system fails given that module i is critical and fails</a:t>
                </a:r>
              </a:p>
              <a:p>
                <a:pPr marL="457200" lvl="2" indent="0">
                  <a:buNone/>
                </a:pPr>
                <a:r>
                  <a:rPr lang="en-US" dirty="0"/>
                  <a:t>Equating the above two quantities and solving for λ</a:t>
                </a:r>
                <a:r>
                  <a:rPr lang="en-US" baseline="-25000" dirty="0"/>
                  <a:t>i</a:t>
                </a:r>
                <a:r>
                  <a:rPr lang="en-US" dirty="0"/>
                  <a:t>:</a:t>
                </a:r>
              </a:p>
              <a:p>
                <a:pPr marL="233362" lvl="1" indent="0">
                  <a:buNone/>
                </a:pPr>
                <a:endParaRPr lang="en-US" dirty="0"/>
              </a:p>
              <a:p>
                <a:pPr marL="233362" lvl="1" indent="0">
                  <a:buNone/>
                </a:pP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𝑤</m:t>
                        </m:r>
                      </m:e>
                      <m:sub>
                        <m:r>
                          <a:rPr lang="en-US" smtClean="0">
                            <a:latin typeface="Cambria Math" panose="02040503050406030204" pitchFamily="18" charset="0"/>
                          </a:rPr>
                          <m:t>𝑖</m:t>
                        </m:r>
                      </m:sub>
                    </m:sSub>
                    <m:d>
                      <m:dPr>
                        <m:ctrlPr>
                          <a:rPr lang="en-US" i="1" smtClean="0">
                            <a:latin typeface="Cambria Math" panose="02040503050406030204" pitchFamily="18" charset="0"/>
                          </a:rPr>
                        </m:ctrlPr>
                      </m:dPr>
                      <m:e>
                        <m:r>
                          <a:rPr lang="en-US" smtClean="0">
                            <a:latin typeface="Cambria Math" panose="02040503050406030204" pitchFamily="18" charset="0"/>
                          </a:rPr>
                          <m:t>1−</m:t>
                        </m:r>
                        <m:sSup>
                          <m:sSupPr>
                            <m:ctrlPr>
                              <a:rPr lang="en-US" i="1">
                                <a:latin typeface="Cambria Math" panose="02040503050406030204" pitchFamily="18" charset="0"/>
                              </a:rPr>
                            </m:ctrlPr>
                          </m:sSupPr>
                          <m:e>
                            <m:r>
                              <a:rPr lang="en-US">
                                <a:latin typeface="Cambria Math" panose="02040503050406030204" pitchFamily="18" charset="0"/>
                              </a:rPr>
                              <m:t>𝑒</m:t>
                            </m:r>
                          </m:e>
                          <m:sup>
                            <m:r>
                              <a:rPr lang="en-US">
                                <a:latin typeface="Cambria Math" panose="02040503050406030204" pitchFamily="18" charset="0"/>
                              </a:rPr>
                              <m:t>−</m:t>
                            </m:r>
                            <m:sSub>
                              <m:sSubPr>
                                <m:ctrlPr>
                                  <a:rPr lang="en-US" i="1">
                                    <a:latin typeface="Cambria Math" panose="02040503050406030204" pitchFamily="18" charset="0"/>
                                  </a:rPr>
                                </m:ctrlPr>
                              </m:sSubPr>
                              <m:e>
                                <m:r>
                                  <m:rPr>
                                    <m:sty m:val="p"/>
                                  </m:rPr>
                                  <a:rPr lang="el-GR">
                                    <a:latin typeface="Cambria Math" panose="02040503050406030204" pitchFamily="18" charset="0"/>
                                  </a:rPr>
                                  <m:t>λ</m:t>
                                </m:r>
                              </m:e>
                              <m:sub>
                                <m:r>
                                  <a:rPr lang="en-US">
                                    <a:latin typeface="Cambria Math" panose="02040503050406030204" pitchFamily="18" charset="0"/>
                                  </a:rPr>
                                  <m:t>𝑖</m:t>
                                </m:r>
                              </m:sub>
                            </m:sSub>
                            <m:sSub>
                              <m:sSubPr>
                                <m:ctrlPr>
                                  <a:rPr lang="en-US" i="1">
                                    <a:latin typeface="Cambria Math" panose="02040503050406030204" pitchFamily="18" charset="0"/>
                                  </a:rPr>
                                </m:ctrlPr>
                              </m:sSubPr>
                              <m:e>
                                <m:r>
                                  <a:rPr lang="en-US">
                                    <a:latin typeface="Cambria Math" panose="02040503050406030204" pitchFamily="18" charset="0"/>
                                  </a:rPr>
                                  <m:t>𝑡</m:t>
                                </m:r>
                              </m:e>
                              <m:sub>
                                <m:r>
                                  <a:rPr lang="en-US">
                                    <a:latin typeface="Cambria Math" panose="02040503050406030204" pitchFamily="18" charset="0"/>
                                  </a:rPr>
                                  <m:t>𝑖</m:t>
                                </m:r>
                              </m:sub>
                            </m:sSub>
                          </m:sup>
                        </m:sSup>
                      </m:e>
                    </m:d>
                    <m:r>
                      <a:rPr lang="en-US" smtClean="0">
                        <a:latin typeface="Cambria Math" panose="02040503050406030204" pitchFamily="18" charset="0"/>
                      </a:rPr>
                      <m:t>=1−</m:t>
                    </m:r>
                  </m:oMath>
                </a14:m>
                <a:r>
                  <a:rPr lang="en-US" dirty="0"/>
                  <a:t> </a:t>
                </a:r>
                <a14:m>
                  <m:oMath xmlns:m="http://schemas.openxmlformats.org/officeDocument/2006/math">
                    <m:sSup>
                      <m:sSupPr>
                        <m:ctrlPr>
                          <a:rPr lang="en-US" i="1">
                            <a:latin typeface="Cambria Math" panose="02040503050406030204" pitchFamily="18" charset="0"/>
                          </a:rPr>
                        </m:ctrlPr>
                      </m:sSupPr>
                      <m:e>
                        <m:r>
                          <a:rPr lang="en-US">
                            <a:latin typeface="Cambria Math" panose="02040503050406030204" pitchFamily="18" charset="0"/>
                          </a:rPr>
                          <m:t>[</m:t>
                        </m:r>
                        <m:r>
                          <a:rPr lang="en-US">
                            <a:latin typeface="Cambria Math" panose="02040503050406030204" pitchFamily="18" charset="0"/>
                          </a:rPr>
                          <m:t>𝑅</m:t>
                        </m:r>
                        <m:d>
                          <m:dPr>
                            <m:ctrlPr>
                              <a:rPr lang="en-US" i="1">
                                <a:latin typeface="Cambria Math" panose="02040503050406030204" pitchFamily="18" charset="0"/>
                              </a:rPr>
                            </m:ctrlPr>
                          </m:dPr>
                          <m:e>
                            <m:r>
                              <a:rPr lang="en-US">
                                <a:latin typeface="Cambria Math" panose="02040503050406030204" pitchFamily="18" charset="0"/>
                              </a:rPr>
                              <m:t>𝑡</m:t>
                            </m:r>
                          </m:e>
                        </m:d>
                        <m:r>
                          <a:rPr lang="en-US">
                            <a:latin typeface="Cambria Math" panose="02040503050406030204" pitchFamily="18" charset="0"/>
                          </a:rPr>
                          <m:t>]</m:t>
                        </m:r>
                      </m:e>
                      <m:sup>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a:latin typeface="Cambria Math" panose="02040503050406030204" pitchFamily="18" charset="0"/>
                                  </a:rPr>
                                  <m:t>𝑚</m:t>
                                </m:r>
                              </m:e>
                              <m:sub>
                                <m:r>
                                  <a:rPr lang="en-US">
                                    <a:latin typeface="Cambria Math" panose="02040503050406030204" pitchFamily="18" charset="0"/>
                                  </a:rPr>
                                  <m:t>𝑖</m:t>
                                </m:r>
                              </m:sub>
                            </m:sSub>
                          </m:num>
                          <m:den>
                            <m:r>
                              <a:rPr lang="en-US">
                                <a:latin typeface="Cambria Math" panose="02040503050406030204" pitchFamily="18" charset="0"/>
                              </a:rPr>
                              <m:t>𝑛</m:t>
                            </m:r>
                          </m:den>
                        </m:f>
                      </m:sup>
                    </m:sSup>
                  </m:oMath>
                </a14:m>
                <a:endParaRPr lang="en-US" dirty="0"/>
              </a:p>
              <a:p>
                <a:pPr marL="0" indent="0">
                  <a:buNone/>
                </a:pPr>
                <a:r>
                  <a:rPr lang="en-US" sz="1200" baseline="30000" dirty="0"/>
                  <a:t>*</a:t>
                </a:r>
                <a:r>
                  <a:rPr lang="en-US" sz="1200" dirty="0"/>
                  <a:t>R(t) is the required system reliability</a:t>
                </a:r>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435396"/>
                <a:ext cx="8229600" cy="5175716"/>
              </a:xfrm>
              <a:blipFill>
                <a:blip r:embed="rId3"/>
                <a:stretch>
                  <a:fillRect l="-741" t="-471" r="-74"/>
                </a:stretch>
              </a:blipFill>
            </p:spPr>
            <p:txBody>
              <a:bodyPr/>
              <a:lstStyle/>
              <a:p>
                <a:r>
                  <a:rPr lang="en-US">
                    <a:noFill/>
                  </a:rPr>
                  <a:t> </a:t>
                </a:r>
              </a:p>
            </p:txBody>
          </p:sp>
        </mc:Fallback>
      </mc:AlternateContent>
      <p:pic>
        <p:nvPicPr>
          <p:cNvPr id="113676" name="Picture 12" descr="http://www.reliabilityanalytics.com/blog/wp-content/uploads/2011/10/agree_allocation6-300x82.png">
            <a:hlinkClick r:id="rId4"/>
            <a:extLst>
              <a:ext uri="{FF2B5EF4-FFF2-40B4-BE49-F238E27FC236}">
                <a16:creationId xmlns="" xmlns:a16="http://schemas.microsoft.com/office/drawing/2014/main" id="{255C2D36-99CC-47F4-AADF-AC229A44C6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0560" y="5060376"/>
            <a:ext cx="2849526" cy="914400"/>
          </a:xfrm>
          <a:prstGeom prst="rect">
            <a:avLst/>
          </a:prstGeom>
          <a:solidFill>
            <a:schemeClr val="accent1"/>
          </a:solidFill>
        </p:spPr>
      </p:pic>
      <p:sp>
        <p:nvSpPr>
          <p:cNvPr id="2" name="Arrow: Down 1">
            <a:extLst>
              <a:ext uri="{FF2B5EF4-FFF2-40B4-BE49-F238E27FC236}">
                <a16:creationId xmlns="" xmlns:a16="http://schemas.microsoft.com/office/drawing/2014/main" id="{E14F24F7-01CC-4ACA-8D56-5DE6B8A0EC2C}"/>
              </a:ext>
            </a:extLst>
          </p:cNvPr>
          <p:cNvSpPr/>
          <p:nvPr/>
        </p:nvSpPr>
        <p:spPr>
          <a:xfrm rot="16200000">
            <a:off x="4184613" y="5262679"/>
            <a:ext cx="168813" cy="618979"/>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 xmlns:a16="http://schemas.microsoft.com/office/drawing/2014/main" id="{54CE9E9E-CE07-4EFA-A442-2C7E0AB44457}"/>
              </a:ext>
            </a:extLst>
          </p:cNvPr>
          <p:cNvSpPr/>
          <p:nvPr/>
        </p:nvSpPr>
        <p:spPr>
          <a:xfrm>
            <a:off x="292608" y="6069846"/>
            <a:ext cx="8001000" cy="584775"/>
          </a:xfrm>
          <a:prstGeom prst="rect">
            <a:avLst/>
          </a:prstGeom>
        </p:spPr>
        <p:txBody>
          <a:bodyPr wrap="square">
            <a:spAutoFit/>
          </a:bodyPr>
          <a:lstStyle/>
          <a:p>
            <a:r>
              <a:rPr lang="en-US" sz="1400" dirty="0"/>
              <a:t>Source: </a:t>
            </a:r>
            <a:r>
              <a:rPr lang="en-US" sz="1400" dirty="0">
                <a:hlinkClick r:id="rId6"/>
              </a:rPr>
              <a:t>http://www.reliabilityanalytics.com/blog/2011/10/09/reliability-allocation/</a:t>
            </a:r>
            <a:endParaRPr lang="en-US" sz="1400" dirty="0"/>
          </a:p>
          <a:p>
            <a:endParaRPr lang="en-US" dirty="0"/>
          </a:p>
        </p:txBody>
      </p:sp>
    </p:spTree>
    <p:extLst>
      <p:ext uri="{BB962C8B-B14F-4D97-AF65-F5344CB8AC3E}">
        <p14:creationId xmlns:p14="http://schemas.microsoft.com/office/powerpoint/2010/main" val="1567689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BC4FEA-4872-421C-8836-B14D145BCA8B}"/>
              </a:ext>
            </a:extLst>
          </p:cNvPr>
          <p:cNvSpPr>
            <a:spLocks noGrp="1"/>
          </p:cNvSpPr>
          <p:nvPr>
            <p:ph type="title"/>
          </p:nvPr>
        </p:nvSpPr>
        <p:spPr>
          <a:xfrm>
            <a:off x="292608" y="62222"/>
            <a:ext cx="7128918" cy="830997"/>
          </a:xfrm>
        </p:spPr>
        <p:txBody>
          <a:bodyPr/>
          <a:lstStyle/>
          <a:p>
            <a:r>
              <a:rPr lang="en-US" dirty="0"/>
              <a:t>The  AGREE Method</a:t>
            </a:r>
            <a:br>
              <a:rPr lang="en-US" dirty="0"/>
            </a:br>
            <a:r>
              <a:rPr lang="en-US" dirty="0"/>
              <a:t>Example 2</a:t>
            </a:r>
          </a:p>
        </p:txBody>
      </p:sp>
      <p:sp>
        <p:nvSpPr>
          <p:cNvPr id="3" name="Content Placeholder 2">
            <a:extLst>
              <a:ext uri="{FF2B5EF4-FFF2-40B4-BE49-F238E27FC236}">
                <a16:creationId xmlns="" xmlns:a16="http://schemas.microsoft.com/office/drawing/2014/main" id="{2AE8DD5F-7712-4D9B-9C93-76FA79D220BC}"/>
              </a:ext>
            </a:extLst>
          </p:cNvPr>
          <p:cNvSpPr>
            <a:spLocks noGrp="1"/>
          </p:cNvSpPr>
          <p:nvPr>
            <p:ph idx="1"/>
          </p:nvPr>
        </p:nvSpPr>
        <p:spPr/>
        <p:txBody>
          <a:bodyPr/>
          <a:lstStyle/>
          <a:p>
            <a:r>
              <a:rPr lang="en-US" dirty="0"/>
              <a:t>A system has four subsystems, each with 20 modules.  The required system reliability is 0.9 for a four hour mission. Assume all subsystems are critical (i.e. the probability that the system fails when a subsystem fails is 1.0). What should the allocated module reliability and failure rate be if:</a:t>
            </a:r>
          </a:p>
          <a:p>
            <a:pPr lvl="1"/>
            <a:r>
              <a:rPr lang="en-US" dirty="0"/>
              <a:t>All subsystem are equally important?</a:t>
            </a:r>
          </a:p>
          <a:p>
            <a:pPr lvl="1"/>
            <a:r>
              <a:rPr lang="en-US" dirty="0"/>
              <a:t>Module 3 becomes twice as complex as the other modules?</a:t>
            </a:r>
          </a:p>
          <a:p>
            <a:pPr lvl="1"/>
            <a:r>
              <a:rPr lang="en-US" dirty="0"/>
              <a:t>Module 3 is only 10% as important as the other modules?</a:t>
            </a:r>
          </a:p>
          <a:p>
            <a:endParaRPr lang="en-US" dirty="0"/>
          </a:p>
        </p:txBody>
      </p:sp>
    </p:spTree>
    <p:extLst>
      <p:ext uri="{BB962C8B-B14F-4D97-AF65-F5344CB8AC3E}">
        <p14:creationId xmlns:p14="http://schemas.microsoft.com/office/powerpoint/2010/main" val="23875551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39541D-1842-4449-A7BB-3AE3DF9BEC28}"/>
              </a:ext>
            </a:extLst>
          </p:cNvPr>
          <p:cNvSpPr>
            <a:spLocks noGrp="1"/>
          </p:cNvSpPr>
          <p:nvPr>
            <p:ph type="title"/>
          </p:nvPr>
        </p:nvSpPr>
        <p:spPr>
          <a:xfrm>
            <a:off x="292608" y="108388"/>
            <a:ext cx="7128918" cy="738664"/>
          </a:xfrm>
        </p:spPr>
        <p:txBody>
          <a:bodyPr/>
          <a:lstStyle/>
          <a:p>
            <a:r>
              <a:rPr lang="en-US" sz="1800" b="0" dirty="0"/>
              <a:t>Reliability Allocation AGREE Example </a:t>
            </a:r>
            <a:r>
              <a:rPr lang="en-US" dirty="0"/>
              <a:t/>
            </a:r>
            <a:br>
              <a:rPr lang="en-US" dirty="0"/>
            </a:br>
            <a:r>
              <a:rPr lang="en-US" dirty="0"/>
              <a:t>Question 1</a:t>
            </a:r>
          </a:p>
        </p:txBody>
      </p:sp>
      <p:sp>
        <p:nvSpPr>
          <p:cNvPr id="10" name="Content Placeholder 9"/>
          <p:cNvSpPr>
            <a:spLocks noGrp="1"/>
          </p:cNvSpPr>
          <p:nvPr>
            <p:ph idx="1"/>
          </p:nvPr>
        </p:nvSpPr>
        <p:spPr>
          <a:xfrm>
            <a:off x="457200" y="1195366"/>
            <a:ext cx="8229600" cy="4690768"/>
          </a:xfrm>
        </p:spPr>
        <p:txBody>
          <a:bodyPr>
            <a:normAutofit/>
          </a:bodyPr>
          <a:lstStyle/>
          <a:p>
            <a:pPr marL="0" indent="0">
              <a:buNone/>
            </a:pPr>
            <a:r>
              <a:rPr lang="en-US" sz="1800" b="1" i="1" dirty="0">
                <a:solidFill>
                  <a:schemeClr val="accent2"/>
                </a:solidFill>
              </a:rPr>
              <a:t>Answer 1: </a:t>
            </a:r>
            <a:r>
              <a:rPr lang="en-US" sz="1800" dirty="0"/>
              <a:t>For the stated inputs, each subsystem must have an MTBF of 152 hours. The reliability of each subsystem must be 0.974, which when multiplied together results in an overall system reliability of 0.90. </a:t>
            </a:r>
          </a:p>
          <a:p>
            <a:endParaRPr lang="en-US" sz="1800" dirty="0"/>
          </a:p>
        </p:txBody>
      </p:sp>
      <p:sp>
        <p:nvSpPr>
          <p:cNvPr id="7" name="Rectangle 6">
            <a:extLst>
              <a:ext uri="{FF2B5EF4-FFF2-40B4-BE49-F238E27FC236}">
                <a16:creationId xmlns="" xmlns:a16="http://schemas.microsoft.com/office/drawing/2014/main" id="{4345985F-2B02-497B-9A0D-3682CB39A147}"/>
              </a:ext>
            </a:extLst>
          </p:cNvPr>
          <p:cNvSpPr/>
          <p:nvPr/>
        </p:nvSpPr>
        <p:spPr>
          <a:xfrm>
            <a:off x="457200" y="6164837"/>
            <a:ext cx="8001000" cy="584775"/>
          </a:xfrm>
          <a:prstGeom prst="rect">
            <a:avLst/>
          </a:prstGeom>
        </p:spPr>
        <p:txBody>
          <a:bodyPr wrap="square">
            <a:spAutoFit/>
          </a:bodyPr>
          <a:lstStyle/>
          <a:p>
            <a:r>
              <a:rPr lang="en-US" sz="1400" dirty="0"/>
              <a:t>Source: </a:t>
            </a:r>
            <a:r>
              <a:rPr lang="en-US" sz="1400" dirty="0">
                <a:hlinkClick r:id="rId3"/>
              </a:rPr>
              <a:t>http://www.reliabilityanalytics.com/blog/2011/10/09/reliability-allocation/</a:t>
            </a:r>
            <a:endParaRPr lang="en-US" sz="1400" dirty="0"/>
          </a:p>
          <a:p>
            <a:endParaRPr lang="en-US" dirty="0"/>
          </a:p>
        </p:txBody>
      </p:sp>
      <p:pic>
        <p:nvPicPr>
          <p:cNvPr id="11" name="Content Placeholder 4">
            <a:extLst>
              <a:ext uri="{FF2B5EF4-FFF2-40B4-BE49-F238E27FC236}">
                <a16:creationId xmlns="" xmlns:a16="http://schemas.microsoft.com/office/drawing/2014/main" id="{A3DD493B-0A04-4431-A5FE-2C7052920B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441" y="2363214"/>
            <a:ext cx="7993117" cy="3522920"/>
          </a:xfrm>
          <a:prstGeom prst="rect">
            <a:avLst/>
          </a:prstGeom>
        </p:spPr>
      </p:pic>
    </p:spTree>
    <p:extLst>
      <p:ext uri="{BB962C8B-B14F-4D97-AF65-F5344CB8AC3E}">
        <p14:creationId xmlns:p14="http://schemas.microsoft.com/office/powerpoint/2010/main" val="39430846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E72342-074B-48C3-8D8B-C385D68886F8}"/>
              </a:ext>
            </a:extLst>
          </p:cNvPr>
          <p:cNvSpPr>
            <a:spLocks noGrp="1"/>
          </p:cNvSpPr>
          <p:nvPr>
            <p:ph type="title"/>
          </p:nvPr>
        </p:nvSpPr>
        <p:spPr>
          <a:xfrm>
            <a:off x="292608" y="108388"/>
            <a:ext cx="7128918" cy="738664"/>
          </a:xfrm>
        </p:spPr>
        <p:txBody>
          <a:bodyPr/>
          <a:lstStyle/>
          <a:p>
            <a:r>
              <a:rPr lang="en-US" sz="1800" b="0" dirty="0"/>
              <a:t>Reliability Allocation AGREE Example </a:t>
            </a:r>
            <a:r>
              <a:rPr lang="en-US" dirty="0"/>
              <a:t/>
            </a:r>
            <a:br>
              <a:rPr lang="en-US" dirty="0"/>
            </a:br>
            <a:r>
              <a:rPr lang="en-US" dirty="0"/>
              <a:t>Question 2</a:t>
            </a:r>
          </a:p>
        </p:txBody>
      </p:sp>
      <p:pic>
        <p:nvPicPr>
          <p:cNvPr id="4" name="Picture 3">
            <a:extLst>
              <a:ext uri="{FF2B5EF4-FFF2-40B4-BE49-F238E27FC236}">
                <a16:creationId xmlns="" xmlns:a16="http://schemas.microsoft.com/office/drawing/2014/main" id="{358581E7-48FE-41F2-950B-1E81FFDA3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17155"/>
            <a:ext cx="9144000" cy="4036219"/>
          </a:xfrm>
          <a:prstGeom prst="rect">
            <a:avLst/>
          </a:prstGeom>
        </p:spPr>
      </p:pic>
      <p:sp>
        <p:nvSpPr>
          <p:cNvPr id="5" name="Rectangle 4">
            <a:extLst>
              <a:ext uri="{FF2B5EF4-FFF2-40B4-BE49-F238E27FC236}">
                <a16:creationId xmlns="" xmlns:a16="http://schemas.microsoft.com/office/drawing/2014/main" id="{23AC816B-74F1-4DEA-8ACC-D4D51B2623B1}"/>
              </a:ext>
            </a:extLst>
          </p:cNvPr>
          <p:cNvSpPr/>
          <p:nvPr/>
        </p:nvSpPr>
        <p:spPr>
          <a:xfrm>
            <a:off x="161609" y="1066605"/>
            <a:ext cx="8534400" cy="830997"/>
          </a:xfrm>
          <a:prstGeom prst="rect">
            <a:avLst/>
          </a:prstGeom>
        </p:spPr>
        <p:txBody>
          <a:bodyPr wrap="square">
            <a:spAutoFit/>
          </a:bodyPr>
          <a:lstStyle/>
          <a:p>
            <a:r>
              <a:rPr lang="en-US" sz="1600" b="1" i="1" dirty="0">
                <a:solidFill>
                  <a:schemeClr val="accent2"/>
                </a:solidFill>
              </a:rPr>
              <a:t>Answer 2: </a:t>
            </a:r>
            <a:r>
              <a:rPr lang="en-US" sz="1600" dirty="0"/>
              <a:t>If module 3 has 40 components instead of 20, this module now has an allocated MTBF of 95 hours and the remaining three modules must have an MTBF of 190 hours to achieve the overall system reliability goal of 0.9 for a 4 hour mission.</a:t>
            </a:r>
          </a:p>
        </p:txBody>
      </p:sp>
      <p:sp>
        <p:nvSpPr>
          <p:cNvPr id="7" name="Rectangle 6">
            <a:extLst>
              <a:ext uri="{FF2B5EF4-FFF2-40B4-BE49-F238E27FC236}">
                <a16:creationId xmlns="" xmlns:a16="http://schemas.microsoft.com/office/drawing/2014/main" id="{FD5F62C5-1EBE-444A-91A9-787457F059CE}"/>
              </a:ext>
            </a:extLst>
          </p:cNvPr>
          <p:cNvSpPr/>
          <p:nvPr/>
        </p:nvSpPr>
        <p:spPr>
          <a:xfrm>
            <a:off x="571500" y="6164837"/>
            <a:ext cx="8001000" cy="584775"/>
          </a:xfrm>
          <a:prstGeom prst="rect">
            <a:avLst/>
          </a:prstGeom>
        </p:spPr>
        <p:txBody>
          <a:bodyPr wrap="square">
            <a:spAutoFit/>
          </a:bodyPr>
          <a:lstStyle/>
          <a:p>
            <a:r>
              <a:rPr lang="en-US" sz="1400" dirty="0"/>
              <a:t>Source: </a:t>
            </a:r>
            <a:r>
              <a:rPr lang="en-US" sz="1400" dirty="0">
                <a:hlinkClick r:id="rId4"/>
              </a:rPr>
              <a:t>http://www.reliabilityanalytics.com/blog/2011/10/09/reliability-allocation/</a:t>
            </a:r>
            <a:endParaRPr lang="en-US" sz="1400" dirty="0"/>
          </a:p>
          <a:p>
            <a:endParaRPr lang="en-US" dirty="0"/>
          </a:p>
        </p:txBody>
      </p:sp>
    </p:spTree>
    <p:extLst>
      <p:ext uri="{BB962C8B-B14F-4D97-AF65-F5344CB8AC3E}">
        <p14:creationId xmlns:p14="http://schemas.microsoft.com/office/powerpoint/2010/main" val="28744487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F45491A-208F-4FF5-AF0A-E11FDED50D22}"/>
              </a:ext>
            </a:extLst>
          </p:cNvPr>
          <p:cNvSpPr>
            <a:spLocks noGrp="1"/>
          </p:cNvSpPr>
          <p:nvPr>
            <p:ph type="title"/>
          </p:nvPr>
        </p:nvSpPr>
        <p:spPr>
          <a:xfrm>
            <a:off x="292608" y="108388"/>
            <a:ext cx="7128918" cy="738664"/>
          </a:xfrm>
        </p:spPr>
        <p:txBody>
          <a:bodyPr/>
          <a:lstStyle/>
          <a:p>
            <a:r>
              <a:rPr lang="en-US" sz="1800" b="0" dirty="0"/>
              <a:t>Reliability Allocation AGREE Example </a:t>
            </a:r>
            <a:r>
              <a:rPr lang="en-US" dirty="0"/>
              <a:t/>
            </a:r>
            <a:br>
              <a:rPr lang="en-US" dirty="0"/>
            </a:br>
            <a:r>
              <a:rPr lang="en-US" dirty="0"/>
              <a:t>Question 3</a:t>
            </a:r>
          </a:p>
        </p:txBody>
      </p:sp>
      <p:pic>
        <p:nvPicPr>
          <p:cNvPr id="4" name="Picture 3">
            <a:extLst>
              <a:ext uri="{FF2B5EF4-FFF2-40B4-BE49-F238E27FC236}">
                <a16:creationId xmlns="" xmlns:a16="http://schemas.microsoft.com/office/drawing/2014/main" id="{632F6586-E0CD-435D-81FF-CF45A0EC6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2139971"/>
            <a:ext cx="8153399" cy="3657600"/>
          </a:xfrm>
          <a:prstGeom prst="rect">
            <a:avLst/>
          </a:prstGeom>
        </p:spPr>
      </p:pic>
      <p:sp>
        <p:nvSpPr>
          <p:cNvPr id="5" name="Rectangle 4">
            <a:extLst>
              <a:ext uri="{FF2B5EF4-FFF2-40B4-BE49-F238E27FC236}">
                <a16:creationId xmlns="" xmlns:a16="http://schemas.microsoft.com/office/drawing/2014/main" id="{F4C4DE43-6664-4CA9-BBE9-80460FAF965F}"/>
              </a:ext>
            </a:extLst>
          </p:cNvPr>
          <p:cNvSpPr/>
          <p:nvPr/>
        </p:nvSpPr>
        <p:spPr>
          <a:xfrm>
            <a:off x="387255" y="1185864"/>
            <a:ext cx="8369490" cy="954107"/>
          </a:xfrm>
          <a:prstGeom prst="rect">
            <a:avLst/>
          </a:prstGeom>
        </p:spPr>
        <p:txBody>
          <a:bodyPr wrap="square">
            <a:spAutoFit/>
          </a:bodyPr>
          <a:lstStyle/>
          <a:p>
            <a:r>
              <a:rPr lang="en-US" sz="1400" b="1" i="1" dirty="0">
                <a:solidFill>
                  <a:schemeClr val="accent2"/>
                </a:solidFill>
              </a:rPr>
              <a:t>Answer – 3: </a:t>
            </a:r>
            <a:r>
              <a:rPr lang="en-US" sz="1400" dirty="0"/>
              <a:t>If the quantity of components is put back to 20, but module 3 now has an importance of only 0.1, meaning that 90% of the failures will not cause the system to fail, the allocated MTBF for this module is only 13 hours instead of 152 hours. Note, the product of the module reliability values, 0.684, does not equal the requirement of 0.9 because not all failures of module 3 will cause a system failure.</a:t>
            </a:r>
          </a:p>
        </p:txBody>
      </p:sp>
      <p:sp>
        <p:nvSpPr>
          <p:cNvPr id="7" name="Rectangle 6">
            <a:extLst>
              <a:ext uri="{FF2B5EF4-FFF2-40B4-BE49-F238E27FC236}">
                <a16:creationId xmlns="" xmlns:a16="http://schemas.microsoft.com/office/drawing/2014/main" id="{85E5A51F-96F9-4434-940C-FA2C32224841}"/>
              </a:ext>
            </a:extLst>
          </p:cNvPr>
          <p:cNvSpPr/>
          <p:nvPr/>
        </p:nvSpPr>
        <p:spPr>
          <a:xfrm>
            <a:off x="853888" y="6030366"/>
            <a:ext cx="8001000" cy="584775"/>
          </a:xfrm>
          <a:prstGeom prst="rect">
            <a:avLst/>
          </a:prstGeom>
        </p:spPr>
        <p:txBody>
          <a:bodyPr wrap="square">
            <a:spAutoFit/>
          </a:bodyPr>
          <a:lstStyle/>
          <a:p>
            <a:r>
              <a:rPr lang="en-US" sz="1400" dirty="0"/>
              <a:t>Source: </a:t>
            </a:r>
            <a:r>
              <a:rPr lang="en-US" sz="1400" dirty="0">
                <a:hlinkClick r:id="rId4"/>
              </a:rPr>
              <a:t>http://www.reliabilityanalytics.com/blog/2011/10/09/reliability-allocation/</a:t>
            </a:r>
            <a:endParaRPr lang="en-US" sz="1400" dirty="0"/>
          </a:p>
          <a:p>
            <a:endParaRPr lang="en-US" dirty="0"/>
          </a:p>
        </p:txBody>
      </p:sp>
    </p:spTree>
    <p:extLst>
      <p:ext uri="{BB962C8B-B14F-4D97-AF65-F5344CB8AC3E}">
        <p14:creationId xmlns:p14="http://schemas.microsoft.com/office/powerpoint/2010/main" val="21563780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325C7653-CA05-46B8-86C9-8A26E0E8434F}"/>
              </a:ext>
            </a:extLst>
          </p:cNvPr>
          <p:cNvSpPr>
            <a:spLocks noGrp="1"/>
          </p:cNvSpPr>
          <p:nvPr>
            <p:ph type="ctrTitle"/>
          </p:nvPr>
        </p:nvSpPr>
        <p:spPr>
          <a:xfrm>
            <a:off x="768096" y="2896955"/>
            <a:ext cx="7754112" cy="454035"/>
          </a:xfrm>
        </p:spPr>
        <p:txBody>
          <a:bodyPr/>
          <a:lstStyle/>
          <a:p>
            <a:r>
              <a:rPr lang="en-US" dirty="0"/>
              <a:t>Backup</a:t>
            </a:r>
          </a:p>
        </p:txBody>
      </p:sp>
      <p:sp>
        <p:nvSpPr>
          <p:cNvPr id="4" name="Title 1">
            <a:extLst>
              <a:ext uri="{FF2B5EF4-FFF2-40B4-BE49-F238E27FC236}">
                <a16:creationId xmlns="" xmlns:a16="http://schemas.microsoft.com/office/drawing/2014/main" id="{5CAF1468-692D-450B-8C01-81EB77EC51B2}"/>
              </a:ext>
            </a:extLst>
          </p:cNvPr>
          <p:cNvSpPr>
            <a:spLocks noGrp="1"/>
          </p:cNvSpPr>
          <p:nvPr>
            <p:ph type="subTitle" idx="1"/>
          </p:nvPr>
        </p:nvSpPr>
        <p:spPr>
          <a:xfrm>
            <a:off x="768096" y="3361804"/>
            <a:ext cx="7754112" cy="338554"/>
          </a:xfrm>
        </p:spPr>
        <p:txBody>
          <a:bodyPr/>
          <a:lstStyle/>
          <a:p>
            <a:r>
              <a:rPr lang="en-US" sz="2000" dirty="0"/>
              <a:t>Confidence interval-The Exponential Case</a:t>
            </a:r>
          </a:p>
        </p:txBody>
      </p:sp>
    </p:spTree>
    <p:extLst>
      <p:ext uri="{BB962C8B-B14F-4D97-AF65-F5344CB8AC3E}">
        <p14:creationId xmlns:p14="http://schemas.microsoft.com/office/powerpoint/2010/main" val="16565019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4953" y="0"/>
            <a:ext cx="7128918" cy="1107996"/>
          </a:xfrm>
        </p:spPr>
        <p:txBody>
          <a:bodyPr/>
          <a:lstStyle/>
          <a:p>
            <a:r>
              <a:rPr lang="en-US" sz="1800" b="0" dirty="0"/>
              <a:t>Confidence Intervals</a:t>
            </a:r>
            <a:r>
              <a:rPr lang="en-US" sz="1800" dirty="0"/>
              <a:t/>
            </a:r>
            <a:br>
              <a:rPr lang="en-US" sz="1800" dirty="0"/>
            </a:br>
            <a:r>
              <a:rPr lang="en-US" dirty="0"/>
              <a:t>Continuous Data – The Exponential Case</a:t>
            </a:r>
            <a:br>
              <a:rPr lang="en-US" dirty="0"/>
            </a:br>
            <a:endParaRPr lang="en-US" dirty="0"/>
          </a:p>
        </p:txBody>
      </p:sp>
      <p:sp>
        <p:nvSpPr>
          <p:cNvPr id="2" name="Content Placeholder 1"/>
          <p:cNvSpPr>
            <a:spLocks noGrp="1"/>
          </p:cNvSpPr>
          <p:nvPr>
            <p:ph idx="1"/>
          </p:nvPr>
        </p:nvSpPr>
        <p:spPr>
          <a:xfrm>
            <a:off x="457200" y="1214846"/>
            <a:ext cx="8229600" cy="4911318"/>
          </a:xfrm>
        </p:spPr>
        <p:txBody>
          <a:bodyPr/>
          <a:lstStyle/>
          <a:p>
            <a:r>
              <a:rPr lang="en-US" dirty="0"/>
              <a:t>For estimating confidence intervals for the MTBF, two cases have to be considered:</a:t>
            </a:r>
          </a:p>
          <a:p>
            <a:pPr lvl="1"/>
            <a:r>
              <a:rPr lang="en-US" dirty="0">
                <a:solidFill>
                  <a:schemeClr val="accent2"/>
                </a:solidFill>
              </a:rPr>
              <a:t>Failure terminated case: </a:t>
            </a:r>
            <a:r>
              <a:rPr lang="en-US" dirty="0"/>
              <a:t>A test that is run until a pre-assigned number of failures have occurred.</a:t>
            </a:r>
          </a:p>
          <a:p>
            <a:pPr lvl="1"/>
            <a:r>
              <a:rPr lang="en-US" dirty="0">
                <a:solidFill>
                  <a:schemeClr val="accent2"/>
                </a:solidFill>
              </a:rPr>
              <a:t>Time terminated case: </a:t>
            </a:r>
            <a:r>
              <a:rPr lang="en-US" dirty="0"/>
              <a:t>A test that is stopped after a pre-assigned number of test hours have accumulated.</a:t>
            </a:r>
          </a:p>
          <a:p>
            <a:r>
              <a:rPr lang="en-US" dirty="0"/>
              <a:t>The formula for the confidence interval employs the χ</a:t>
            </a:r>
            <a:r>
              <a:rPr lang="en-US" baseline="30000" dirty="0"/>
              <a:t>2</a:t>
            </a:r>
            <a:r>
              <a:rPr lang="en-US" dirty="0"/>
              <a:t> (chi-square) distribution. </a:t>
            </a:r>
          </a:p>
          <a:p>
            <a:r>
              <a:rPr lang="en-US" dirty="0">
                <a:solidFill>
                  <a:schemeClr val="accent2"/>
                </a:solidFill>
              </a:rPr>
              <a:t>For tests with no failures occurring, only the one-sided lower confidence limit can be calculated.</a:t>
            </a:r>
            <a:br>
              <a:rPr lang="en-US" dirty="0">
                <a:solidFill>
                  <a:schemeClr val="accent2"/>
                </a:solidFill>
              </a:rPr>
            </a:br>
            <a:endParaRPr lang="en-US" dirty="0">
              <a:solidFill>
                <a:schemeClr val="accent2"/>
              </a:solidFill>
            </a:endParaRPr>
          </a:p>
        </p:txBody>
      </p:sp>
    </p:spTree>
    <p:extLst>
      <p:ext uri="{BB962C8B-B14F-4D97-AF65-F5344CB8AC3E}">
        <p14:creationId xmlns:p14="http://schemas.microsoft.com/office/powerpoint/2010/main" val="2995296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608" y="62222"/>
            <a:ext cx="7128918" cy="830997"/>
          </a:xfrm>
        </p:spPr>
        <p:txBody>
          <a:bodyPr/>
          <a:lstStyle/>
          <a:p>
            <a:r>
              <a:rPr lang="en-US" dirty="0"/>
              <a:t>Selected Elements of</a:t>
            </a:r>
            <a:br>
              <a:rPr lang="en-US" dirty="0"/>
            </a:br>
            <a:r>
              <a:rPr lang="en-US" dirty="0"/>
              <a:t>A Reliability Engineering Case</a:t>
            </a:r>
          </a:p>
        </p:txBody>
      </p:sp>
      <p:grpSp>
        <p:nvGrpSpPr>
          <p:cNvPr id="3" name="Group 2">
            <a:extLst>
              <a:ext uri="{FF2B5EF4-FFF2-40B4-BE49-F238E27FC236}">
                <a16:creationId xmlns="" xmlns:a16="http://schemas.microsoft.com/office/drawing/2014/main" id="{3A9B8488-5F9B-4C51-8D4F-619CC4641379}"/>
              </a:ext>
            </a:extLst>
          </p:cNvPr>
          <p:cNvGrpSpPr/>
          <p:nvPr/>
        </p:nvGrpSpPr>
        <p:grpSpPr>
          <a:xfrm>
            <a:off x="1328738" y="1322296"/>
            <a:ext cx="6486525" cy="4293438"/>
            <a:chOff x="1328738" y="1322296"/>
            <a:chExt cx="6486525" cy="4293438"/>
          </a:xfrm>
        </p:grpSpPr>
        <p:cxnSp>
          <p:nvCxnSpPr>
            <p:cNvPr id="11" name="Straight Arrow Connector 10"/>
            <p:cNvCxnSpPr>
              <a:cxnSpLocks/>
              <a:stCxn id="40" idx="0"/>
              <a:endCxn id="62" idx="2"/>
            </p:cNvCxnSpPr>
            <p:nvPr/>
          </p:nvCxnSpPr>
          <p:spPr bwMode="auto">
            <a:xfrm flipV="1">
              <a:off x="4572001" y="4765569"/>
              <a:ext cx="0" cy="134676"/>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6" name="Straight Arrow Connector 15"/>
            <p:cNvCxnSpPr>
              <a:endCxn id="62" idx="1"/>
            </p:cNvCxnSpPr>
            <p:nvPr/>
          </p:nvCxnSpPr>
          <p:spPr bwMode="auto">
            <a:xfrm>
              <a:off x="2847849" y="4417353"/>
              <a:ext cx="821659" cy="1"/>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18" name="Straight Arrow Connector 17"/>
            <p:cNvCxnSpPr>
              <a:stCxn id="84" idx="2"/>
              <a:endCxn id="62" idx="0"/>
            </p:cNvCxnSpPr>
            <p:nvPr/>
          </p:nvCxnSpPr>
          <p:spPr bwMode="auto">
            <a:xfrm>
              <a:off x="4572000" y="3895724"/>
              <a:ext cx="1" cy="173414"/>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cxnSp>
          <p:nvCxnSpPr>
            <p:cNvPr id="20" name="Straight Arrow Connector 19"/>
            <p:cNvCxnSpPr>
              <a:endCxn id="62" idx="3"/>
            </p:cNvCxnSpPr>
            <p:nvPr/>
          </p:nvCxnSpPr>
          <p:spPr bwMode="auto">
            <a:xfrm flipH="1">
              <a:off x="5474493" y="4417353"/>
              <a:ext cx="763950" cy="1"/>
            </a:xfrm>
            <a:prstGeom prst="straightConnector1">
              <a:avLst/>
            </a:prstGeom>
            <a:solidFill>
              <a:schemeClr val="accent1"/>
            </a:solidFill>
            <a:ln w="19050" cap="flat" cmpd="sng" algn="ctr">
              <a:solidFill>
                <a:schemeClr val="tx1"/>
              </a:solidFill>
              <a:prstDash val="solid"/>
              <a:round/>
              <a:headEnd type="none" w="sm" len="sm"/>
              <a:tailEnd type="triangle"/>
            </a:ln>
            <a:effectLst/>
          </p:spPr>
        </p:cxnSp>
        <p:sp>
          <p:nvSpPr>
            <p:cNvPr id="62" name="Rectangle 61"/>
            <p:cNvSpPr/>
            <p:nvPr/>
          </p:nvSpPr>
          <p:spPr bwMode="auto">
            <a:xfrm>
              <a:off x="3669508" y="4069138"/>
              <a:ext cx="1804985" cy="696431"/>
            </a:xfrm>
            <a:prstGeom prst="rect">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8100000" scaled="1"/>
              <a:tileRect/>
            </a:gradFill>
            <a:ln w="12700" cap="flat" cmpd="sng" algn="ctr">
              <a:solidFill>
                <a:schemeClr val="tx1"/>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bodyPr>
            <a:lstStyle/>
            <a:p>
              <a:pPr algn="ctr" defTabSz="840052" eaLnBrk="0" hangingPunct="0"/>
              <a:r>
                <a:rPr lang="en-US" dirty="0">
                  <a:solidFill>
                    <a:srgbClr val="FFFFFF"/>
                  </a:solidFill>
                  <a:cs typeface="+mn-cs"/>
                </a:rPr>
                <a:t>Reliability </a:t>
              </a:r>
            </a:p>
            <a:p>
              <a:pPr algn="ctr" defTabSz="840052" eaLnBrk="0" hangingPunct="0"/>
              <a:r>
                <a:rPr lang="en-US" dirty="0">
                  <a:solidFill>
                    <a:srgbClr val="FFFFFF"/>
                  </a:solidFill>
                  <a:cs typeface="+mn-cs"/>
                </a:rPr>
                <a:t>Case</a:t>
              </a:r>
            </a:p>
          </p:txBody>
        </p:sp>
        <p:sp>
          <p:nvSpPr>
            <p:cNvPr id="40" name="Rectangle 39"/>
            <p:cNvSpPr/>
            <p:nvPr/>
          </p:nvSpPr>
          <p:spPr bwMode="auto">
            <a:xfrm>
              <a:off x="3699720" y="4900245"/>
              <a:ext cx="1744561" cy="715489"/>
            </a:xfrm>
            <a:prstGeom prst="rect">
              <a:avLst/>
            </a:prstGeom>
            <a:solidFill>
              <a:schemeClr val="bg2">
                <a:lumMod val="90000"/>
                <a:alpha val="25000"/>
              </a:schemeClr>
            </a:solidFill>
            <a:ln w="12700" cap="flat" cmpd="sng" algn="ctr">
              <a:solidFill>
                <a:schemeClr val="tx1"/>
              </a:solidFill>
              <a:prstDash val="solid"/>
              <a:round/>
              <a:headEnd type="none" w="sm" len="sm"/>
              <a:tailEnd type="none" w="sm" len="sm"/>
            </a:ln>
            <a:effectLst/>
          </p:spPr>
          <p:txBody>
            <a:bodyPr vert="horz" wrap="square" lIns="84150" tIns="42075" rIns="84150" bIns="42075" numCol="1" rtlCol="0" anchor="ctr" anchorCtr="1" compatLnSpc="1">
              <a:prstTxWarp prst="textNoShape">
                <a:avLst/>
              </a:prstTxWarp>
            </a:bodyPr>
            <a:lstStyle/>
            <a:p>
              <a:pPr algn="ctr" defTabSz="840052" eaLnBrk="0" hangingPunct="0"/>
              <a:r>
                <a:rPr lang="en-US" sz="1200" dirty="0">
                  <a:solidFill>
                    <a:srgbClr val="000000"/>
                  </a:solidFill>
                  <a:cs typeface="+mn-cs"/>
                </a:rPr>
                <a:t>Reliability Testing </a:t>
              </a:r>
            </a:p>
          </p:txBody>
        </p:sp>
        <p:sp>
          <p:nvSpPr>
            <p:cNvPr id="143" name="Rectangle 142"/>
            <p:cNvSpPr/>
            <p:nvPr/>
          </p:nvSpPr>
          <p:spPr bwMode="auto">
            <a:xfrm>
              <a:off x="1328738" y="1322296"/>
              <a:ext cx="6486525" cy="756253"/>
            </a:xfrm>
            <a:prstGeom prst="rect">
              <a:avLst/>
            </a:prstGeom>
            <a:gradFill>
              <a:gsLst>
                <a:gs pos="0">
                  <a:schemeClr val="accent2">
                    <a:lumMod val="40000"/>
                    <a:lumOff val="60000"/>
                  </a:schemeClr>
                </a:gs>
                <a:gs pos="100000">
                  <a:schemeClr val="accent2">
                    <a:lumMod val="20000"/>
                    <a:lumOff val="80000"/>
                  </a:schemeClr>
                </a:gs>
              </a:gsLst>
              <a:lin ang="5400000" scaled="1"/>
            </a:gradFill>
            <a:ln w="12700" cap="flat" cmpd="sng" algn="ctr">
              <a:solidFill>
                <a:schemeClr val="accent2">
                  <a:lumMod val="60000"/>
                  <a:lumOff val="40000"/>
                </a:schemeClr>
              </a:solidFill>
              <a:prstDash val="solid"/>
              <a:round/>
              <a:headEnd type="none" w="sm" len="sm"/>
              <a:tailEnd type="none" w="sm" len="sm"/>
            </a:ln>
            <a:effectLst/>
          </p:spPr>
          <p:txBody>
            <a:bodyPr vert="horz" wrap="square" lIns="84150" tIns="42075" rIns="84150" bIns="42075" numCol="1" rtlCol="0" anchor="t" anchorCtr="0" compatLnSpc="1">
              <a:prstTxWarp prst="textNoShape">
                <a:avLst/>
              </a:prstTxWarp>
            </a:bodyPr>
            <a:lstStyle/>
            <a:p>
              <a:pPr algn="ctr" defTabSz="840052" eaLnBrk="0" hangingPunct="0"/>
              <a:r>
                <a:rPr lang="en-US" sz="1100" b="1" dirty="0">
                  <a:solidFill>
                    <a:srgbClr val="000000"/>
                  </a:solidFill>
                  <a:cs typeface="+mn-cs"/>
                </a:rPr>
                <a:t>Reliability Program Management &amp; Control</a:t>
              </a:r>
            </a:p>
          </p:txBody>
        </p:sp>
        <p:sp>
          <p:nvSpPr>
            <p:cNvPr id="42" name="Rectangle 41"/>
            <p:cNvSpPr/>
            <p:nvPr/>
          </p:nvSpPr>
          <p:spPr bwMode="auto">
            <a:xfrm>
              <a:off x="1404002" y="1606560"/>
              <a:ext cx="1155145" cy="408137"/>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noAutofit/>
            </a:bodyPr>
            <a:lstStyle/>
            <a:p>
              <a:pPr algn="ctr" defTabSz="840052" eaLnBrk="0" hangingPunct="0"/>
              <a:r>
                <a:rPr lang="en-US" sz="1050" dirty="0">
                  <a:solidFill>
                    <a:srgbClr val="000000"/>
                  </a:solidFill>
                  <a:cs typeface="+mn-cs"/>
                </a:rPr>
                <a:t>Reliability Program Plan</a:t>
              </a:r>
            </a:p>
          </p:txBody>
        </p:sp>
        <p:sp>
          <p:nvSpPr>
            <p:cNvPr id="45" name="Rectangle 44"/>
            <p:cNvSpPr/>
            <p:nvPr/>
          </p:nvSpPr>
          <p:spPr bwMode="auto">
            <a:xfrm>
              <a:off x="2626619" y="1606560"/>
              <a:ext cx="1414243" cy="408137"/>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noAutofit/>
            </a:bodyPr>
            <a:lstStyle/>
            <a:p>
              <a:pPr algn="ctr" defTabSz="840052" eaLnBrk="0" hangingPunct="0"/>
              <a:r>
                <a:rPr lang="en-US" sz="1050" dirty="0">
                  <a:solidFill>
                    <a:srgbClr val="000000"/>
                  </a:solidFill>
                  <a:cs typeface="+mn-cs"/>
                </a:rPr>
                <a:t>Contractors and Suppliers Monitoring</a:t>
              </a:r>
            </a:p>
          </p:txBody>
        </p:sp>
        <p:sp>
          <p:nvSpPr>
            <p:cNvPr id="44" name="Rectangle 43"/>
            <p:cNvSpPr/>
            <p:nvPr/>
          </p:nvSpPr>
          <p:spPr bwMode="auto">
            <a:xfrm>
              <a:off x="4108334" y="1606560"/>
              <a:ext cx="1097280" cy="408137"/>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noAutofit/>
            </a:bodyPr>
            <a:lstStyle/>
            <a:p>
              <a:pPr algn="ctr" defTabSz="840052" eaLnBrk="0" hangingPunct="0"/>
              <a:r>
                <a:rPr lang="en-US" sz="1050" dirty="0">
                  <a:solidFill>
                    <a:srgbClr val="000000"/>
                  </a:solidFill>
                  <a:cs typeface="+mn-cs"/>
                </a:rPr>
                <a:t>Reliability </a:t>
              </a:r>
              <a:br>
                <a:rPr lang="en-US" sz="1050" dirty="0">
                  <a:solidFill>
                    <a:srgbClr val="000000"/>
                  </a:solidFill>
                  <a:cs typeface="+mn-cs"/>
                </a:rPr>
              </a:br>
              <a:r>
                <a:rPr lang="en-US" sz="1050" dirty="0">
                  <a:solidFill>
                    <a:srgbClr val="000000"/>
                  </a:solidFill>
                  <a:cs typeface="+mn-cs"/>
                </a:rPr>
                <a:t>Program Audits</a:t>
              </a:r>
            </a:p>
          </p:txBody>
        </p:sp>
        <p:sp>
          <p:nvSpPr>
            <p:cNvPr id="46" name="Rectangle 45"/>
            <p:cNvSpPr/>
            <p:nvPr/>
          </p:nvSpPr>
          <p:spPr bwMode="auto">
            <a:xfrm>
              <a:off x="5273183" y="1606560"/>
              <a:ext cx="1280160" cy="408137"/>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noAutofit/>
            </a:bodyPr>
            <a:lstStyle/>
            <a:p>
              <a:pPr algn="ctr" defTabSz="840052" eaLnBrk="0" hangingPunct="0"/>
              <a:r>
                <a:rPr lang="en-US" sz="1050" dirty="0">
                  <a:solidFill>
                    <a:srgbClr val="000000"/>
                  </a:solidFill>
                  <a:cs typeface="+mn-cs"/>
                </a:rPr>
                <a:t>Reliability </a:t>
              </a:r>
              <a:br>
                <a:rPr lang="en-US" sz="1050" dirty="0">
                  <a:solidFill>
                    <a:srgbClr val="000000"/>
                  </a:solidFill>
                  <a:cs typeface="+mn-cs"/>
                </a:rPr>
              </a:br>
              <a:r>
                <a:rPr lang="en-US" sz="1050" dirty="0">
                  <a:solidFill>
                    <a:srgbClr val="000000"/>
                  </a:solidFill>
                  <a:cs typeface="+mn-cs"/>
                </a:rPr>
                <a:t>Progress Reports</a:t>
              </a:r>
            </a:p>
          </p:txBody>
        </p:sp>
        <p:sp>
          <p:nvSpPr>
            <p:cNvPr id="47" name="Rectangle 46"/>
            <p:cNvSpPr/>
            <p:nvPr/>
          </p:nvSpPr>
          <p:spPr bwMode="auto">
            <a:xfrm>
              <a:off x="6625427" y="1606560"/>
              <a:ext cx="1108364" cy="408137"/>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noAutofit/>
            </a:bodyPr>
            <a:lstStyle/>
            <a:p>
              <a:pPr algn="ctr" defTabSz="840052" eaLnBrk="0" hangingPunct="0"/>
              <a:r>
                <a:rPr lang="en-US" sz="1050" dirty="0">
                  <a:solidFill>
                    <a:srgbClr val="000000"/>
                  </a:solidFill>
                  <a:cs typeface="+mn-cs"/>
                </a:rPr>
                <a:t>Failure Review Processes</a:t>
              </a:r>
            </a:p>
          </p:txBody>
        </p:sp>
        <p:grpSp>
          <p:nvGrpSpPr>
            <p:cNvPr id="7" name="Group 6"/>
            <p:cNvGrpSpPr/>
            <p:nvPr/>
          </p:nvGrpSpPr>
          <p:grpSpPr>
            <a:xfrm>
              <a:off x="1328738" y="2216057"/>
              <a:ext cx="1828800" cy="2956018"/>
              <a:chOff x="1352731" y="2035082"/>
              <a:chExt cx="1828800" cy="2956018"/>
            </a:xfrm>
          </p:grpSpPr>
          <p:sp>
            <p:nvSpPr>
              <p:cNvPr id="51" name="Rectangle 50"/>
              <p:cNvSpPr/>
              <p:nvPr/>
            </p:nvSpPr>
            <p:spPr bwMode="auto">
              <a:xfrm>
                <a:off x="1352731" y="2035082"/>
                <a:ext cx="1828800" cy="2956018"/>
              </a:xfrm>
              <a:prstGeom prst="rect">
                <a:avLst/>
              </a:prstGeom>
              <a:gradFill>
                <a:gsLst>
                  <a:gs pos="0">
                    <a:schemeClr val="accent2">
                      <a:lumMod val="40000"/>
                      <a:lumOff val="60000"/>
                    </a:schemeClr>
                  </a:gs>
                  <a:gs pos="100000">
                    <a:schemeClr val="accent2">
                      <a:lumMod val="20000"/>
                      <a:lumOff val="80000"/>
                    </a:schemeClr>
                  </a:gs>
                </a:gsLst>
                <a:lin ang="5400000" scaled="1"/>
              </a:gradFill>
              <a:ln w="12700" cap="flat" cmpd="sng" algn="ctr">
                <a:solidFill>
                  <a:schemeClr val="accent2">
                    <a:lumMod val="60000"/>
                    <a:lumOff val="40000"/>
                  </a:schemeClr>
                </a:solidFill>
                <a:prstDash val="solid"/>
                <a:round/>
                <a:headEnd type="none" w="sm" len="sm"/>
                <a:tailEnd type="none" w="sm" len="sm"/>
              </a:ln>
              <a:effectLst/>
            </p:spPr>
            <p:txBody>
              <a:bodyPr vert="horz" wrap="square" lIns="84150" tIns="42075" rIns="84150" bIns="42075" numCol="1" rtlCol="0" anchor="t" anchorCtr="0" compatLnSpc="1">
                <a:prstTxWarp prst="textNoShape">
                  <a:avLst/>
                </a:prstTxWarp>
              </a:bodyPr>
              <a:lstStyle/>
              <a:p>
                <a:pPr algn="ctr" defTabSz="840052" eaLnBrk="0" hangingPunct="0"/>
                <a:r>
                  <a:rPr lang="en-US" sz="1000" b="1" dirty="0">
                    <a:solidFill>
                      <a:srgbClr val="000000"/>
                    </a:solidFill>
                    <a:cs typeface="+mn-cs"/>
                  </a:rPr>
                  <a:t>Process </a:t>
                </a:r>
                <a:br>
                  <a:rPr lang="en-US" sz="1000" b="1" dirty="0">
                    <a:solidFill>
                      <a:srgbClr val="000000"/>
                    </a:solidFill>
                    <a:cs typeface="+mn-cs"/>
                  </a:rPr>
                </a:br>
                <a:r>
                  <a:rPr lang="en-US" sz="1000" b="1" dirty="0">
                    <a:solidFill>
                      <a:srgbClr val="000000"/>
                    </a:solidFill>
                    <a:cs typeface="+mn-cs"/>
                  </a:rPr>
                  <a:t>Reliability</a:t>
                </a:r>
              </a:p>
              <a:p>
                <a:pPr algn="ctr" defTabSz="840052" eaLnBrk="0" hangingPunct="0"/>
                <a:endParaRPr lang="en-US" sz="1000" dirty="0">
                  <a:solidFill>
                    <a:srgbClr val="000000"/>
                  </a:solidFill>
                  <a:cs typeface="+mn-cs"/>
                </a:endParaRPr>
              </a:p>
            </p:txBody>
          </p:sp>
          <p:sp>
            <p:nvSpPr>
              <p:cNvPr id="52" name="Rectangle 51"/>
              <p:cNvSpPr/>
              <p:nvPr/>
            </p:nvSpPr>
            <p:spPr bwMode="auto">
              <a:xfrm>
                <a:off x="1444171" y="3372129"/>
                <a:ext cx="1645920" cy="238860"/>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Process Characterization</a:t>
                </a:r>
              </a:p>
            </p:txBody>
          </p:sp>
          <p:sp>
            <p:nvSpPr>
              <p:cNvPr id="53" name="Rectangle 52"/>
              <p:cNvSpPr/>
              <p:nvPr/>
            </p:nvSpPr>
            <p:spPr bwMode="auto">
              <a:xfrm>
                <a:off x="1444171" y="2899394"/>
                <a:ext cx="1645920" cy="392748"/>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Identification of Critical Process Parameters</a:t>
                </a:r>
              </a:p>
            </p:txBody>
          </p:sp>
          <p:sp>
            <p:nvSpPr>
              <p:cNvPr id="54" name="Rectangle 53"/>
              <p:cNvSpPr/>
              <p:nvPr/>
            </p:nvSpPr>
            <p:spPr bwMode="auto">
              <a:xfrm>
                <a:off x="1444171" y="3689660"/>
                <a:ext cx="1645920" cy="238860"/>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Process Uniformity</a:t>
                </a:r>
              </a:p>
            </p:txBody>
          </p:sp>
          <p:sp>
            <p:nvSpPr>
              <p:cNvPr id="55" name="Rectangle 54"/>
              <p:cNvSpPr/>
              <p:nvPr/>
            </p:nvSpPr>
            <p:spPr bwMode="auto">
              <a:xfrm>
                <a:off x="1444171" y="4004061"/>
                <a:ext cx="1645920" cy="238860"/>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Process Capability</a:t>
                </a:r>
              </a:p>
            </p:txBody>
          </p:sp>
          <p:sp>
            <p:nvSpPr>
              <p:cNvPr id="57" name="Rectangle 56"/>
              <p:cNvSpPr/>
              <p:nvPr/>
            </p:nvSpPr>
            <p:spPr bwMode="auto">
              <a:xfrm>
                <a:off x="1444171" y="4320398"/>
                <a:ext cx="1645920" cy="238860"/>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Process Control</a:t>
                </a:r>
              </a:p>
            </p:txBody>
          </p:sp>
          <p:sp>
            <p:nvSpPr>
              <p:cNvPr id="58" name="Rectangle 57"/>
              <p:cNvSpPr/>
              <p:nvPr/>
            </p:nvSpPr>
            <p:spPr bwMode="auto">
              <a:xfrm>
                <a:off x="1444171" y="4643505"/>
                <a:ext cx="1645920" cy="238860"/>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Process Monitoring</a:t>
                </a:r>
              </a:p>
            </p:txBody>
          </p:sp>
          <p:sp>
            <p:nvSpPr>
              <p:cNvPr id="59" name="Rectangle 58"/>
              <p:cNvSpPr/>
              <p:nvPr/>
            </p:nvSpPr>
            <p:spPr bwMode="auto">
              <a:xfrm>
                <a:off x="1444171" y="2435496"/>
                <a:ext cx="1645920" cy="398231"/>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Identification of Design Reliability Drivers</a:t>
                </a:r>
              </a:p>
            </p:txBody>
          </p:sp>
        </p:grpSp>
        <p:grpSp>
          <p:nvGrpSpPr>
            <p:cNvPr id="8" name="Group 7"/>
            <p:cNvGrpSpPr/>
            <p:nvPr/>
          </p:nvGrpSpPr>
          <p:grpSpPr>
            <a:xfrm>
              <a:off x="5986463" y="2216057"/>
              <a:ext cx="1828800" cy="2822668"/>
              <a:chOff x="6033115" y="2035082"/>
              <a:chExt cx="1828800" cy="2822668"/>
            </a:xfrm>
          </p:grpSpPr>
          <p:sp>
            <p:nvSpPr>
              <p:cNvPr id="69" name="Rectangle 68"/>
              <p:cNvSpPr/>
              <p:nvPr/>
            </p:nvSpPr>
            <p:spPr bwMode="auto">
              <a:xfrm flipH="1">
                <a:off x="6033115" y="2035082"/>
                <a:ext cx="1828800" cy="2822668"/>
              </a:xfrm>
              <a:prstGeom prst="rect">
                <a:avLst/>
              </a:prstGeom>
              <a:gradFill>
                <a:gsLst>
                  <a:gs pos="0">
                    <a:schemeClr val="accent2">
                      <a:lumMod val="40000"/>
                      <a:lumOff val="60000"/>
                    </a:schemeClr>
                  </a:gs>
                  <a:gs pos="100000">
                    <a:schemeClr val="accent2">
                      <a:lumMod val="20000"/>
                      <a:lumOff val="80000"/>
                    </a:schemeClr>
                  </a:gs>
                </a:gsLst>
                <a:lin ang="5400000" scaled="1"/>
              </a:gradFill>
              <a:ln w="12700" cap="flat" cmpd="sng" algn="ctr">
                <a:solidFill>
                  <a:schemeClr val="accent2">
                    <a:lumMod val="60000"/>
                    <a:lumOff val="40000"/>
                  </a:schemeClr>
                </a:solidFill>
                <a:prstDash val="solid"/>
                <a:round/>
                <a:headEnd type="none" w="sm" len="sm"/>
                <a:tailEnd type="none" w="sm" len="sm"/>
              </a:ln>
              <a:effectLst/>
            </p:spPr>
            <p:txBody>
              <a:bodyPr vert="horz" wrap="square" lIns="84150" tIns="42075" rIns="84150" bIns="42075" numCol="1" rtlCol="0" anchor="t" anchorCtr="0" compatLnSpc="1">
                <a:prstTxWarp prst="textNoShape">
                  <a:avLst/>
                </a:prstTxWarp>
              </a:bodyPr>
              <a:lstStyle/>
              <a:p>
                <a:pPr algn="ctr" defTabSz="840052" eaLnBrk="0" hangingPunct="0"/>
                <a:r>
                  <a:rPr lang="en-US" sz="1000" b="1" dirty="0">
                    <a:solidFill>
                      <a:srgbClr val="000000"/>
                    </a:solidFill>
                  </a:rPr>
                  <a:t>Selected Design </a:t>
                </a:r>
                <a:br>
                  <a:rPr lang="en-US" sz="1000" b="1" dirty="0">
                    <a:solidFill>
                      <a:srgbClr val="000000"/>
                    </a:solidFill>
                  </a:rPr>
                </a:br>
                <a:r>
                  <a:rPr lang="en-US" sz="1000" b="1" dirty="0">
                    <a:solidFill>
                      <a:srgbClr val="000000"/>
                    </a:solidFill>
                  </a:rPr>
                  <a:t>Reliability Elements</a:t>
                </a:r>
              </a:p>
            </p:txBody>
          </p:sp>
          <p:sp>
            <p:nvSpPr>
              <p:cNvPr id="70" name="Rectangle 69"/>
              <p:cNvSpPr/>
              <p:nvPr/>
            </p:nvSpPr>
            <p:spPr bwMode="auto">
              <a:xfrm>
                <a:off x="6124555" y="4501373"/>
                <a:ext cx="1645920" cy="238860"/>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Parts Derating</a:t>
                </a:r>
              </a:p>
            </p:txBody>
          </p:sp>
          <p:sp>
            <p:nvSpPr>
              <p:cNvPr id="71" name="Rectangle 70"/>
              <p:cNvSpPr/>
              <p:nvPr/>
            </p:nvSpPr>
            <p:spPr bwMode="auto">
              <a:xfrm>
                <a:off x="6124555" y="3372129"/>
                <a:ext cx="1645920" cy="408137"/>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Human Reliability </a:t>
                </a:r>
              </a:p>
              <a:p>
                <a:pPr algn="ctr" defTabSz="840052" eaLnBrk="0" hangingPunct="0"/>
                <a:r>
                  <a:rPr lang="en-US" sz="1000" dirty="0">
                    <a:solidFill>
                      <a:srgbClr val="000000"/>
                    </a:solidFill>
                  </a:rPr>
                  <a:t>Analysis</a:t>
                </a:r>
              </a:p>
            </p:txBody>
          </p:sp>
          <p:sp>
            <p:nvSpPr>
              <p:cNvPr id="73" name="Rectangle 72"/>
              <p:cNvSpPr/>
              <p:nvPr/>
            </p:nvSpPr>
            <p:spPr bwMode="auto">
              <a:xfrm>
                <a:off x="6124555" y="4181384"/>
                <a:ext cx="1645920" cy="238860"/>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Sneak Circuit Analysis</a:t>
                </a:r>
              </a:p>
            </p:txBody>
          </p:sp>
          <p:sp>
            <p:nvSpPr>
              <p:cNvPr id="74" name="Rectangle 73"/>
              <p:cNvSpPr/>
              <p:nvPr/>
            </p:nvSpPr>
            <p:spPr bwMode="auto">
              <a:xfrm>
                <a:off x="6124555" y="2899394"/>
                <a:ext cx="1645920" cy="392748"/>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Probabilistic structural Design Analysis</a:t>
                </a:r>
              </a:p>
            </p:txBody>
          </p:sp>
          <p:sp>
            <p:nvSpPr>
              <p:cNvPr id="75" name="Rectangle 74"/>
              <p:cNvSpPr/>
              <p:nvPr/>
            </p:nvSpPr>
            <p:spPr bwMode="auto">
              <a:xfrm>
                <a:off x="6124555" y="3861395"/>
                <a:ext cx="1645920" cy="238860"/>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Accelerated Testing</a:t>
                </a:r>
              </a:p>
            </p:txBody>
          </p:sp>
          <p:sp>
            <p:nvSpPr>
              <p:cNvPr id="76" name="Rectangle 75"/>
              <p:cNvSpPr/>
              <p:nvPr/>
            </p:nvSpPr>
            <p:spPr bwMode="auto">
              <a:xfrm>
                <a:off x="6124555" y="2435496"/>
                <a:ext cx="1645920" cy="392748"/>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Failure Modes and Effects Analysis</a:t>
                </a:r>
              </a:p>
            </p:txBody>
          </p:sp>
        </p:grpSp>
        <p:grpSp>
          <p:nvGrpSpPr>
            <p:cNvPr id="9" name="Group 8"/>
            <p:cNvGrpSpPr/>
            <p:nvPr/>
          </p:nvGrpSpPr>
          <p:grpSpPr>
            <a:xfrm>
              <a:off x="3657600" y="2216057"/>
              <a:ext cx="1828800" cy="1679667"/>
              <a:chOff x="4149805" y="2035082"/>
              <a:chExt cx="1828800" cy="1679667"/>
            </a:xfrm>
          </p:grpSpPr>
          <p:sp>
            <p:nvSpPr>
              <p:cNvPr id="84" name="Rectangle 83"/>
              <p:cNvSpPr/>
              <p:nvPr/>
            </p:nvSpPr>
            <p:spPr bwMode="auto">
              <a:xfrm flipH="1">
                <a:off x="4149805" y="2035082"/>
                <a:ext cx="1828800" cy="1679667"/>
              </a:xfrm>
              <a:prstGeom prst="rect">
                <a:avLst/>
              </a:prstGeom>
              <a:gradFill>
                <a:gsLst>
                  <a:gs pos="0">
                    <a:schemeClr val="accent2">
                      <a:lumMod val="40000"/>
                      <a:lumOff val="60000"/>
                    </a:schemeClr>
                  </a:gs>
                  <a:gs pos="100000">
                    <a:schemeClr val="accent2">
                      <a:lumMod val="20000"/>
                      <a:lumOff val="80000"/>
                    </a:schemeClr>
                  </a:gs>
                </a:gsLst>
                <a:lin ang="5400000" scaled="1"/>
              </a:gradFill>
              <a:ln w="12700" cap="flat" cmpd="sng" algn="ctr">
                <a:solidFill>
                  <a:schemeClr val="accent2">
                    <a:lumMod val="60000"/>
                    <a:lumOff val="40000"/>
                  </a:schemeClr>
                </a:solidFill>
                <a:prstDash val="solid"/>
                <a:round/>
                <a:headEnd type="none" w="sm" len="sm"/>
                <a:tailEnd type="none" w="sm" len="sm"/>
              </a:ln>
              <a:effectLst/>
            </p:spPr>
            <p:txBody>
              <a:bodyPr vert="horz" wrap="square" lIns="84150" tIns="42075" rIns="84150" bIns="42075" numCol="1" rtlCol="0" anchor="t" anchorCtr="0" compatLnSpc="1">
                <a:prstTxWarp prst="textNoShape">
                  <a:avLst/>
                </a:prstTxWarp>
              </a:bodyPr>
              <a:lstStyle/>
              <a:p>
                <a:pPr algn="ctr" defTabSz="840052" eaLnBrk="0" hangingPunct="0"/>
                <a:r>
                  <a:rPr lang="en-US" sz="1000" b="1" dirty="0">
                    <a:solidFill>
                      <a:srgbClr val="000000"/>
                    </a:solidFill>
                    <a:cs typeface="+mn-cs"/>
                  </a:rPr>
                  <a:t>Reliability </a:t>
                </a:r>
                <a:br>
                  <a:rPr lang="en-US" sz="1000" b="1" dirty="0">
                    <a:solidFill>
                      <a:srgbClr val="000000"/>
                    </a:solidFill>
                    <a:cs typeface="+mn-cs"/>
                  </a:rPr>
                </a:br>
                <a:r>
                  <a:rPr lang="en-US" sz="1000" b="1" dirty="0">
                    <a:solidFill>
                      <a:srgbClr val="000000"/>
                    </a:solidFill>
                    <a:cs typeface="+mn-cs"/>
                  </a:rPr>
                  <a:t>Requirements</a:t>
                </a:r>
              </a:p>
            </p:txBody>
          </p:sp>
          <p:sp>
            <p:nvSpPr>
              <p:cNvPr id="67" name="Rectangle 66"/>
              <p:cNvSpPr/>
              <p:nvPr/>
            </p:nvSpPr>
            <p:spPr bwMode="auto">
              <a:xfrm>
                <a:off x="4241245" y="3372129"/>
                <a:ext cx="1645920" cy="238860"/>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Reliability Prediction</a:t>
                </a:r>
              </a:p>
            </p:txBody>
          </p:sp>
          <p:sp>
            <p:nvSpPr>
              <p:cNvPr id="79" name="Rectangle 78"/>
              <p:cNvSpPr/>
              <p:nvPr/>
            </p:nvSpPr>
            <p:spPr bwMode="auto">
              <a:xfrm>
                <a:off x="4241245" y="2435496"/>
                <a:ext cx="1645920" cy="392748"/>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Reliability Requirements Analysis</a:t>
                </a:r>
              </a:p>
            </p:txBody>
          </p:sp>
          <p:sp>
            <p:nvSpPr>
              <p:cNvPr id="80" name="Rectangle 79"/>
              <p:cNvSpPr/>
              <p:nvPr/>
            </p:nvSpPr>
            <p:spPr bwMode="auto">
              <a:xfrm>
                <a:off x="4241245" y="2899394"/>
                <a:ext cx="1645920" cy="392748"/>
              </a:xfrm>
              <a:prstGeom prst="rect">
                <a:avLst/>
              </a:prstGeom>
              <a:solidFill>
                <a:schemeClr val="bg1"/>
              </a:solidFill>
              <a:ln w="12700" cap="flat" cmpd="sng" algn="ctr">
                <a:solidFill>
                  <a:schemeClr val="bg1">
                    <a:lumMod val="75000"/>
                  </a:schemeClr>
                </a:solidFill>
                <a:prstDash val="solid"/>
                <a:round/>
                <a:headEnd type="none" w="sm" len="sm"/>
                <a:tailEnd type="none" w="sm" len="sm"/>
              </a:ln>
              <a:effectLst/>
            </p:spPr>
            <p:txBody>
              <a:bodyPr vert="horz" wrap="square" lIns="84150" tIns="42075" rIns="84150" bIns="42075" numCol="1" rtlCol="0" anchor="ctr" anchorCtr="0" compatLnSpc="1">
                <a:prstTxWarp prst="textNoShape">
                  <a:avLst/>
                </a:prstTxWarp>
                <a:spAutoFit/>
              </a:bodyPr>
              <a:lstStyle/>
              <a:p>
                <a:pPr algn="ctr" defTabSz="840052" eaLnBrk="0" hangingPunct="0"/>
                <a:r>
                  <a:rPr lang="en-US" sz="1000" dirty="0">
                    <a:solidFill>
                      <a:srgbClr val="000000"/>
                    </a:solidFill>
                  </a:rPr>
                  <a:t>Reliability Requirements Allocation</a:t>
                </a:r>
              </a:p>
            </p:txBody>
          </p:sp>
        </p:grpSp>
      </p:grpSp>
      <p:sp>
        <p:nvSpPr>
          <p:cNvPr id="49" name="Rectangle 48">
            <a:extLst>
              <a:ext uri="{FF2B5EF4-FFF2-40B4-BE49-F238E27FC236}">
                <a16:creationId xmlns="" xmlns:a16="http://schemas.microsoft.com/office/drawing/2014/main" id="{4DB76184-5342-4717-A53D-FA40733471AB}"/>
              </a:ext>
            </a:extLst>
          </p:cNvPr>
          <p:cNvSpPr/>
          <p:nvPr/>
        </p:nvSpPr>
        <p:spPr>
          <a:xfrm>
            <a:off x="990600" y="5674413"/>
            <a:ext cx="7162800" cy="830997"/>
          </a:xfrm>
          <a:prstGeom prst="rect">
            <a:avLst/>
          </a:prstGeom>
        </p:spPr>
        <p:txBody>
          <a:bodyPr wrap="square">
            <a:spAutoFit/>
          </a:bodyPr>
          <a:lstStyle/>
          <a:p>
            <a:pPr algn="ctr"/>
            <a:r>
              <a:rPr lang="en-US" sz="1600" i="1" dirty="0">
                <a:solidFill>
                  <a:schemeClr val="tx1">
                    <a:lumMod val="75000"/>
                    <a:lumOff val="25000"/>
                  </a:schemeClr>
                </a:solidFill>
                <a:latin typeface="Georgia" panose="02040502050405020303" pitchFamily="18" charset="0"/>
              </a:rPr>
              <a:t>A comprehensive reliability program is essential to address the entire spectrum of engineering and programmatic concerns, from loss of function and loss of life to sustainment and system life cycle costs.</a:t>
            </a:r>
          </a:p>
        </p:txBody>
      </p:sp>
    </p:spTree>
    <p:extLst>
      <p:ext uri="{BB962C8B-B14F-4D97-AF65-F5344CB8AC3E}">
        <p14:creationId xmlns:p14="http://schemas.microsoft.com/office/powerpoint/2010/main" val="2412108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608" y="108388"/>
            <a:ext cx="7128918" cy="738664"/>
          </a:xfrm>
        </p:spPr>
        <p:txBody>
          <a:bodyPr/>
          <a:lstStyle/>
          <a:p>
            <a:r>
              <a:rPr lang="en-US" sz="1800" b="0" dirty="0"/>
              <a:t>Confidence Intervals</a:t>
            </a:r>
            <a:r>
              <a:rPr lang="en-US" dirty="0"/>
              <a:t/>
            </a:r>
            <a:br>
              <a:rPr lang="en-US" dirty="0"/>
            </a:br>
            <a:r>
              <a:rPr lang="en-US" dirty="0"/>
              <a:t>Exponential Example</a:t>
            </a:r>
          </a:p>
        </p:txBody>
      </p:sp>
      <p:sp>
        <p:nvSpPr>
          <p:cNvPr id="2" name="Content Placeholder 1"/>
          <p:cNvSpPr>
            <a:spLocks noGrp="1"/>
          </p:cNvSpPr>
          <p:nvPr>
            <p:ph idx="1"/>
          </p:nvPr>
        </p:nvSpPr>
        <p:spPr>
          <a:xfrm>
            <a:off x="457200" y="1124335"/>
            <a:ext cx="8229600" cy="5511595"/>
          </a:xfrm>
        </p:spPr>
        <p:txBody>
          <a:bodyPr/>
          <a:lstStyle/>
          <a:p>
            <a:r>
              <a:rPr lang="en-US" sz="1600" dirty="0"/>
              <a:t>One-sided Confidence interval</a:t>
            </a:r>
          </a:p>
          <a:p>
            <a:pPr lvl="1"/>
            <a:r>
              <a:rPr lang="en-US" sz="1400" dirty="0"/>
              <a:t>Lower limit, Failure Terminated.</a:t>
            </a:r>
          </a:p>
          <a:p>
            <a:pPr lvl="1"/>
            <a:endParaRPr lang="en-US" sz="1400" dirty="0"/>
          </a:p>
          <a:p>
            <a:pPr lvl="1"/>
            <a:endParaRPr lang="en-US" sz="1400" dirty="0"/>
          </a:p>
          <a:p>
            <a:pPr lvl="1"/>
            <a:endParaRPr lang="en-US" sz="1400" dirty="0"/>
          </a:p>
          <a:p>
            <a:pPr lvl="1"/>
            <a:r>
              <a:rPr lang="en-US" sz="1400" dirty="0"/>
              <a:t>Lower limit, Time Terminated. </a:t>
            </a:r>
          </a:p>
          <a:p>
            <a:pPr lvl="1"/>
            <a:endParaRPr lang="en-US" sz="1400" dirty="0"/>
          </a:p>
          <a:p>
            <a:pPr lvl="1"/>
            <a:endParaRPr lang="en-US" sz="1400" dirty="0"/>
          </a:p>
          <a:p>
            <a:endParaRPr lang="en-US" sz="1400" dirty="0"/>
          </a:p>
          <a:p>
            <a:r>
              <a:rPr lang="en-US" sz="1600" dirty="0"/>
              <a:t>Two-sided Confidence interval</a:t>
            </a:r>
          </a:p>
          <a:p>
            <a:pPr lvl="1"/>
            <a:r>
              <a:rPr lang="en-US" sz="1400" dirty="0"/>
              <a:t>Lower and Upper Limits, Failure Terminated</a:t>
            </a:r>
            <a:br>
              <a:rPr lang="en-US" sz="1400" dirty="0"/>
            </a:br>
            <a:endParaRPr lang="en-US" sz="1400" dirty="0"/>
          </a:p>
          <a:p>
            <a:pPr lvl="1"/>
            <a:endParaRPr lang="en-US" sz="1400" dirty="0"/>
          </a:p>
          <a:p>
            <a:pPr lvl="1"/>
            <a:endParaRPr lang="en-US" sz="1400" dirty="0"/>
          </a:p>
          <a:p>
            <a:pPr lvl="1"/>
            <a:r>
              <a:rPr lang="en-US" sz="1400" dirty="0"/>
              <a:t>Lower and Upper Limits, Time Terminated</a:t>
            </a:r>
          </a:p>
          <a:p>
            <a:endParaRPr lang="en-US" sz="1400" dirty="0"/>
          </a:p>
          <a:p>
            <a:endParaRPr lang="en-US" sz="1600" dirty="0"/>
          </a:p>
        </p:txBody>
      </p:sp>
      <p:pic>
        <p:nvPicPr>
          <p:cNvPr id="159746" name="Picture 2" descr="Confidence, one sided, lower limit, fixed number of failures."/>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70126" y="1841852"/>
            <a:ext cx="1909750" cy="653177"/>
          </a:xfrm>
          <a:prstGeom prst="rect">
            <a:avLst/>
          </a:prstGeom>
          <a:noFill/>
          <a:extLst>
            <a:ext uri="{909E8E84-426E-40DD-AFC4-6F175D3DCCD1}">
              <a14:hiddenFill xmlns:a14="http://schemas.microsoft.com/office/drawing/2010/main">
                <a:solidFill>
                  <a:srgbClr val="FFFFFF"/>
                </a:solidFill>
              </a14:hiddenFill>
            </a:ext>
          </a:extLst>
        </p:spPr>
      </p:pic>
      <p:pic>
        <p:nvPicPr>
          <p:cNvPr id="159748" name="Picture 4" descr="Confidence, one sided, lower limit, fixed truncation 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0126" y="3024545"/>
            <a:ext cx="1914360" cy="591601"/>
          </a:xfrm>
          <a:prstGeom prst="rect">
            <a:avLst/>
          </a:prstGeom>
          <a:noFill/>
          <a:extLst>
            <a:ext uri="{909E8E84-426E-40DD-AFC4-6F175D3DCCD1}">
              <a14:hiddenFill xmlns:a14="http://schemas.microsoft.com/office/drawing/2010/main">
                <a:solidFill>
                  <a:srgbClr val="FFFFFF"/>
                </a:solidFill>
              </a14:hiddenFill>
            </a:ext>
          </a:extLst>
        </p:spPr>
      </p:pic>
      <p:pic>
        <p:nvPicPr>
          <p:cNvPr id="159750" name="Picture 6" descr="Confidence, one sided, lower limit, fixed truncation ti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4530" y="4398326"/>
            <a:ext cx="1899957" cy="673181"/>
          </a:xfrm>
          <a:prstGeom prst="rect">
            <a:avLst/>
          </a:prstGeom>
          <a:noFill/>
          <a:extLst>
            <a:ext uri="{909E8E84-426E-40DD-AFC4-6F175D3DCCD1}">
              <a14:hiddenFill xmlns:a14="http://schemas.microsoft.com/office/drawing/2010/main">
                <a:solidFill>
                  <a:srgbClr val="FFFFFF"/>
                </a:solidFill>
              </a14:hiddenFill>
            </a:ext>
          </a:extLst>
        </p:spPr>
      </p:pic>
      <p:pic>
        <p:nvPicPr>
          <p:cNvPr id="159752" name="Picture 8" descr="Confidence, two sided, fixed truncation ti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126" y="5462901"/>
            <a:ext cx="1909750" cy="78157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95208" y="1492230"/>
            <a:ext cx="3864101" cy="1154162"/>
          </a:xfrm>
          <a:prstGeom prst="rect">
            <a:avLst/>
          </a:prstGeom>
        </p:spPr>
        <p:txBody>
          <a:bodyPr wrap="square">
            <a:spAutoFit/>
          </a:bodyPr>
          <a:lstStyle/>
          <a:p>
            <a:pPr>
              <a:spcAft>
                <a:spcPts val="600"/>
              </a:spcAft>
            </a:pPr>
            <a:r>
              <a:rPr lang="en-US" sz="1600" dirty="0"/>
              <a:t>Where:</a:t>
            </a:r>
          </a:p>
          <a:p>
            <a:pPr>
              <a:spcAft>
                <a:spcPts val="600"/>
              </a:spcAft>
            </a:pPr>
            <a:r>
              <a:rPr lang="en-US" sz="1600" dirty="0"/>
              <a:t>T = total accumulated unit-hours</a:t>
            </a:r>
            <a:br>
              <a:rPr lang="en-US" sz="1600" dirty="0"/>
            </a:br>
            <a:r>
              <a:rPr lang="en-US" sz="1600" dirty="0"/>
              <a:t>r = total number of failures</a:t>
            </a:r>
            <a:br>
              <a:rPr lang="en-US" sz="1600" dirty="0"/>
            </a:br>
            <a:r>
              <a:rPr lang="en-US" sz="1600" dirty="0"/>
              <a:t>(1 – α)×100 = confidence level (%)</a:t>
            </a:r>
          </a:p>
        </p:txBody>
      </p:sp>
      <p:sp>
        <p:nvSpPr>
          <p:cNvPr id="3" name="Arrow: Right 2">
            <a:extLst>
              <a:ext uri="{FF2B5EF4-FFF2-40B4-BE49-F238E27FC236}">
                <a16:creationId xmlns="" xmlns:a16="http://schemas.microsoft.com/office/drawing/2014/main" id="{55D4C643-0DF2-41FF-B08C-A270F11035EB}"/>
              </a:ext>
            </a:extLst>
          </p:cNvPr>
          <p:cNvSpPr/>
          <p:nvPr/>
        </p:nvSpPr>
        <p:spPr>
          <a:xfrm>
            <a:off x="2979876" y="2093323"/>
            <a:ext cx="815332" cy="228783"/>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2B00466F-2698-443C-85E4-3B656C00AEA0}"/>
              </a:ext>
            </a:extLst>
          </p:cNvPr>
          <p:cNvSpPr/>
          <p:nvPr/>
        </p:nvSpPr>
        <p:spPr>
          <a:xfrm>
            <a:off x="4245430" y="4475952"/>
            <a:ext cx="4620390" cy="738664"/>
          </a:xfrm>
          <a:prstGeom prst="rect">
            <a:avLst/>
          </a:prstGeom>
        </p:spPr>
        <p:txBody>
          <a:bodyPr wrap="square">
            <a:spAutoFit/>
          </a:bodyPr>
          <a:lstStyle/>
          <a:p>
            <a:r>
              <a:rPr lang="en-US" sz="1400" dirty="0">
                <a:hlinkClick r:id="rId7"/>
              </a:rPr>
              <a:t>http://reliabilityanalyticstoolkit.appspot.com/confidence_limits_exponential_distribution</a:t>
            </a:r>
            <a:endParaRPr lang="en-US" sz="1400" dirty="0"/>
          </a:p>
          <a:p>
            <a:endParaRPr lang="en-US" sz="1400" dirty="0"/>
          </a:p>
        </p:txBody>
      </p:sp>
    </p:spTree>
    <p:extLst>
      <p:ext uri="{BB962C8B-B14F-4D97-AF65-F5344CB8AC3E}">
        <p14:creationId xmlns:p14="http://schemas.microsoft.com/office/powerpoint/2010/main" val="2970220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2608" y="108389"/>
            <a:ext cx="7128918" cy="738664"/>
          </a:xfrm>
        </p:spPr>
        <p:txBody>
          <a:bodyPr/>
          <a:lstStyle/>
          <a:p>
            <a:r>
              <a:rPr lang="en-US" sz="1800" b="0" dirty="0"/>
              <a:t>Confidence Intervals</a:t>
            </a:r>
            <a:r>
              <a:rPr lang="en-US" dirty="0"/>
              <a:t/>
            </a:r>
            <a:br>
              <a:rPr lang="en-US" dirty="0"/>
            </a:br>
            <a:r>
              <a:rPr lang="en-US" dirty="0"/>
              <a:t>Exponential Example </a:t>
            </a:r>
          </a:p>
        </p:txBody>
      </p:sp>
      <p:sp>
        <p:nvSpPr>
          <p:cNvPr id="2" name="Content Placeholder 1"/>
          <p:cNvSpPr>
            <a:spLocks noGrp="1"/>
          </p:cNvSpPr>
          <p:nvPr>
            <p:ph idx="1"/>
          </p:nvPr>
        </p:nvSpPr>
        <p:spPr/>
        <p:txBody>
          <a:bodyPr/>
          <a:lstStyle/>
          <a:p>
            <a:r>
              <a:rPr lang="en-US" dirty="0"/>
              <a:t>Transport vehicle example:  One failure in 100 hours of operation</a:t>
            </a:r>
          </a:p>
          <a:p>
            <a:endParaRPr lang="en-US" dirty="0"/>
          </a:p>
        </p:txBody>
      </p:sp>
      <p:graphicFrame>
        <p:nvGraphicFramePr>
          <p:cNvPr id="6" name="Table 5"/>
          <p:cNvGraphicFramePr>
            <a:graphicFrameLocks noGrp="1"/>
          </p:cNvGraphicFramePr>
          <p:nvPr/>
        </p:nvGraphicFramePr>
        <p:xfrm>
          <a:off x="785884" y="2059674"/>
          <a:ext cx="7853149" cy="2194560"/>
        </p:xfrm>
        <a:graphic>
          <a:graphicData uri="http://schemas.openxmlformats.org/drawingml/2006/table">
            <a:tbl>
              <a:tblPr>
                <a:tableStyleId>{5940675A-B579-460E-94D1-54222C63F5DA}</a:tableStyleId>
              </a:tblPr>
              <a:tblGrid>
                <a:gridCol w="4430586">
                  <a:extLst>
                    <a:ext uri="{9D8B030D-6E8A-4147-A177-3AD203B41FA5}">
                      <a16:colId xmlns="" xmlns:a16="http://schemas.microsoft.com/office/drawing/2014/main" val="20000"/>
                    </a:ext>
                  </a:extLst>
                </a:gridCol>
                <a:gridCol w="3422563">
                  <a:extLst>
                    <a:ext uri="{9D8B030D-6E8A-4147-A177-3AD203B41FA5}">
                      <a16:colId xmlns="" xmlns:a16="http://schemas.microsoft.com/office/drawing/2014/main" val="20001"/>
                    </a:ext>
                  </a:extLst>
                </a:gridCol>
              </a:tblGrid>
              <a:tr h="164911">
                <a:tc>
                  <a:txBody>
                    <a:bodyPr/>
                    <a:lstStyle/>
                    <a:p>
                      <a:r>
                        <a:rPr lang="en-US" sz="1800" b="1" dirty="0">
                          <a:solidFill>
                            <a:schemeClr val="tx1">
                              <a:lumMod val="75000"/>
                              <a:lumOff val="25000"/>
                            </a:schemeClr>
                          </a:solidFill>
                        </a:rPr>
                        <a:t>Confidence bounds – </a:t>
                      </a:r>
                      <a:r>
                        <a:rPr lang="en-US" sz="1800" b="1" dirty="0">
                          <a:solidFill>
                            <a:schemeClr val="accent2"/>
                          </a:solidFill>
                        </a:rPr>
                        <a:t>Time Terminated</a:t>
                      </a:r>
                      <a:endParaRPr lang="en-US" sz="1800" b="1" i="1" dirty="0">
                        <a:solidFill>
                          <a:schemeClr val="accent2"/>
                        </a:solidFill>
                        <a:latin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800" b="1" dirty="0">
                          <a:solidFill>
                            <a:schemeClr val="tx1">
                              <a:lumMod val="75000"/>
                              <a:lumOff val="25000"/>
                            </a:schemeClr>
                          </a:solidFill>
                        </a:rPr>
                        <a:t>MTBF at</a:t>
                      </a:r>
                      <a:r>
                        <a:rPr lang="en-US" sz="1800" b="1" baseline="0" dirty="0">
                          <a:solidFill>
                            <a:schemeClr val="tx1">
                              <a:lumMod val="75000"/>
                              <a:lumOff val="25000"/>
                            </a:schemeClr>
                          </a:solidFill>
                        </a:rPr>
                        <a:t> 50%</a:t>
                      </a:r>
                      <a:endParaRPr lang="en-US" sz="1800" b="1" dirty="0">
                        <a:solidFill>
                          <a:schemeClr val="tx1">
                            <a:lumMod val="75000"/>
                            <a:lumOff val="25000"/>
                          </a:schemeClr>
                        </a:solidFill>
                        <a:latin typeface="Calibri" panose="020F050202020403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0"/>
                  </a:ext>
                </a:extLst>
              </a:tr>
              <a:tr h="914400">
                <a:tc>
                  <a:txBody>
                    <a:bodyPr/>
                    <a:lstStyle/>
                    <a:p>
                      <a:r>
                        <a:rPr lang="en-US" sz="1800" dirty="0">
                          <a:solidFill>
                            <a:schemeClr val="tx1">
                              <a:lumMod val="75000"/>
                              <a:lumOff val="25000"/>
                            </a:schemeClr>
                          </a:solidFill>
                          <a:effectLst/>
                        </a:rPr>
                        <a:t>One-sided lower 50% limit</a:t>
                      </a:r>
                      <a:endParaRPr lang="en-US" sz="1800" dirty="0">
                        <a:solidFill>
                          <a:schemeClr val="tx1">
                            <a:lumMod val="75000"/>
                            <a:lumOff val="25000"/>
                          </a:schemeClr>
                        </a:solidFill>
                        <a:effectLst/>
                        <a:latin typeface="Calibri" panose="020F050202020403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800" dirty="0">
                          <a:solidFill>
                            <a:schemeClr val="tx1">
                              <a:lumMod val="75000"/>
                              <a:lumOff val="25000"/>
                            </a:schemeClr>
                          </a:solidFill>
                        </a:rPr>
                        <a:t>60</a:t>
                      </a:r>
                      <a:endParaRPr lang="en-US" sz="1800" dirty="0">
                        <a:solidFill>
                          <a:schemeClr val="tx1">
                            <a:lumMod val="75000"/>
                            <a:lumOff val="25000"/>
                          </a:schemeClr>
                        </a:solidFill>
                        <a:latin typeface="Calibri" panose="020F050202020403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1"/>
                  </a:ext>
                </a:extLst>
              </a:tr>
              <a:tr h="914400">
                <a:tc>
                  <a:txBody>
                    <a:bodyPr/>
                    <a:lstStyle/>
                    <a:p>
                      <a:r>
                        <a:rPr lang="en-US" sz="1800" dirty="0">
                          <a:solidFill>
                            <a:schemeClr val="tx1">
                              <a:lumMod val="75000"/>
                              <a:lumOff val="25000"/>
                            </a:schemeClr>
                          </a:solidFill>
                          <a:effectLst/>
                        </a:rPr>
                        <a:t>Two-sided 50% limits</a:t>
                      </a:r>
                      <a:endParaRPr lang="en-US" sz="1800" dirty="0">
                        <a:solidFill>
                          <a:schemeClr val="tx1">
                            <a:lumMod val="75000"/>
                            <a:lumOff val="25000"/>
                          </a:schemeClr>
                        </a:solidFill>
                        <a:effectLst/>
                        <a:latin typeface="Calibri" panose="020F050202020403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r>
                        <a:rPr lang="en-US" sz="1800" dirty="0">
                          <a:solidFill>
                            <a:schemeClr val="tx1">
                              <a:lumMod val="75000"/>
                              <a:lumOff val="25000"/>
                            </a:schemeClr>
                          </a:solidFill>
                        </a:rPr>
                        <a:t>37 </a:t>
                      </a:r>
                      <a:r>
                        <a:rPr lang="en-US" sz="1800" dirty="0">
                          <a:solidFill>
                            <a:schemeClr val="tx1">
                              <a:lumMod val="75000"/>
                              <a:lumOff val="25000"/>
                            </a:schemeClr>
                          </a:solidFill>
                          <a:sym typeface="Symbol" panose="05050102010706020507" pitchFamily="18" charset="2"/>
                        </a:rPr>
                        <a:t></a:t>
                      </a:r>
                      <a:r>
                        <a:rPr lang="en-US" sz="1800" dirty="0">
                          <a:solidFill>
                            <a:schemeClr val="tx1">
                              <a:lumMod val="75000"/>
                              <a:lumOff val="25000"/>
                            </a:schemeClr>
                          </a:solidFill>
                        </a:rPr>
                        <a:t> 348</a:t>
                      </a:r>
                      <a:endParaRPr lang="en-US" sz="1800" dirty="0">
                        <a:solidFill>
                          <a:schemeClr val="tx1">
                            <a:lumMod val="75000"/>
                            <a:lumOff val="25000"/>
                          </a:schemeClr>
                        </a:solidFill>
                        <a:latin typeface="Calibri" panose="020F0502020204030204" pitchFamily="34" charset="0"/>
                      </a:endParaRP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pic>
        <p:nvPicPr>
          <p:cNvPr id="9" name="Picture 4" descr="Confidence, one sided, lower limit, fixed truncation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6805" y="2592856"/>
            <a:ext cx="1829790" cy="606465"/>
          </a:xfrm>
          <a:prstGeom prst="rect">
            <a:avLst/>
          </a:prstGeom>
          <a:solidFill>
            <a:schemeClr val="accent2"/>
          </a:solidFill>
        </p:spPr>
      </p:pic>
      <p:pic>
        <p:nvPicPr>
          <p:cNvPr id="12" name="Picture 8" descr="Confidence, two sided, fixed truncation 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776" y="3424493"/>
            <a:ext cx="1831849" cy="74327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245DE14B-383D-4DC2-BEEF-217258B945C5}"/>
              </a:ext>
            </a:extLst>
          </p:cNvPr>
          <p:cNvSpPr/>
          <p:nvPr/>
        </p:nvSpPr>
        <p:spPr>
          <a:xfrm>
            <a:off x="806355" y="4474460"/>
            <a:ext cx="7696200" cy="1631216"/>
          </a:xfrm>
          <a:prstGeom prst="rect">
            <a:avLst/>
          </a:prstGeom>
          <a:solidFill>
            <a:schemeClr val="bg1"/>
          </a:solidFill>
        </p:spPr>
        <p:txBody>
          <a:bodyPr wrap="square">
            <a:spAutoFit/>
          </a:bodyPr>
          <a:lstStyle/>
          <a:p>
            <a:pPr>
              <a:spcAft>
                <a:spcPts val="600"/>
              </a:spcAft>
            </a:pPr>
            <a:r>
              <a:rPr lang="en-US" altLang="en-US" sz="1600" dirty="0"/>
              <a:t>For the operating time = </a:t>
            </a:r>
            <a:r>
              <a:rPr lang="en-US" altLang="en-US" sz="1600" i="1" dirty="0"/>
              <a:t>t,</a:t>
            </a:r>
            <a:r>
              <a:rPr lang="en-US" altLang="en-US" sz="1600" dirty="0"/>
              <a:t> the Reliability is:</a:t>
            </a:r>
            <a:r>
              <a:rPr lang="en-US" altLang="en-US" sz="1600" i="1" dirty="0"/>
              <a:t>	</a:t>
            </a:r>
          </a:p>
          <a:p>
            <a:pPr marL="457200">
              <a:spcAft>
                <a:spcPts val="1200"/>
              </a:spcAft>
            </a:pPr>
            <a:r>
              <a:rPr lang="en-US" altLang="en-US" sz="2400" i="1" dirty="0">
                <a:solidFill>
                  <a:schemeClr val="accent2"/>
                </a:solidFill>
                <a:latin typeface="Georgia" panose="02040502050405020303" pitchFamily="18" charset="0"/>
              </a:rPr>
              <a:t>R(t) = e</a:t>
            </a:r>
            <a:r>
              <a:rPr lang="en-US" altLang="en-US" sz="2400" i="1" baseline="30000" dirty="0">
                <a:solidFill>
                  <a:schemeClr val="accent2"/>
                </a:solidFill>
                <a:latin typeface="Georgia" panose="02040502050405020303" pitchFamily="18" charset="0"/>
              </a:rPr>
              <a:t>-(t/ MTBF)</a:t>
            </a:r>
          </a:p>
          <a:p>
            <a:pPr>
              <a:spcAft>
                <a:spcPts val="600"/>
              </a:spcAft>
            </a:pPr>
            <a:r>
              <a:rPr lang="en-US" altLang="en-US" sz="1600" dirty="0"/>
              <a:t>For the t = </a:t>
            </a:r>
            <a:r>
              <a:rPr lang="en-US" altLang="en-US" sz="1600" i="1" dirty="0"/>
              <a:t>MTBF,</a:t>
            </a:r>
            <a:r>
              <a:rPr lang="en-US" altLang="en-US" sz="1600" dirty="0"/>
              <a:t> the Reliability is:</a:t>
            </a:r>
            <a:r>
              <a:rPr lang="en-US" altLang="en-US" sz="1600" i="1" dirty="0"/>
              <a:t>	</a:t>
            </a:r>
          </a:p>
          <a:p>
            <a:pPr marL="457200">
              <a:spcAft>
                <a:spcPts val="600"/>
              </a:spcAft>
            </a:pPr>
            <a:r>
              <a:rPr lang="en-US" altLang="en-US" sz="2400" i="1" dirty="0">
                <a:solidFill>
                  <a:schemeClr val="accent2"/>
                </a:solidFill>
                <a:latin typeface="Georgia" panose="02040502050405020303" pitchFamily="18" charset="0"/>
              </a:rPr>
              <a:t>R(MTBF) = e</a:t>
            </a:r>
            <a:r>
              <a:rPr lang="en-US" altLang="en-US" sz="2400" i="1" baseline="30000" dirty="0">
                <a:solidFill>
                  <a:schemeClr val="accent2"/>
                </a:solidFill>
                <a:latin typeface="Georgia" panose="02040502050405020303" pitchFamily="18" charset="0"/>
              </a:rPr>
              <a:t>-(MTBF/ MTBF) </a:t>
            </a:r>
            <a:r>
              <a:rPr lang="en-US" altLang="en-US" sz="2400" i="1" dirty="0">
                <a:solidFill>
                  <a:schemeClr val="accent2"/>
                </a:solidFill>
                <a:latin typeface="Georgia" panose="02040502050405020303" pitchFamily="18" charset="0"/>
              </a:rPr>
              <a:t>= e</a:t>
            </a:r>
            <a:r>
              <a:rPr lang="en-US" altLang="en-US" sz="2400" i="1" baseline="30000" dirty="0">
                <a:solidFill>
                  <a:schemeClr val="accent2"/>
                </a:solidFill>
                <a:latin typeface="Georgia" panose="02040502050405020303" pitchFamily="18" charset="0"/>
              </a:rPr>
              <a:t>-1 </a:t>
            </a:r>
            <a:r>
              <a:rPr lang="en-US" altLang="en-US" sz="2400" i="1" dirty="0">
                <a:solidFill>
                  <a:schemeClr val="accent2"/>
                </a:solidFill>
                <a:latin typeface="Georgia" panose="02040502050405020303" pitchFamily="18" charset="0"/>
              </a:rPr>
              <a:t>= 0.368 = 36.8%</a:t>
            </a:r>
            <a:r>
              <a:rPr lang="en-US" altLang="en-US" sz="1600" i="1" dirty="0">
                <a:solidFill>
                  <a:schemeClr val="accent2"/>
                </a:solidFill>
              </a:rPr>
              <a:t>	</a:t>
            </a:r>
            <a:endParaRPr lang="en-US" altLang="en-US" sz="1600" i="1" baseline="30000" dirty="0">
              <a:solidFill>
                <a:schemeClr val="accent2"/>
              </a:solidFill>
            </a:endParaRPr>
          </a:p>
        </p:txBody>
      </p:sp>
    </p:spTree>
    <p:extLst>
      <p:ext uri="{BB962C8B-B14F-4D97-AF65-F5344CB8AC3E}">
        <p14:creationId xmlns:p14="http://schemas.microsoft.com/office/powerpoint/2010/main" val="1282001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Design it Right and Build it Right</a:t>
            </a:r>
            <a:endParaRPr lang="en-US" sz="2400" b="1"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756" y="1474173"/>
            <a:ext cx="8218488" cy="50228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ectangle 188"/>
          <p:cNvSpPr>
            <a:spLocks noChangeArrowheads="1"/>
          </p:cNvSpPr>
          <p:nvPr/>
        </p:nvSpPr>
        <p:spPr bwMode="auto">
          <a:xfrm>
            <a:off x="485775" y="1144316"/>
            <a:ext cx="2066925" cy="365691"/>
          </a:xfrm>
          <a:prstGeom prst="rect">
            <a:avLst/>
          </a:prstGeom>
          <a:noFill/>
          <a:ln w="12700">
            <a:noFill/>
            <a:miter lim="800000"/>
            <a:headEnd/>
            <a:tailEnd/>
          </a:ln>
          <a:effectLst/>
        </p:spPr>
        <p:txBody>
          <a:bodyPr wrap="square" lIns="0" tIns="43917" rIns="0" bIns="43917">
            <a:spAutoFit/>
          </a:bodyPr>
          <a:lstStyle/>
          <a:p>
            <a:pPr algn="ctr" eaLnBrk="0" hangingPunct="0">
              <a:defRPr/>
            </a:pPr>
            <a:r>
              <a:rPr lang="en-US" b="1" i="1" dirty="0"/>
              <a:t>Design Reliability</a:t>
            </a:r>
          </a:p>
        </p:txBody>
      </p:sp>
      <p:sp>
        <p:nvSpPr>
          <p:cNvPr id="7" name="Rectangle 226"/>
          <p:cNvSpPr>
            <a:spLocks noChangeArrowheads="1"/>
          </p:cNvSpPr>
          <p:nvPr/>
        </p:nvSpPr>
        <p:spPr bwMode="auto">
          <a:xfrm>
            <a:off x="3915992" y="1144316"/>
            <a:ext cx="3191181" cy="365691"/>
          </a:xfrm>
          <a:prstGeom prst="rect">
            <a:avLst/>
          </a:prstGeom>
          <a:noFill/>
          <a:ln w="12700">
            <a:noFill/>
            <a:miter lim="800000"/>
            <a:headEnd/>
            <a:tailEnd/>
          </a:ln>
        </p:spPr>
        <p:txBody>
          <a:bodyPr wrap="square" lIns="90031" tIns="43917" rIns="90031" bIns="43917">
            <a:spAutoFit/>
          </a:bodyPr>
          <a:lstStyle/>
          <a:p>
            <a:pPr algn="ctr" eaLnBrk="0" hangingPunct="0"/>
            <a:r>
              <a:rPr lang="en-US" b="1" i="1" dirty="0"/>
              <a:t>Process Reliability</a:t>
            </a:r>
          </a:p>
        </p:txBody>
      </p:sp>
      <p:grpSp>
        <p:nvGrpSpPr>
          <p:cNvPr id="8" name="Group 7"/>
          <p:cNvGrpSpPr/>
          <p:nvPr/>
        </p:nvGrpSpPr>
        <p:grpSpPr>
          <a:xfrm>
            <a:off x="1243584" y="4826731"/>
            <a:ext cx="1150716" cy="603986"/>
            <a:chOff x="1698705" y="1277794"/>
            <a:chExt cx="6363875" cy="1650867"/>
          </a:xfrm>
        </p:grpSpPr>
        <p:sp>
          <p:nvSpPr>
            <p:cNvPr id="9" name="Line 21"/>
            <p:cNvSpPr>
              <a:spLocks noChangeShapeType="1"/>
            </p:cNvSpPr>
            <p:nvPr/>
          </p:nvSpPr>
          <p:spPr bwMode="auto">
            <a:xfrm flipV="1">
              <a:off x="1698705" y="2622201"/>
              <a:ext cx="6363875" cy="10195"/>
            </a:xfrm>
            <a:prstGeom prst="line">
              <a:avLst/>
            </a:prstGeom>
            <a:noFill/>
            <a:ln w="127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0" name="Freeform 29"/>
            <p:cNvSpPr>
              <a:spLocks/>
            </p:cNvSpPr>
            <p:nvPr/>
          </p:nvSpPr>
          <p:spPr bwMode="auto">
            <a:xfrm>
              <a:off x="4047036" y="1415795"/>
              <a:ext cx="3541060" cy="1194197"/>
            </a:xfrm>
            <a:custGeom>
              <a:avLst/>
              <a:gdLst>
                <a:gd name="T0" fmla="*/ 60 w 4347"/>
                <a:gd name="T1" fmla="*/ 1964 h 1971"/>
                <a:gd name="T2" fmla="*/ 130 w 4347"/>
                <a:gd name="T3" fmla="*/ 1955 h 1971"/>
                <a:gd name="T4" fmla="*/ 199 w 4347"/>
                <a:gd name="T5" fmla="*/ 1943 h 1971"/>
                <a:gd name="T6" fmla="*/ 269 w 4347"/>
                <a:gd name="T7" fmla="*/ 1929 h 1971"/>
                <a:gd name="T8" fmla="*/ 338 w 4347"/>
                <a:gd name="T9" fmla="*/ 1911 h 1971"/>
                <a:gd name="T10" fmla="*/ 408 w 4347"/>
                <a:gd name="T11" fmla="*/ 1889 h 1971"/>
                <a:gd name="T12" fmla="*/ 478 w 4347"/>
                <a:gd name="T13" fmla="*/ 1863 h 1971"/>
                <a:gd name="T14" fmla="*/ 547 w 4347"/>
                <a:gd name="T15" fmla="*/ 1831 h 1971"/>
                <a:gd name="T16" fmla="*/ 616 w 4347"/>
                <a:gd name="T17" fmla="*/ 1794 h 1971"/>
                <a:gd name="T18" fmla="*/ 686 w 4347"/>
                <a:gd name="T19" fmla="*/ 1749 h 1971"/>
                <a:gd name="T20" fmla="*/ 755 w 4347"/>
                <a:gd name="T21" fmla="*/ 1698 h 1971"/>
                <a:gd name="T22" fmla="*/ 825 w 4347"/>
                <a:gd name="T23" fmla="*/ 1639 h 1971"/>
                <a:gd name="T24" fmla="*/ 894 w 4347"/>
                <a:gd name="T25" fmla="*/ 1571 h 1971"/>
                <a:gd name="T26" fmla="*/ 964 w 4347"/>
                <a:gd name="T27" fmla="*/ 1496 h 1971"/>
                <a:gd name="T28" fmla="*/ 1034 w 4347"/>
                <a:gd name="T29" fmla="*/ 1413 h 1971"/>
                <a:gd name="T30" fmla="*/ 1103 w 4347"/>
                <a:gd name="T31" fmla="*/ 1322 h 1971"/>
                <a:gd name="T32" fmla="*/ 1173 w 4347"/>
                <a:gd name="T33" fmla="*/ 1223 h 1971"/>
                <a:gd name="T34" fmla="*/ 1242 w 4347"/>
                <a:gd name="T35" fmla="*/ 1119 h 1971"/>
                <a:gd name="T36" fmla="*/ 1312 w 4347"/>
                <a:gd name="T37" fmla="*/ 1009 h 1971"/>
                <a:gd name="T38" fmla="*/ 1382 w 4347"/>
                <a:gd name="T39" fmla="*/ 895 h 1971"/>
                <a:gd name="T40" fmla="*/ 1451 w 4347"/>
                <a:gd name="T41" fmla="*/ 779 h 1971"/>
                <a:gd name="T42" fmla="*/ 1521 w 4347"/>
                <a:gd name="T43" fmla="*/ 664 h 1971"/>
                <a:gd name="T44" fmla="*/ 1590 w 4347"/>
                <a:gd name="T45" fmla="*/ 550 h 1971"/>
                <a:gd name="T46" fmla="*/ 1660 w 4347"/>
                <a:gd name="T47" fmla="*/ 441 h 1971"/>
                <a:gd name="T48" fmla="*/ 1729 w 4347"/>
                <a:gd name="T49" fmla="*/ 341 h 1971"/>
                <a:gd name="T50" fmla="*/ 1798 w 4347"/>
                <a:gd name="T51" fmla="*/ 249 h 1971"/>
                <a:gd name="T52" fmla="*/ 1868 w 4347"/>
                <a:gd name="T53" fmla="*/ 168 h 1971"/>
                <a:gd name="T54" fmla="*/ 1937 w 4347"/>
                <a:gd name="T55" fmla="*/ 102 h 1971"/>
                <a:gd name="T56" fmla="*/ 2007 w 4347"/>
                <a:gd name="T57" fmla="*/ 51 h 1971"/>
                <a:gd name="T58" fmla="*/ 2077 w 4347"/>
                <a:gd name="T59" fmla="*/ 18 h 1971"/>
                <a:gd name="T60" fmla="*/ 2146 w 4347"/>
                <a:gd name="T61" fmla="*/ 2 h 1971"/>
                <a:gd name="T62" fmla="*/ 2216 w 4347"/>
                <a:gd name="T63" fmla="*/ 4 h 1971"/>
                <a:gd name="T64" fmla="*/ 2285 w 4347"/>
                <a:gd name="T65" fmla="*/ 24 h 1971"/>
                <a:gd name="T66" fmla="*/ 2355 w 4347"/>
                <a:gd name="T67" fmla="*/ 62 h 1971"/>
                <a:gd name="T68" fmla="*/ 2425 w 4347"/>
                <a:gd name="T69" fmla="*/ 117 h 1971"/>
                <a:gd name="T70" fmla="*/ 2494 w 4347"/>
                <a:gd name="T71" fmla="*/ 187 h 1971"/>
                <a:gd name="T72" fmla="*/ 2564 w 4347"/>
                <a:gd name="T73" fmla="*/ 270 h 1971"/>
                <a:gd name="T74" fmla="*/ 2634 w 4347"/>
                <a:gd name="T75" fmla="*/ 365 h 1971"/>
                <a:gd name="T76" fmla="*/ 2703 w 4347"/>
                <a:gd name="T77" fmla="*/ 468 h 1971"/>
                <a:gd name="T78" fmla="*/ 2772 w 4347"/>
                <a:gd name="T79" fmla="*/ 578 h 1971"/>
                <a:gd name="T80" fmla="*/ 2842 w 4347"/>
                <a:gd name="T81" fmla="*/ 692 h 1971"/>
                <a:gd name="T82" fmla="*/ 2911 w 4347"/>
                <a:gd name="T83" fmla="*/ 808 h 1971"/>
                <a:gd name="T84" fmla="*/ 2981 w 4347"/>
                <a:gd name="T85" fmla="*/ 924 h 1971"/>
                <a:gd name="T86" fmla="*/ 3050 w 4347"/>
                <a:gd name="T87" fmla="*/ 1037 h 1971"/>
                <a:gd name="T88" fmla="*/ 3120 w 4347"/>
                <a:gd name="T89" fmla="*/ 1145 h 1971"/>
                <a:gd name="T90" fmla="*/ 3189 w 4347"/>
                <a:gd name="T91" fmla="*/ 1249 h 1971"/>
                <a:gd name="T92" fmla="*/ 3259 w 4347"/>
                <a:gd name="T93" fmla="*/ 1345 h 1971"/>
                <a:gd name="T94" fmla="*/ 3329 w 4347"/>
                <a:gd name="T95" fmla="*/ 1435 h 1971"/>
                <a:gd name="T96" fmla="*/ 3398 w 4347"/>
                <a:gd name="T97" fmla="*/ 1516 h 1971"/>
                <a:gd name="T98" fmla="*/ 3468 w 4347"/>
                <a:gd name="T99" fmla="*/ 1589 h 1971"/>
                <a:gd name="T100" fmla="*/ 3537 w 4347"/>
                <a:gd name="T101" fmla="*/ 1654 h 1971"/>
                <a:gd name="T102" fmla="*/ 3607 w 4347"/>
                <a:gd name="T103" fmla="*/ 1712 h 1971"/>
                <a:gd name="T104" fmla="*/ 3677 w 4347"/>
                <a:gd name="T105" fmla="*/ 1761 h 1971"/>
                <a:gd name="T106" fmla="*/ 3746 w 4347"/>
                <a:gd name="T107" fmla="*/ 1804 h 1971"/>
                <a:gd name="T108" fmla="*/ 3816 w 4347"/>
                <a:gd name="T109" fmla="*/ 1840 h 1971"/>
                <a:gd name="T110" fmla="*/ 3885 w 4347"/>
                <a:gd name="T111" fmla="*/ 1870 h 1971"/>
                <a:gd name="T112" fmla="*/ 3954 w 4347"/>
                <a:gd name="T113" fmla="*/ 1895 h 1971"/>
                <a:gd name="T114" fmla="*/ 4024 w 4347"/>
                <a:gd name="T115" fmla="*/ 1916 h 1971"/>
                <a:gd name="T116" fmla="*/ 4093 w 4347"/>
                <a:gd name="T117" fmla="*/ 1933 h 1971"/>
                <a:gd name="T118" fmla="*/ 4163 w 4347"/>
                <a:gd name="T119" fmla="*/ 1946 h 1971"/>
                <a:gd name="T120" fmla="*/ 4233 w 4347"/>
                <a:gd name="T121" fmla="*/ 1957 h 1971"/>
                <a:gd name="T122" fmla="*/ 4302 w 4347"/>
                <a:gd name="T123" fmla="*/ 1966 h 19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47"/>
                <a:gd name="T187" fmla="*/ 0 h 1971"/>
                <a:gd name="T188" fmla="*/ 4347 w 4347"/>
                <a:gd name="T189" fmla="*/ 1971 h 19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47" h="1971">
                  <a:moveTo>
                    <a:pt x="0" y="1970"/>
                  </a:moveTo>
                  <a:lnTo>
                    <a:pt x="8" y="1969"/>
                  </a:lnTo>
                  <a:lnTo>
                    <a:pt x="17" y="1968"/>
                  </a:lnTo>
                  <a:lnTo>
                    <a:pt x="25" y="1967"/>
                  </a:lnTo>
                  <a:lnTo>
                    <a:pt x="34" y="1966"/>
                  </a:lnTo>
                  <a:lnTo>
                    <a:pt x="43" y="1966"/>
                  </a:lnTo>
                  <a:lnTo>
                    <a:pt x="51" y="1964"/>
                  </a:lnTo>
                  <a:lnTo>
                    <a:pt x="60" y="1964"/>
                  </a:lnTo>
                  <a:lnTo>
                    <a:pt x="69" y="1963"/>
                  </a:lnTo>
                  <a:lnTo>
                    <a:pt x="77" y="1961"/>
                  </a:lnTo>
                  <a:lnTo>
                    <a:pt x="86" y="1961"/>
                  </a:lnTo>
                  <a:lnTo>
                    <a:pt x="95" y="1959"/>
                  </a:lnTo>
                  <a:lnTo>
                    <a:pt x="103" y="1959"/>
                  </a:lnTo>
                  <a:lnTo>
                    <a:pt x="112" y="1957"/>
                  </a:lnTo>
                  <a:lnTo>
                    <a:pt x="121" y="1956"/>
                  </a:lnTo>
                  <a:lnTo>
                    <a:pt x="130" y="1955"/>
                  </a:lnTo>
                  <a:lnTo>
                    <a:pt x="138" y="1953"/>
                  </a:lnTo>
                  <a:lnTo>
                    <a:pt x="147" y="1952"/>
                  </a:lnTo>
                  <a:lnTo>
                    <a:pt x="156" y="1951"/>
                  </a:lnTo>
                  <a:lnTo>
                    <a:pt x="164" y="1949"/>
                  </a:lnTo>
                  <a:lnTo>
                    <a:pt x="173" y="1948"/>
                  </a:lnTo>
                  <a:lnTo>
                    <a:pt x="182" y="1946"/>
                  </a:lnTo>
                  <a:lnTo>
                    <a:pt x="190" y="1945"/>
                  </a:lnTo>
                  <a:lnTo>
                    <a:pt x="199" y="1943"/>
                  </a:lnTo>
                  <a:lnTo>
                    <a:pt x="208" y="1942"/>
                  </a:lnTo>
                  <a:lnTo>
                    <a:pt x="216" y="1940"/>
                  </a:lnTo>
                  <a:lnTo>
                    <a:pt x="225" y="1938"/>
                  </a:lnTo>
                  <a:lnTo>
                    <a:pt x="234" y="1936"/>
                  </a:lnTo>
                  <a:lnTo>
                    <a:pt x="243" y="1935"/>
                  </a:lnTo>
                  <a:lnTo>
                    <a:pt x="252" y="1933"/>
                  </a:lnTo>
                  <a:lnTo>
                    <a:pt x="260" y="1931"/>
                  </a:lnTo>
                  <a:lnTo>
                    <a:pt x="269" y="1929"/>
                  </a:lnTo>
                  <a:lnTo>
                    <a:pt x="277" y="1927"/>
                  </a:lnTo>
                  <a:lnTo>
                    <a:pt x="286" y="1925"/>
                  </a:lnTo>
                  <a:lnTo>
                    <a:pt x="295" y="1923"/>
                  </a:lnTo>
                  <a:lnTo>
                    <a:pt x="303" y="1920"/>
                  </a:lnTo>
                  <a:lnTo>
                    <a:pt x="312" y="1918"/>
                  </a:lnTo>
                  <a:lnTo>
                    <a:pt x="321" y="1916"/>
                  </a:lnTo>
                  <a:lnTo>
                    <a:pt x="329" y="1914"/>
                  </a:lnTo>
                  <a:lnTo>
                    <a:pt x="338" y="1911"/>
                  </a:lnTo>
                  <a:lnTo>
                    <a:pt x="347" y="1909"/>
                  </a:lnTo>
                  <a:lnTo>
                    <a:pt x="356" y="1906"/>
                  </a:lnTo>
                  <a:lnTo>
                    <a:pt x="365" y="1904"/>
                  </a:lnTo>
                  <a:lnTo>
                    <a:pt x="373" y="1901"/>
                  </a:lnTo>
                  <a:lnTo>
                    <a:pt x="382" y="1898"/>
                  </a:lnTo>
                  <a:lnTo>
                    <a:pt x="390" y="1895"/>
                  </a:lnTo>
                  <a:lnTo>
                    <a:pt x="399" y="1892"/>
                  </a:lnTo>
                  <a:lnTo>
                    <a:pt x="408" y="1889"/>
                  </a:lnTo>
                  <a:lnTo>
                    <a:pt x="416" y="1887"/>
                  </a:lnTo>
                  <a:lnTo>
                    <a:pt x="425" y="1884"/>
                  </a:lnTo>
                  <a:lnTo>
                    <a:pt x="434" y="1880"/>
                  </a:lnTo>
                  <a:lnTo>
                    <a:pt x="442" y="1877"/>
                  </a:lnTo>
                  <a:lnTo>
                    <a:pt x="451" y="1874"/>
                  </a:lnTo>
                  <a:lnTo>
                    <a:pt x="460" y="1870"/>
                  </a:lnTo>
                  <a:lnTo>
                    <a:pt x="469" y="1866"/>
                  </a:lnTo>
                  <a:lnTo>
                    <a:pt x="478" y="1863"/>
                  </a:lnTo>
                  <a:lnTo>
                    <a:pt x="486" y="1859"/>
                  </a:lnTo>
                  <a:lnTo>
                    <a:pt x="495" y="1856"/>
                  </a:lnTo>
                  <a:lnTo>
                    <a:pt x="503" y="1852"/>
                  </a:lnTo>
                  <a:lnTo>
                    <a:pt x="512" y="1848"/>
                  </a:lnTo>
                  <a:lnTo>
                    <a:pt x="521" y="1844"/>
                  </a:lnTo>
                  <a:lnTo>
                    <a:pt x="529" y="1840"/>
                  </a:lnTo>
                  <a:lnTo>
                    <a:pt x="538" y="1835"/>
                  </a:lnTo>
                  <a:lnTo>
                    <a:pt x="547" y="1831"/>
                  </a:lnTo>
                  <a:lnTo>
                    <a:pt x="555" y="1827"/>
                  </a:lnTo>
                  <a:lnTo>
                    <a:pt x="564" y="1822"/>
                  </a:lnTo>
                  <a:lnTo>
                    <a:pt x="573" y="1818"/>
                  </a:lnTo>
                  <a:lnTo>
                    <a:pt x="582" y="1813"/>
                  </a:lnTo>
                  <a:lnTo>
                    <a:pt x="591" y="1809"/>
                  </a:lnTo>
                  <a:lnTo>
                    <a:pt x="599" y="1804"/>
                  </a:lnTo>
                  <a:lnTo>
                    <a:pt x="608" y="1799"/>
                  </a:lnTo>
                  <a:lnTo>
                    <a:pt x="616" y="1794"/>
                  </a:lnTo>
                  <a:lnTo>
                    <a:pt x="625" y="1789"/>
                  </a:lnTo>
                  <a:lnTo>
                    <a:pt x="634" y="1783"/>
                  </a:lnTo>
                  <a:lnTo>
                    <a:pt x="642" y="1778"/>
                  </a:lnTo>
                  <a:lnTo>
                    <a:pt x="651" y="1772"/>
                  </a:lnTo>
                  <a:lnTo>
                    <a:pt x="660" y="1767"/>
                  </a:lnTo>
                  <a:lnTo>
                    <a:pt x="668" y="1761"/>
                  </a:lnTo>
                  <a:lnTo>
                    <a:pt x="677" y="1756"/>
                  </a:lnTo>
                  <a:lnTo>
                    <a:pt x="686" y="1749"/>
                  </a:lnTo>
                  <a:lnTo>
                    <a:pt x="695" y="1743"/>
                  </a:lnTo>
                  <a:lnTo>
                    <a:pt x="704" y="1737"/>
                  </a:lnTo>
                  <a:lnTo>
                    <a:pt x="712" y="1731"/>
                  </a:lnTo>
                  <a:lnTo>
                    <a:pt x="721" y="1725"/>
                  </a:lnTo>
                  <a:lnTo>
                    <a:pt x="730" y="1718"/>
                  </a:lnTo>
                  <a:lnTo>
                    <a:pt x="738" y="1712"/>
                  </a:lnTo>
                  <a:lnTo>
                    <a:pt x="747" y="1704"/>
                  </a:lnTo>
                  <a:lnTo>
                    <a:pt x="755" y="1698"/>
                  </a:lnTo>
                  <a:lnTo>
                    <a:pt x="764" y="1691"/>
                  </a:lnTo>
                  <a:lnTo>
                    <a:pt x="773" y="1684"/>
                  </a:lnTo>
                  <a:lnTo>
                    <a:pt x="781" y="1676"/>
                  </a:lnTo>
                  <a:lnTo>
                    <a:pt x="790" y="1669"/>
                  </a:lnTo>
                  <a:lnTo>
                    <a:pt x="799" y="1662"/>
                  </a:lnTo>
                  <a:lnTo>
                    <a:pt x="808" y="1654"/>
                  </a:lnTo>
                  <a:lnTo>
                    <a:pt x="817" y="1647"/>
                  </a:lnTo>
                  <a:lnTo>
                    <a:pt x="825" y="1639"/>
                  </a:lnTo>
                  <a:lnTo>
                    <a:pt x="834" y="1631"/>
                  </a:lnTo>
                  <a:lnTo>
                    <a:pt x="843" y="1622"/>
                  </a:lnTo>
                  <a:lnTo>
                    <a:pt x="851" y="1615"/>
                  </a:lnTo>
                  <a:lnTo>
                    <a:pt x="860" y="1607"/>
                  </a:lnTo>
                  <a:lnTo>
                    <a:pt x="868" y="1598"/>
                  </a:lnTo>
                  <a:lnTo>
                    <a:pt x="877" y="1589"/>
                  </a:lnTo>
                  <a:lnTo>
                    <a:pt x="886" y="1581"/>
                  </a:lnTo>
                  <a:lnTo>
                    <a:pt x="894" y="1571"/>
                  </a:lnTo>
                  <a:lnTo>
                    <a:pt x="903" y="1563"/>
                  </a:lnTo>
                  <a:lnTo>
                    <a:pt x="912" y="1553"/>
                  </a:lnTo>
                  <a:lnTo>
                    <a:pt x="921" y="1545"/>
                  </a:lnTo>
                  <a:lnTo>
                    <a:pt x="930" y="1535"/>
                  </a:lnTo>
                  <a:lnTo>
                    <a:pt x="938" y="1525"/>
                  </a:lnTo>
                  <a:lnTo>
                    <a:pt x="947" y="1516"/>
                  </a:lnTo>
                  <a:lnTo>
                    <a:pt x="956" y="1507"/>
                  </a:lnTo>
                  <a:lnTo>
                    <a:pt x="964" y="1496"/>
                  </a:lnTo>
                  <a:lnTo>
                    <a:pt x="973" y="1486"/>
                  </a:lnTo>
                  <a:lnTo>
                    <a:pt x="981" y="1476"/>
                  </a:lnTo>
                  <a:lnTo>
                    <a:pt x="990" y="1466"/>
                  </a:lnTo>
                  <a:lnTo>
                    <a:pt x="999" y="1455"/>
                  </a:lnTo>
                  <a:lnTo>
                    <a:pt x="1007" y="1445"/>
                  </a:lnTo>
                  <a:lnTo>
                    <a:pt x="1016" y="1435"/>
                  </a:lnTo>
                  <a:lnTo>
                    <a:pt x="1025" y="1424"/>
                  </a:lnTo>
                  <a:lnTo>
                    <a:pt x="1034" y="1413"/>
                  </a:lnTo>
                  <a:lnTo>
                    <a:pt x="1043" y="1402"/>
                  </a:lnTo>
                  <a:lnTo>
                    <a:pt x="1051" y="1391"/>
                  </a:lnTo>
                  <a:lnTo>
                    <a:pt x="1060" y="1380"/>
                  </a:lnTo>
                  <a:lnTo>
                    <a:pt x="1069" y="1368"/>
                  </a:lnTo>
                  <a:lnTo>
                    <a:pt x="1077" y="1357"/>
                  </a:lnTo>
                  <a:lnTo>
                    <a:pt x="1086" y="1345"/>
                  </a:lnTo>
                  <a:lnTo>
                    <a:pt x="1094" y="1334"/>
                  </a:lnTo>
                  <a:lnTo>
                    <a:pt x="1103" y="1322"/>
                  </a:lnTo>
                  <a:lnTo>
                    <a:pt x="1112" y="1310"/>
                  </a:lnTo>
                  <a:lnTo>
                    <a:pt x="1120" y="1298"/>
                  </a:lnTo>
                  <a:lnTo>
                    <a:pt x="1129" y="1286"/>
                  </a:lnTo>
                  <a:lnTo>
                    <a:pt x="1138" y="1273"/>
                  </a:lnTo>
                  <a:lnTo>
                    <a:pt x="1147" y="1261"/>
                  </a:lnTo>
                  <a:lnTo>
                    <a:pt x="1156" y="1249"/>
                  </a:lnTo>
                  <a:lnTo>
                    <a:pt x="1164" y="1236"/>
                  </a:lnTo>
                  <a:lnTo>
                    <a:pt x="1173" y="1223"/>
                  </a:lnTo>
                  <a:lnTo>
                    <a:pt x="1182" y="1211"/>
                  </a:lnTo>
                  <a:lnTo>
                    <a:pt x="1190" y="1198"/>
                  </a:lnTo>
                  <a:lnTo>
                    <a:pt x="1199" y="1185"/>
                  </a:lnTo>
                  <a:lnTo>
                    <a:pt x="1207" y="1172"/>
                  </a:lnTo>
                  <a:lnTo>
                    <a:pt x="1216" y="1158"/>
                  </a:lnTo>
                  <a:lnTo>
                    <a:pt x="1225" y="1145"/>
                  </a:lnTo>
                  <a:lnTo>
                    <a:pt x="1233" y="1132"/>
                  </a:lnTo>
                  <a:lnTo>
                    <a:pt x="1242" y="1119"/>
                  </a:lnTo>
                  <a:lnTo>
                    <a:pt x="1251" y="1105"/>
                  </a:lnTo>
                  <a:lnTo>
                    <a:pt x="1260" y="1091"/>
                  </a:lnTo>
                  <a:lnTo>
                    <a:pt x="1269" y="1078"/>
                  </a:lnTo>
                  <a:lnTo>
                    <a:pt x="1277" y="1064"/>
                  </a:lnTo>
                  <a:lnTo>
                    <a:pt x="1286" y="1050"/>
                  </a:lnTo>
                  <a:lnTo>
                    <a:pt x="1295" y="1037"/>
                  </a:lnTo>
                  <a:lnTo>
                    <a:pt x="1303" y="1022"/>
                  </a:lnTo>
                  <a:lnTo>
                    <a:pt x="1312" y="1009"/>
                  </a:lnTo>
                  <a:lnTo>
                    <a:pt x="1321" y="994"/>
                  </a:lnTo>
                  <a:lnTo>
                    <a:pt x="1329" y="981"/>
                  </a:lnTo>
                  <a:lnTo>
                    <a:pt x="1338" y="966"/>
                  </a:lnTo>
                  <a:lnTo>
                    <a:pt x="1346" y="952"/>
                  </a:lnTo>
                  <a:lnTo>
                    <a:pt x="1355" y="938"/>
                  </a:lnTo>
                  <a:lnTo>
                    <a:pt x="1364" y="924"/>
                  </a:lnTo>
                  <a:lnTo>
                    <a:pt x="1373" y="909"/>
                  </a:lnTo>
                  <a:lnTo>
                    <a:pt x="1382" y="895"/>
                  </a:lnTo>
                  <a:lnTo>
                    <a:pt x="1390" y="880"/>
                  </a:lnTo>
                  <a:lnTo>
                    <a:pt x="1399" y="866"/>
                  </a:lnTo>
                  <a:lnTo>
                    <a:pt x="1408" y="852"/>
                  </a:lnTo>
                  <a:lnTo>
                    <a:pt x="1416" y="837"/>
                  </a:lnTo>
                  <a:lnTo>
                    <a:pt x="1425" y="823"/>
                  </a:lnTo>
                  <a:lnTo>
                    <a:pt x="1434" y="808"/>
                  </a:lnTo>
                  <a:lnTo>
                    <a:pt x="1442" y="793"/>
                  </a:lnTo>
                  <a:lnTo>
                    <a:pt x="1451" y="779"/>
                  </a:lnTo>
                  <a:lnTo>
                    <a:pt x="1459" y="765"/>
                  </a:lnTo>
                  <a:lnTo>
                    <a:pt x="1468" y="750"/>
                  </a:lnTo>
                  <a:lnTo>
                    <a:pt x="1477" y="736"/>
                  </a:lnTo>
                  <a:lnTo>
                    <a:pt x="1485" y="721"/>
                  </a:lnTo>
                  <a:lnTo>
                    <a:pt x="1495" y="707"/>
                  </a:lnTo>
                  <a:lnTo>
                    <a:pt x="1503" y="692"/>
                  </a:lnTo>
                  <a:lnTo>
                    <a:pt x="1512" y="678"/>
                  </a:lnTo>
                  <a:lnTo>
                    <a:pt x="1521" y="664"/>
                  </a:lnTo>
                  <a:lnTo>
                    <a:pt x="1529" y="649"/>
                  </a:lnTo>
                  <a:lnTo>
                    <a:pt x="1538" y="635"/>
                  </a:lnTo>
                  <a:lnTo>
                    <a:pt x="1547" y="621"/>
                  </a:lnTo>
                  <a:lnTo>
                    <a:pt x="1555" y="606"/>
                  </a:lnTo>
                  <a:lnTo>
                    <a:pt x="1564" y="593"/>
                  </a:lnTo>
                  <a:lnTo>
                    <a:pt x="1572" y="578"/>
                  </a:lnTo>
                  <a:lnTo>
                    <a:pt x="1581" y="565"/>
                  </a:lnTo>
                  <a:lnTo>
                    <a:pt x="1590" y="550"/>
                  </a:lnTo>
                  <a:lnTo>
                    <a:pt x="1598" y="536"/>
                  </a:lnTo>
                  <a:lnTo>
                    <a:pt x="1608" y="523"/>
                  </a:lnTo>
                  <a:lnTo>
                    <a:pt x="1616" y="509"/>
                  </a:lnTo>
                  <a:lnTo>
                    <a:pt x="1625" y="495"/>
                  </a:lnTo>
                  <a:lnTo>
                    <a:pt x="1634" y="482"/>
                  </a:lnTo>
                  <a:lnTo>
                    <a:pt x="1642" y="468"/>
                  </a:lnTo>
                  <a:lnTo>
                    <a:pt x="1651" y="455"/>
                  </a:lnTo>
                  <a:lnTo>
                    <a:pt x="1660" y="441"/>
                  </a:lnTo>
                  <a:lnTo>
                    <a:pt x="1668" y="429"/>
                  </a:lnTo>
                  <a:lnTo>
                    <a:pt x="1677" y="416"/>
                  </a:lnTo>
                  <a:lnTo>
                    <a:pt x="1685" y="403"/>
                  </a:lnTo>
                  <a:lnTo>
                    <a:pt x="1694" y="390"/>
                  </a:lnTo>
                  <a:lnTo>
                    <a:pt x="1703" y="377"/>
                  </a:lnTo>
                  <a:lnTo>
                    <a:pt x="1711" y="365"/>
                  </a:lnTo>
                  <a:lnTo>
                    <a:pt x="1721" y="352"/>
                  </a:lnTo>
                  <a:lnTo>
                    <a:pt x="1729" y="341"/>
                  </a:lnTo>
                  <a:lnTo>
                    <a:pt x="1738" y="329"/>
                  </a:lnTo>
                  <a:lnTo>
                    <a:pt x="1747" y="316"/>
                  </a:lnTo>
                  <a:lnTo>
                    <a:pt x="1755" y="305"/>
                  </a:lnTo>
                  <a:lnTo>
                    <a:pt x="1764" y="293"/>
                  </a:lnTo>
                  <a:lnTo>
                    <a:pt x="1773" y="282"/>
                  </a:lnTo>
                  <a:lnTo>
                    <a:pt x="1781" y="270"/>
                  </a:lnTo>
                  <a:lnTo>
                    <a:pt x="1790" y="259"/>
                  </a:lnTo>
                  <a:lnTo>
                    <a:pt x="1798" y="249"/>
                  </a:lnTo>
                  <a:lnTo>
                    <a:pt x="1807" y="238"/>
                  </a:lnTo>
                  <a:lnTo>
                    <a:pt x="1816" y="227"/>
                  </a:lnTo>
                  <a:lnTo>
                    <a:pt x="1824" y="217"/>
                  </a:lnTo>
                  <a:lnTo>
                    <a:pt x="1834" y="207"/>
                  </a:lnTo>
                  <a:lnTo>
                    <a:pt x="1842" y="197"/>
                  </a:lnTo>
                  <a:lnTo>
                    <a:pt x="1851" y="187"/>
                  </a:lnTo>
                  <a:lnTo>
                    <a:pt x="1860" y="177"/>
                  </a:lnTo>
                  <a:lnTo>
                    <a:pt x="1868" y="168"/>
                  </a:lnTo>
                  <a:lnTo>
                    <a:pt x="1877" y="159"/>
                  </a:lnTo>
                  <a:lnTo>
                    <a:pt x="1886" y="151"/>
                  </a:lnTo>
                  <a:lnTo>
                    <a:pt x="1894" y="142"/>
                  </a:lnTo>
                  <a:lnTo>
                    <a:pt x="1903" y="133"/>
                  </a:lnTo>
                  <a:lnTo>
                    <a:pt x="1912" y="125"/>
                  </a:lnTo>
                  <a:lnTo>
                    <a:pt x="1920" y="117"/>
                  </a:lnTo>
                  <a:lnTo>
                    <a:pt x="1929" y="110"/>
                  </a:lnTo>
                  <a:lnTo>
                    <a:pt x="1937" y="102"/>
                  </a:lnTo>
                  <a:lnTo>
                    <a:pt x="1947" y="95"/>
                  </a:lnTo>
                  <a:lnTo>
                    <a:pt x="1955" y="88"/>
                  </a:lnTo>
                  <a:lnTo>
                    <a:pt x="1964" y="81"/>
                  </a:lnTo>
                  <a:lnTo>
                    <a:pt x="1973" y="74"/>
                  </a:lnTo>
                  <a:lnTo>
                    <a:pt x="1981" y="69"/>
                  </a:lnTo>
                  <a:lnTo>
                    <a:pt x="1990" y="62"/>
                  </a:lnTo>
                  <a:lnTo>
                    <a:pt x="1999" y="56"/>
                  </a:lnTo>
                  <a:lnTo>
                    <a:pt x="2007" y="51"/>
                  </a:lnTo>
                  <a:lnTo>
                    <a:pt x="2016" y="46"/>
                  </a:lnTo>
                  <a:lnTo>
                    <a:pt x="2025" y="41"/>
                  </a:lnTo>
                  <a:lnTo>
                    <a:pt x="2033" y="36"/>
                  </a:lnTo>
                  <a:lnTo>
                    <a:pt x="2042" y="32"/>
                  </a:lnTo>
                  <a:lnTo>
                    <a:pt x="2050" y="28"/>
                  </a:lnTo>
                  <a:lnTo>
                    <a:pt x="2060" y="24"/>
                  </a:lnTo>
                  <a:lnTo>
                    <a:pt x="2068" y="21"/>
                  </a:lnTo>
                  <a:lnTo>
                    <a:pt x="2077" y="18"/>
                  </a:lnTo>
                  <a:lnTo>
                    <a:pt x="2086" y="15"/>
                  </a:lnTo>
                  <a:lnTo>
                    <a:pt x="2094" y="12"/>
                  </a:lnTo>
                  <a:lnTo>
                    <a:pt x="2103" y="10"/>
                  </a:lnTo>
                  <a:lnTo>
                    <a:pt x="2112" y="8"/>
                  </a:lnTo>
                  <a:lnTo>
                    <a:pt x="2120" y="5"/>
                  </a:lnTo>
                  <a:lnTo>
                    <a:pt x="2129" y="4"/>
                  </a:lnTo>
                  <a:lnTo>
                    <a:pt x="2138" y="3"/>
                  </a:lnTo>
                  <a:lnTo>
                    <a:pt x="2146" y="2"/>
                  </a:lnTo>
                  <a:lnTo>
                    <a:pt x="2155" y="1"/>
                  </a:lnTo>
                  <a:lnTo>
                    <a:pt x="2163" y="0"/>
                  </a:lnTo>
                  <a:lnTo>
                    <a:pt x="2173" y="0"/>
                  </a:lnTo>
                  <a:lnTo>
                    <a:pt x="2181" y="0"/>
                  </a:lnTo>
                  <a:lnTo>
                    <a:pt x="2190" y="1"/>
                  </a:lnTo>
                  <a:lnTo>
                    <a:pt x="2199" y="2"/>
                  </a:lnTo>
                  <a:lnTo>
                    <a:pt x="2207" y="3"/>
                  </a:lnTo>
                  <a:lnTo>
                    <a:pt x="2216" y="4"/>
                  </a:lnTo>
                  <a:lnTo>
                    <a:pt x="2225" y="5"/>
                  </a:lnTo>
                  <a:lnTo>
                    <a:pt x="2233" y="8"/>
                  </a:lnTo>
                  <a:lnTo>
                    <a:pt x="2242" y="10"/>
                  </a:lnTo>
                  <a:lnTo>
                    <a:pt x="2251" y="12"/>
                  </a:lnTo>
                  <a:lnTo>
                    <a:pt x="2259" y="15"/>
                  </a:lnTo>
                  <a:lnTo>
                    <a:pt x="2268" y="18"/>
                  </a:lnTo>
                  <a:lnTo>
                    <a:pt x="2276" y="21"/>
                  </a:lnTo>
                  <a:lnTo>
                    <a:pt x="2285" y="24"/>
                  </a:lnTo>
                  <a:lnTo>
                    <a:pt x="2294" y="28"/>
                  </a:lnTo>
                  <a:lnTo>
                    <a:pt x="2303" y="32"/>
                  </a:lnTo>
                  <a:lnTo>
                    <a:pt x="2312" y="36"/>
                  </a:lnTo>
                  <a:lnTo>
                    <a:pt x="2320" y="41"/>
                  </a:lnTo>
                  <a:lnTo>
                    <a:pt x="2329" y="46"/>
                  </a:lnTo>
                  <a:lnTo>
                    <a:pt x="2338" y="51"/>
                  </a:lnTo>
                  <a:lnTo>
                    <a:pt x="2346" y="56"/>
                  </a:lnTo>
                  <a:lnTo>
                    <a:pt x="2355" y="62"/>
                  </a:lnTo>
                  <a:lnTo>
                    <a:pt x="2364" y="69"/>
                  </a:lnTo>
                  <a:lnTo>
                    <a:pt x="2372" y="74"/>
                  </a:lnTo>
                  <a:lnTo>
                    <a:pt x="2381" y="81"/>
                  </a:lnTo>
                  <a:lnTo>
                    <a:pt x="2390" y="88"/>
                  </a:lnTo>
                  <a:lnTo>
                    <a:pt x="2398" y="95"/>
                  </a:lnTo>
                  <a:lnTo>
                    <a:pt x="2407" y="102"/>
                  </a:lnTo>
                  <a:lnTo>
                    <a:pt x="2416" y="110"/>
                  </a:lnTo>
                  <a:lnTo>
                    <a:pt x="2425" y="117"/>
                  </a:lnTo>
                  <a:lnTo>
                    <a:pt x="2433" y="125"/>
                  </a:lnTo>
                  <a:lnTo>
                    <a:pt x="2442" y="133"/>
                  </a:lnTo>
                  <a:lnTo>
                    <a:pt x="2451" y="142"/>
                  </a:lnTo>
                  <a:lnTo>
                    <a:pt x="2459" y="151"/>
                  </a:lnTo>
                  <a:lnTo>
                    <a:pt x="2468" y="159"/>
                  </a:lnTo>
                  <a:lnTo>
                    <a:pt x="2477" y="168"/>
                  </a:lnTo>
                  <a:lnTo>
                    <a:pt x="2485" y="177"/>
                  </a:lnTo>
                  <a:lnTo>
                    <a:pt x="2494" y="187"/>
                  </a:lnTo>
                  <a:lnTo>
                    <a:pt x="2503" y="197"/>
                  </a:lnTo>
                  <a:lnTo>
                    <a:pt x="2511" y="207"/>
                  </a:lnTo>
                  <a:lnTo>
                    <a:pt x="2521" y="217"/>
                  </a:lnTo>
                  <a:lnTo>
                    <a:pt x="2529" y="227"/>
                  </a:lnTo>
                  <a:lnTo>
                    <a:pt x="2538" y="238"/>
                  </a:lnTo>
                  <a:lnTo>
                    <a:pt x="2546" y="249"/>
                  </a:lnTo>
                  <a:lnTo>
                    <a:pt x="2555" y="259"/>
                  </a:lnTo>
                  <a:lnTo>
                    <a:pt x="2564" y="270"/>
                  </a:lnTo>
                  <a:lnTo>
                    <a:pt x="2572" y="282"/>
                  </a:lnTo>
                  <a:lnTo>
                    <a:pt x="2581" y="293"/>
                  </a:lnTo>
                  <a:lnTo>
                    <a:pt x="2590" y="305"/>
                  </a:lnTo>
                  <a:lnTo>
                    <a:pt x="2598" y="316"/>
                  </a:lnTo>
                  <a:lnTo>
                    <a:pt x="2607" y="329"/>
                  </a:lnTo>
                  <a:lnTo>
                    <a:pt x="2616" y="341"/>
                  </a:lnTo>
                  <a:lnTo>
                    <a:pt x="2624" y="352"/>
                  </a:lnTo>
                  <a:lnTo>
                    <a:pt x="2634" y="365"/>
                  </a:lnTo>
                  <a:lnTo>
                    <a:pt x="2642" y="377"/>
                  </a:lnTo>
                  <a:lnTo>
                    <a:pt x="2651" y="390"/>
                  </a:lnTo>
                  <a:lnTo>
                    <a:pt x="2659" y="403"/>
                  </a:lnTo>
                  <a:lnTo>
                    <a:pt x="2668" y="416"/>
                  </a:lnTo>
                  <a:lnTo>
                    <a:pt x="2677" y="429"/>
                  </a:lnTo>
                  <a:lnTo>
                    <a:pt x="2685" y="441"/>
                  </a:lnTo>
                  <a:lnTo>
                    <a:pt x="2694" y="455"/>
                  </a:lnTo>
                  <a:lnTo>
                    <a:pt x="2703" y="468"/>
                  </a:lnTo>
                  <a:lnTo>
                    <a:pt x="2711" y="482"/>
                  </a:lnTo>
                  <a:lnTo>
                    <a:pt x="2720" y="495"/>
                  </a:lnTo>
                  <a:lnTo>
                    <a:pt x="2729" y="509"/>
                  </a:lnTo>
                  <a:lnTo>
                    <a:pt x="2737" y="523"/>
                  </a:lnTo>
                  <a:lnTo>
                    <a:pt x="2747" y="536"/>
                  </a:lnTo>
                  <a:lnTo>
                    <a:pt x="2755" y="550"/>
                  </a:lnTo>
                  <a:lnTo>
                    <a:pt x="2764" y="565"/>
                  </a:lnTo>
                  <a:lnTo>
                    <a:pt x="2772" y="578"/>
                  </a:lnTo>
                  <a:lnTo>
                    <a:pt x="2781" y="593"/>
                  </a:lnTo>
                  <a:lnTo>
                    <a:pt x="2790" y="606"/>
                  </a:lnTo>
                  <a:lnTo>
                    <a:pt x="2798" y="621"/>
                  </a:lnTo>
                  <a:lnTo>
                    <a:pt x="2807" y="635"/>
                  </a:lnTo>
                  <a:lnTo>
                    <a:pt x="2816" y="649"/>
                  </a:lnTo>
                  <a:lnTo>
                    <a:pt x="2824" y="664"/>
                  </a:lnTo>
                  <a:lnTo>
                    <a:pt x="2833" y="678"/>
                  </a:lnTo>
                  <a:lnTo>
                    <a:pt x="2842" y="692"/>
                  </a:lnTo>
                  <a:lnTo>
                    <a:pt x="2850" y="707"/>
                  </a:lnTo>
                  <a:lnTo>
                    <a:pt x="2860" y="721"/>
                  </a:lnTo>
                  <a:lnTo>
                    <a:pt x="2868" y="736"/>
                  </a:lnTo>
                  <a:lnTo>
                    <a:pt x="2877" y="750"/>
                  </a:lnTo>
                  <a:lnTo>
                    <a:pt x="2885" y="765"/>
                  </a:lnTo>
                  <a:lnTo>
                    <a:pt x="2894" y="779"/>
                  </a:lnTo>
                  <a:lnTo>
                    <a:pt x="2903" y="793"/>
                  </a:lnTo>
                  <a:lnTo>
                    <a:pt x="2911" y="808"/>
                  </a:lnTo>
                  <a:lnTo>
                    <a:pt x="2920" y="823"/>
                  </a:lnTo>
                  <a:lnTo>
                    <a:pt x="2929" y="837"/>
                  </a:lnTo>
                  <a:lnTo>
                    <a:pt x="2937" y="852"/>
                  </a:lnTo>
                  <a:lnTo>
                    <a:pt x="2946" y="866"/>
                  </a:lnTo>
                  <a:lnTo>
                    <a:pt x="2955" y="880"/>
                  </a:lnTo>
                  <a:lnTo>
                    <a:pt x="2963" y="895"/>
                  </a:lnTo>
                  <a:lnTo>
                    <a:pt x="2972" y="909"/>
                  </a:lnTo>
                  <a:lnTo>
                    <a:pt x="2981" y="924"/>
                  </a:lnTo>
                  <a:lnTo>
                    <a:pt x="2990" y="938"/>
                  </a:lnTo>
                  <a:lnTo>
                    <a:pt x="2999" y="952"/>
                  </a:lnTo>
                  <a:lnTo>
                    <a:pt x="3007" y="966"/>
                  </a:lnTo>
                  <a:lnTo>
                    <a:pt x="3016" y="981"/>
                  </a:lnTo>
                  <a:lnTo>
                    <a:pt x="3024" y="994"/>
                  </a:lnTo>
                  <a:lnTo>
                    <a:pt x="3033" y="1009"/>
                  </a:lnTo>
                  <a:lnTo>
                    <a:pt x="3042" y="1022"/>
                  </a:lnTo>
                  <a:lnTo>
                    <a:pt x="3050" y="1037"/>
                  </a:lnTo>
                  <a:lnTo>
                    <a:pt x="3059" y="1050"/>
                  </a:lnTo>
                  <a:lnTo>
                    <a:pt x="3068" y="1064"/>
                  </a:lnTo>
                  <a:lnTo>
                    <a:pt x="3076" y="1078"/>
                  </a:lnTo>
                  <a:lnTo>
                    <a:pt x="3085" y="1091"/>
                  </a:lnTo>
                  <a:lnTo>
                    <a:pt x="3094" y="1105"/>
                  </a:lnTo>
                  <a:lnTo>
                    <a:pt x="3103" y="1119"/>
                  </a:lnTo>
                  <a:lnTo>
                    <a:pt x="3112" y="1132"/>
                  </a:lnTo>
                  <a:lnTo>
                    <a:pt x="3120" y="1145"/>
                  </a:lnTo>
                  <a:lnTo>
                    <a:pt x="3129" y="1158"/>
                  </a:lnTo>
                  <a:lnTo>
                    <a:pt x="3137" y="1172"/>
                  </a:lnTo>
                  <a:lnTo>
                    <a:pt x="3146" y="1185"/>
                  </a:lnTo>
                  <a:lnTo>
                    <a:pt x="3155" y="1198"/>
                  </a:lnTo>
                  <a:lnTo>
                    <a:pt x="3163" y="1211"/>
                  </a:lnTo>
                  <a:lnTo>
                    <a:pt x="3172" y="1223"/>
                  </a:lnTo>
                  <a:lnTo>
                    <a:pt x="3181" y="1236"/>
                  </a:lnTo>
                  <a:lnTo>
                    <a:pt x="3189" y="1249"/>
                  </a:lnTo>
                  <a:lnTo>
                    <a:pt x="3198" y="1261"/>
                  </a:lnTo>
                  <a:lnTo>
                    <a:pt x="3207" y="1273"/>
                  </a:lnTo>
                  <a:lnTo>
                    <a:pt x="3216" y="1286"/>
                  </a:lnTo>
                  <a:lnTo>
                    <a:pt x="3225" y="1298"/>
                  </a:lnTo>
                  <a:lnTo>
                    <a:pt x="3233" y="1310"/>
                  </a:lnTo>
                  <a:lnTo>
                    <a:pt x="3242" y="1322"/>
                  </a:lnTo>
                  <a:lnTo>
                    <a:pt x="3250" y="1334"/>
                  </a:lnTo>
                  <a:lnTo>
                    <a:pt x="3259" y="1345"/>
                  </a:lnTo>
                  <a:lnTo>
                    <a:pt x="3268" y="1357"/>
                  </a:lnTo>
                  <a:lnTo>
                    <a:pt x="3276" y="1368"/>
                  </a:lnTo>
                  <a:lnTo>
                    <a:pt x="3285" y="1380"/>
                  </a:lnTo>
                  <a:lnTo>
                    <a:pt x="3294" y="1391"/>
                  </a:lnTo>
                  <a:lnTo>
                    <a:pt x="3302" y="1402"/>
                  </a:lnTo>
                  <a:lnTo>
                    <a:pt x="3311" y="1413"/>
                  </a:lnTo>
                  <a:lnTo>
                    <a:pt x="3320" y="1424"/>
                  </a:lnTo>
                  <a:lnTo>
                    <a:pt x="3329" y="1435"/>
                  </a:lnTo>
                  <a:lnTo>
                    <a:pt x="3338" y="1445"/>
                  </a:lnTo>
                  <a:lnTo>
                    <a:pt x="3346" y="1455"/>
                  </a:lnTo>
                  <a:lnTo>
                    <a:pt x="3355" y="1466"/>
                  </a:lnTo>
                  <a:lnTo>
                    <a:pt x="3363" y="1476"/>
                  </a:lnTo>
                  <a:lnTo>
                    <a:pt x="3372" y="1486"/>
                  </a:lnTo>
                  <a:lnTo>
                    <a:pt x="3381" y="1496"/>
                  </a:lnTo>
                  <a:lnTo>
                    <a:pt x="3389" y="1507"/>
                  </a:lnTo>
                  <a:lnTo>
                    <a:pt x="3398" y="1516"/>
                  </a:lnTo>
                  <a:lnTo>
                    <a:pt x="3407" y="1525"/>
                  </a:lnTo>
                  <a:lnTo>
                    <a:pt x="3415" y="1535"/>
                  </a:lnTo>
                  <a:lnTo>
                    <a:pt x="3424" y="1545"/>
                  </a:lnTo>
                  <a:lnTo>
                    <a:pt x="3433" y="1553"/>
                  </a:lnTo>
                  <a:lnTo>
                    <a:pt x="3442" y="1563"/>
                  </a:lnTo>
                  <a:lnTo>
                    <a:pt x="3451" y="1571"/>
                  </a:lnTo>
                  <a:lnTo>
                    <a:pt x="3459" y="1581"/>
                  </a:lnTo>
                  <a:lnTo>
                    <a:pt x="3468" y="1589"/>
                  </a:lnTo>
                  <a:lnTo>
                    <a:pt x="3476" y="1598"/>
                  </a:lnTo>
                  <a:lnTo>
                    <a:pt x="3485" y="1607"/>
                  </a:lnTo>
                  <a:lnTo>
                    <a:pt x="3494" y="1615"/>
                  </a:lnTo>
                  <a:lnTo>
                    <a:pt x="3502" y="1622"/>
                  </a:lnTo>
                  <a:lnTo>
                    <a:pt x="3511" y="1631"/>
                  </a:lnTo>
                  <a:lnTo>
                    <a:pt x="3520" y="1639"/>
                  </a:lnTo>
                  <a:lnTo>
                    <a:pt x="3528" y="1647"/>
                  </a:lnTo>
                  <a:lnTo>
                    <a:pt x="3537" y="1654"/>
                  </a:lnTo>
                  <a:lnTo>
                    <a:pt x="3546" y="1662"/>
                  </a:lnTo>
                  <a:lnTo>
                    <a:pt x="3555" y="1669"/>
                  </a:lnTo>
                  <a:lnTo>
                    <a:pt x="3564" y="1676"/>
                  </a:lnTo>
                  <a:lnTo>
                    <a:pt x="3572" y="1684"/>
                  </a:lnTo>
                  <a:lnTo>
                    <a:pt x="3581" y="1691"/>
                  </a:lnTo>
                  <a:lnTo>
                    <a:pt x="3590" y="1698"/>
                  </a:lnTo>
                  <a:lnTo>
                    <a:pt x="3598" y="1704"/>
                  </a:lnTo>
                  <a:lnTo>
                    <a:pt x="3607" y="1712"/>
                  </a:lnTo>
                  <a:lnTo>
                    <a:pt x="3615" y="1718"/>
                  </a:lnTo>
                  <a:lnTo>
                    <a:pt x="3624" y="1725"/>
                  </a:lnTo>
                  <a:lnTo>
                    <a:pt x="3633" y="1731"/>
                  </a:lnTo>
                  <a:lnTo>
                    <a:pt x="3641" y="1737"/>
                  </a:lnTo>
                  <a:lnTo>
                    <a:pt x="3650" y="1743"/>
                  </a:lnTo>
                  <a:lnTo>
                    <a:pt x="3659" y="1749"/>
                  </a:lnTo>
                  <a:lnTo>
                    <a:pt x="3668" y="1756"/>
                  </a:lnTo>
                  <a:lnTo>
                    <a:pt x="3677" y="1761"/>
                  </a:lnTo>
                  <a:lnTo>
                    <a:pt x="3685" y="1767"/>
                  </a:lnTo>
                  <a:lnTo>
                    <a:pt x="3694" y="1772"/>
                  </a:lnTo>
                  <a:lnTo>
                    <a:pt x="3703" y="1778"/>
                  </a:lnTo>
                  <a:lnTo>
                    <a:pt x="3711" y="1783"/>
                  </a:lnTo>
                  <a:lnTo>
                    <a:pt x="3720" y="1789"/>
                  </a:lnTo>
                  <a:lnTo>
                    <a:pt x="3728" y="1794"/>
                  </a:lnTo>
                  <a:lnTo>
                    <a:pt x="3737" y="1799"/>
                  </a:lnTo>
                  <a:lnTo>
                    <a:pt x="3746" y="1804"/>
                  </a:lnTo>
                  <a:lnTo>
                    <a:pt x="3754" y="1809"/>
                  </a:lnTo>
                  <a:lnTo>
                    <a:pt x="3763" y="1813"/>
                  </a:lnTo>
                  <a:lnTo>
                    <a:pt x="3772" y="1818"/>
                  </a:lnTo>
                  <a:lnTo>
                    <a:pt x="3781" y="1822"/>
                  </a:lnTo>
                  <a:lnTo>
                    <a:pt x="3790" y="1827"/>
                  </a:lnTo>
                  <a:lnTo>
                    <a:pt x="3798" y="1831"/>
                  </a:lnTo>
                  <a:lnTo>
                    <a:pt x="3807" y="1835"/>
                  </a:lnTo>
                  <a:lnTo>
                    <a:pt x="3816" y="1840"/>
                  </a:lnTo>
                  <a:lnTo>
                    <a:pt x="3824" y="1844"/>
                  </a:lnTo>
                  <a:lnTo>
                    <a:pt x="3833" y="1848"/>
                  </a:lnTo>
                  <a:lnTo>
                    <a:pt x="3841" y="1852"/>
                  </a:lnTo>
                  <a:lnTo>
                    <a:pt x="3850" y="1856"/>
                  </a:lnTo>
                  <a:lnTo>
                    <a:pt x="3859" y="1859"/>
                  </a:lnTo>
                  <a:lnTo>
                    <a:pt x="3867" y="1863"/>
                  </a:lnTo>
                  <a:lnTo>
                    <a:pt x="3876" y="1866"/>
                  </a:lnTo>
                  <a:lnTo>
                    <a:pt x="3885" y="1870"/>
                  </a:lnTo>
                  <a:lnTo>
                    <a:pt x="3894" y="1874"/>
                  </a:lnTo>
                  <a:lnTo>
                    <a:pt x="3903" y="1877"/>
                  </a:lnTo>
                  <a:lnTo>
                    <a:pt x="3911" y="1880"/>
                  </a:lnTo>
                  <a:lnTo>
                    <a:pt x="3920" y="1884"/>
                  </a:lnTo>
                  <a:lnTo>
                    <a:pt x="3929" y="1887"/>
                  </a:lnTo>
                  <a:lnTo>
                    <a:pt x="3937" y="1889"/>
                  </a:lnTo>
                  <a:lnTo>
                    <a:pt x="3946" y="1892"/>
                  </a:lnTo>
                  <a:lnTo>
                    <a:pt x="3954" y="1895"/>
                  </a:lnTo>
                  <a:lnTo>
                    <a:pt x="3963" y="1898"/>
                  </a:lnTo>
                  <a:lnTo>
                    <a:pt x="3972" y="1901"/>
                  </a:lnTo>
                  <a:lnTo>
                    <a:pt x="3980" y="1904"/>
                  </a:lnTo>
                  <a:lnTo>
                    <a:pt x="3989" y="1906"/>
                  </a:lnTo>
                  <a:lnTo>
                    <a:pt x="3998" y="1909"/>
                  </a:lnTo>
                  <a:lnTo>
                    <a:pt x="4007" y="1911"/>
                  </a:lnTo>
                  <a:lnTo>
                    <a:pt x="4016" y="1914"/>
                  </a:lnTo>
                  <a:lnTo>
                    <a:pt x="4024" y="1916"/>
                  </a:lnTo>
                  <a:lnTo>
                    <a:pt x="4033" y="1918"/>
                  </a:lnTo>
                  <a:lnTo>
                    <a:pt x="4042" y="1920"/>
                  </a:lnTo>
                  <a:lnTo>
                    <a:pt x="4050" y="1923"/>
                  </a:lnTo>
                  <a:lnTo>
                    <a:pt x="4059" y="1925"/>
                  </a:lnTo>
                  <a:lnTo>
                    <a:pt x="4067" y="1927"/>
                  </a:lnTo>
                  <a:lnTo>
                    <a:pt x="4076" y="1929"/>
                  </a:lnTo>
                  <a:lnTo>
                    <a:pt x="4085" y="1931"/>
                  </a:lnTo>
                  <a:lnTo>
                    <a:pt x="4093" y="1933"/>
                  </a:lnTo>
                  <a:lnTo>
                    <a:pt x="4102" y="1935"/>
                  </a:lnTo>
                  <a:lnTo>
                    <a:pt x="4111" y="1936"/>
                  </a:lnTo>
                  <a:lnTo>
                    <a:pt x="4120" y="1938"/>
                  </a:lnTo>
                  <a:lnTo>
                    <a:pt x="4129" y="1940"/>
                  </a:lnTo>
                  <a:lnTo>
                    <a:pt x="4137" y="1942"/>
                  </a:lnTo>
                  <a:lnTo>
                    <a:pt x="4146" y="1943"/>
                  </a:lnTo>
                  <a:lnTo>
                    <a:pt x="4155" y="1945"/>
                  </a:lnTo>
                  <a:lnTo>
                    <a:pt x="4163" y="1946"/>
                  </a:lnTo>
                  <a:lnTo>
                    <a:pt x="4172" y="1948"/>
                  </a:lnTo>
                  <a:lnTo>
                    <a:pt x="4181" y="1949"/>
                  </a:lnTo>
                  <a:lnTo>
                    <a:pt x="4189" y="1951"/>
                  </a:lnTo>
                  <a:lnTo>
                    <a:pt x="4198" y="1952"/>
                  </a:lnTo>
                  <a:lnTo>
                    <a:pt x="4206" y="1953"/>
                  </a:lnTo>
                  <a:lnTo>
                    <a:pt x="4215" y="1955"/>
                  </a:lnTo>
                  <a:lnTo>
                    <a:pt x="4224" y="1956"/>
                  </a:lnTo>
                  <a:lnTo>
                    <a:pt x="4233" y="1957"/>
                  </a:lnTo>
                  <a:lnTo>
                    <a:pt x="4242" y="1959"/>
                  </a:lnTo>
                  <a:lnTo>
                    <a:pt x="4250" y="1959"/>
                  </a:lnTo>
                  <a:lnTo>
                    <a:pt x="4259" y="1961"/>
                  </a:lnTo>
                  <a:lnTo>
                    <a:pt x="4268" y="1961"/>
                  </a:lnTo>
                  <a:lnTo>
                    <a:pt x="4276" y="1963"/>
                  </a:lnTo>
                  <a:lnTo>
                    <a:pt x="4285" y="1964"/>
                  </a:lnTo>
                  <a:lnTo>
                    <a:pt x="4294" y="1964"/>
                  </a:lnTo>
                  <a:lnTo>
                    <a:pt x="4302" y="1966"/>
                  </a:lnTo>
                  <a:lnTo>
                    <a:pt x="4311" y="1966"/>
                  </a:lnTo>
                  <a:lnTo>
                    <a:pt x="4319" y="1967"/>
                  </a:lnTo>
                  <a:lnTo>
                    <a:pt x="4328" y="1968"/>
                  </a:lnTo>
                  <a:lnTo>
                    <a:pt x="4337" y="1969"/>
                  </a:lnTo>
                  <a:lnTo>
                    <a:pt x="4346" y="1970"/>
                  </a:lnTo>
                </a:path>
              </a:pathLst>
            </a:custGeom>
            <a:noFill/>
            <a:ln w="19050" cap="rnd">
              <a:solidFill>
                <a:srgbClr val="FF0000"/>
              </a:solidFill>
              <a:round/>
              <a:headEnd/>
              <a:tailEnd/>
            </a:ln>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endParaRPr lang="en-US" altLang="en-US" dirty="0"/>
            </a:p>
          </p:txBody>
        </p:sp>
        <p:sp>
          <p:nvSpPr>
            <p:cNvPr id="11" name="Freeform 29"/>
            <p:cNvSpPr>
              <a:spLocks/>
            </p:cNvSpPr>
            <p:nvPr/>
          </p:nvSpPr>
          <p:spPr bwMode="auto">
            <a:xfrm>
              <a:off x="2090239" y="1277794"/>
              <a:ext cx="3495134" cy="1312172"/>
            </a:xfrm>
            <a:custGeom>
              <a:avLst/>
              <a:gdLst>
                <a:gd name="T0" fmla="*/ 60 w 4347"/>
                <a:gd name="T1" fmla="*/ 1964 h 1971"/>
                <a:gd name="T2" fmla="*/ 130 w 4347"/>
                <a:gd name="T3" fmla="*/ 1955 h 1971"/>
                <a:gd name="T4" fmla="*/ 199 w 4347"/>
                <a:gd name="T5" fmla="*/ 1943 h 1971"/>
                <a:gd name="T6" fmla="*/ 269 w 4347"/>
                <a:gd name="T7" fmla="*/ 1929 h 1971"/>
                <a:gd name="T8" fmla="*/ 338 w 4347"/>
                <a:gd name="T9" fmla="*/ 1911 h 1971"/>
                <a:gd name="T10" fmla="*/ 408 w 4347"/>
                <a:gd name="T11" fmla="*/ 1889 h 1971"/>
                <a:gd name="T12" fmla="*/ 478 w 4347"/>
                <a:gd name="T13" fmla="*/ 1863 h 1971"/>
                <a:gd name="T14" fmla="*/ 547 w 4347"/>
                <a:gd name="T15" fmla="*/ 1831 h 1971"/>
                <a:gd name="T16" fmla="*/ 616 w 4347"/>
                <a:gd name="T17" fmla="*/ 1794 h 1971"/>
                <a:gd name="T18" fmla="*/ 686 w 4347"/>
                <a:gd name="T19" fmla="*/ 1749 h 1971"/>
                <a:gd name="T20" fmla="*/ 755 w 4347"/>
                <a:gd name="T21" fmla="*/ 1698 h 1971"/>
                <a:gd name="T22" fmla="*/ 825 w 4347"/>
                <a:gd name="T23" fmla="*/ 1639 h 1971"/>
                <a:gd name="T24" fmla="*/ 894 w 4347"/>
                <a:gd name="T25" fmla="*/ 1571 h 1971"/>
                <a:gd name="T26" fmla="*/ 964 w 4347"/>
                <a:gd name="T27" fmla="*/ 1496 h 1971"/>
                <a:gd name="T28" fmla="*/ 1034 w 4347"/>
                <a:gd name="T29" fmla="*/ 1413 h 1971"/>
                <a:gd name="T30" fmla="*/ 1103 w 4347"/>
                <a:gd name="T31" fmla="*/ 1322 h 1971"/>
                <a:gd name="T32" fmla="*/ 1173 w 4347"/>
                <a:gd name="T33" fmla="*/ 1223 h 1971"/>
                <a:gd name="T34" fmla="*/ 1242 w 4347"/>
                <a:gd name="T35" fmla="*/ 1119 h 1971"/>
                <a:gd name="T36" fmla="*/ 1312 w 4347"/>
                <a:gd name="T37" fmla="*/ 1009 h 1971"/>
                <a:gd name="T38" fmla="*/ 1382 w 4347"/>
                <a:gd name="T39" fmla="*/ 895 h 1971"/>
                <a:gd name="T40" fmla="*/ 1451 w 4347"/>
                <a:gd name="T41" fmla="*/ 779 h 1971"/>
                <a:gd name="T42" fmla="*/ 1521 w 4347"/>
                <a:gd name="T43" fmla="*/ 664 h 1971"/>
                <a:gd name="T44" fmla="*/ 1590 w 4347"/>
                <a:gd name="T45" fmla="*/ 550 h 1971"/>
                <a:gd name="T46" fmla="*/ 1660 w 4347"/>
                <a:gd name="T47" fmla="*/ 441 h 1971"/>
                <a:gd name="T48" fmla="*/ 1729 w 4347"/>
                <a:gd name="T49" fmla="*/ 341 h 1971"/>
                <a:gd name="T50" fmla="*/ 1798 w 4347"/>
                <a:gd name="T51" fmla="*/ 249 h 1971"/>
                <a:gd name="T52" fmla="*/ 1868 w 4347"/>
                <a:gd name="T53" fmla="*/ 168 h 1971"/>
                <a:gd name="T54" fmla="*/ 1937 w 4347"/>
                <a:gd name="T55" fmla="*/ 102 h 1971"/>
                <a:gd name="T56" fmla="*/ 2007 w 4347"/>
                <a:gd name="T57" fmla="*/ 51 h 1971"/>
                <a:gd name="T58" fmla="*/ 2077 w 4347"/>
                <a:gd name="T59" fmla="*/ 18 h 1971"/>
                <a:gd name="T60" fmla="*/ 2146 w 4347"/>
                <a:gd name="T61" fmla="*/ 2 h 1971"/>
                <a:gd name="T62" fmla="*/ 2216 w 4347"/>
                <a:gd name="T63" fmla="*/ 4 h 1971"/>
                <a:gd name="T64" fmla="*/ 2285 w 4347"/>
                <a:gd name="T65" fmla="*/ 24 h 1971"/>
                <a:gd name="T66" fmla="*/ 2355 w 4347"/>
                <a:gd name="T67" fmla="*/ 62 h 1971"/>
                <a:gd name="T68" fmla="*/ 2425 w 4347"/>
                <a:gd name="T69" fmla="*/ 117 h 1971"/>
                <a:gd name="T70" fmla="*/ 2494 w 4347"/>
                <a:gd name="T71" fmla="*/ 187 h 1971"/>
                <a:gd name="T72" fmla="*/ 2564 w 4347"/>
                <a:gd name="T73" fmla="*/ 270 h 1971"/>
                <a:gd name="T74" fmla="*/ 2634 w 4347"/>
                <a:gd name="T75" fmla="*/ 365 h 1971"/>
                <a:gd name="T76" fmla="*/ 2703 w 4347"/>
                <a:gd name="T77" fmla="*/ 468 h 1971"/>
                <a:gd name="T78" fmla="*/ 2772 w 4347"/>
                <a:gd name="T79" fmla="*/ 578 h 1971"/>
                <a:gd name="T80" fmla="*/ 2842 w 4347"/>
                <a:gd name="T81" fmla="*/ 692 h 1971"/>
                <a:gd name="T82" fmla="*/ 2911 w 4347"/>
                <a:gd name="T83" fmla="*/ 808 h 1971"/>
                <a:gd name="T84" fmla="*/ 2981 w 4347"/>
                <a:gd name="T85" fmla="*/ 924 h 1971"/>
                <a:gd name="T86" fmla="*/ 3050 w 4347"/>
                <a:gd name="T87" fmla="*/ 1037 h 1971"/>
                <a:gd name="T88" fmla="*/ 3120 w 4347"/>
                <a:gd name="T89" fmla="*/ 1145 h 1971"/>
                <a:gd name="T90" fmla="*/ 3189 w 4347"/>
                <a:gd name="T91" fmla="*/ 1249 h 1971"/>
                <a:gd name="T92" fmla="*/ 3259 w 4347"/>
                <a:gd name="T93" fmla="*/ 1345 h 1971"/>
                <a:gd name="T94" fmla="*/ 3329 w 4347"/>
                <a:gd name="T95" fmla="*/ 1435 h 1971"/>
                <a:gd name="T96" fmla="*/ 3398 w 4347"/>
                <a:gd name="T97" fmla="*/ 1516 h 1971"/>
                <a:gd name="T98" fmla="*/ 3468 w 4347"/>
                <a:gd name="T99" fmla="*/ 1589 h 1971"/>
                <a:gd name="T100" fmla="*/ 3537 w 4347"/>
                <a:gd name="T101" fmla="*/ 1654 h 1971"/>
                <a:gd name="T102" fmla="*/ 3607 w 4347"/>
                <a:gd name="T103" fmla="*/ 1712 h 1971"/>
                <a:gd name="T104" fmla="*/ 3677 w 4347"/>
                <a:gd name="T105" fmla="*/ 1761 h 1971"/>
                <a:gd name="T106" fmla="*/ 3746 w 4347"/>
                <a:gd name="T107" fmla="*/ 1804 h 1971"/>
                <a:gd name="T108" fmla="*/ 3816 w 4347"/>
                <a:gd name="T109" fmla="*/ 1840 h 1971"/>
                <a:gd name="T110" fmla="*/ 3885 w 4347"/>
                <a:gd name="T111" fmla="*/ 1870 h 1971"/>
                <a:gd name="T112" fmla="*/ 3954 w 4347"/>
                <a:gd name="T113" fmla="*/ 1895 h 1971"/>
                <a:gd name="T114" fmla="*/ 4024 w 4347"/>
                <a:gd name="T115" fmla="*/ 1916 h 1971"/>
                <a:gd name="T116" fmla="*/ 4093 w 4347"/>
                <a:gd name="T117" fmla="*/ 1933 h 1971"/>
                <a:gd name="T118" fmla="*/ 4163 w 4347"/>
                <a:gd name="T119" fmla="*/ 1946 h 1971"/>
                <a:gd name="T120" fmla="*/ 4233 w 4347"/>
                <a:gd name="T121" fmla="*/ 1957 h 1971"/>
                <a:gd name="T122" fmla="*/ 4302 w 4347"/>
                <a:gd name="T123" fmla="*/ 1966 h 197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347"/>
                <a:gd name="T187" fmla="*/ 0 h 1971"/>
                <a:gd name="T188" fmla="*/ 4347 w 4347"/>
                <a:gd name="T189" fmla="*/ 1971 h 197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347" h="1971">
                  <a:moveTo>
                    <a:pt x="0" y="1970"/>
                  </a:moveTo>
                  <a:lnTo>
                    <a:pt x="8" y="1969"/>
                  </a:lnTo>
                  <a:lnTo>
                    <a:pt x="17" y="1968"/>
                  </a:lnTo>
                  <a:lnTo>
                    <a:pt x="25" y="1967"/>
                  </a:lnTo>
                  <a:lnTo>
                    <a:pt x="34" y="1966"/>
                  </a:lnTo>
                  <a:lnTo>
                    <a:pt x="43" y="1966"/>
                  </a:lnTo>
                  <a:lnTo>
                    <a:pt x="51" y="1964"/>
                  </a:lnTo>
                  <a:lnTo>
                    <a:pt x="60" y="1964"/>
                  </a:lnTo>
                  <a:lnTo>
                    <a:pt x="69" y="1963"/>
                  </a:lnTo>
                  <a:lnTo>
                    <a:pt x="77" y="1961"/>
                  </a:lnTo>
                  <a:lnTo>
                    <a:pt x="86" y="1961"/>
                  </a:lnTo>
                  <a:lnTo>
                    <a:pt x="95" y="1959"/>
                  </a:lnTo>
                  <a:lnTo>
                    <a:pt x="103" y="1959"/>
                  </a:lnTo>
                  <a:lnTo>
                    <a:pt x="112" y="1957"/>
                  </a:lnTo>
                  <a:lnTo>
                    <a:pt x="121" y="1956"/>
                  </a:lnTo>
                  <a:lnTo>
                    <a:pt x="130" y="1955"/>
                  </a:lnTo>
                  <a:lnTo>
                    <a:pt x="138" y="1953"/>
                  </a:lnTo>
                  <a:lnTo>
                    <a:pt x="147" y="1952"/>
                  </a:lnTo>
                  <a:lnTo>
                    <a:pt x="156" y="1951"/>
                  </a:lnTo>
                  <a:lnTo>
                    <a:pt x="164" y="1949"/>
                  </a:lnTo>
                  <a:lnTo>
                    <a:pt x="173" y="1948"/>
                  </a:lnTo>
                  <a:lnTo>
                    <a:pt x="182" y="1946"/>
                  </a:lnTo>
                  <a:lnTo>
                    <a:pt x="190" y="1945"/>
                  </a:lnTo>
                  <a:lnTo>
                    <a:pt x="199" y="1943"/>
                  </a:lnTo>
                  <a:lnTo>
                    <a:pt x="208" y="1942"/>
                  </a:lnTo>
                  <a:lnTo>
                    <a:pt x="216" y="1940"/>
                  </a:lnTo>
                  <a:lnTo>
                    <a:pt x="225" y="1938"/>
                  </a:lnTo>
                  <a:lnTo>
                    <a:pt x="234" y="1936"/>
                  </a:lnTo>
                  <a:lnTo>
                    <a:pt x="243" y="1935"/>
                  </a:lnTo>
                  <a:lnTo>
                    <a:pt x="252" y="1933"/>
                  </a:lnTo>
                  <a:lnTo>
                    <a:pt x="260" y="1931"/>
                  </a:lnTo>
                  <a:lnTo>
                    <a:pt x="269" y="1929"/>
                  </a:lnTo>
                  <a:lnTo>
                    <a:pt x="277" y="1927"/>
                  </a:lnTo>
                  <a:lnTo>
                    <a:pt x="286" y="1925"/>
                  </a:lnTo>
                  <a:lnTo>
                    <a:pt x="295" y="1923"/>
                  </a:lnTo>
                  <a:lnTo>
                    <a:pt x="303" y="1920"/>
                  </a:lnTo>
                  <a:lnTo>
                    <a:pt x="312" y="1918"/>
                  </a:lnTo>
                  <a:lnTo>
                    <a:pt x="321" y="1916"/>
                  </a:lnTo>
                  <a:lnTo>
                    <a:pt x="329" y="1914"/>
                  </a:lnTo>
                  <a:lnTo>
                    <a:pt x="338" y="1911"/>
                  </a:lnTo>
                  <a:lnTo>
                    <a:pt x="347" y="1909"/>
                  </a:lnTo>
                  <a:lnTo>
                    <a:pt x="356" y="1906"/>
                  </a:lnTo>
                  <a:lnTo>
                    <a:pt x="365" y="1904"/>
                  </a:lnTo>
                  <a:lnTo>
                    <a:pt x="373" y="1901"/>
                  </a:lnTo>
                  <a:lnTo>
                    <a:pt x="382" y="1898"/>
                  </a:lnTo>
                  <a:lnTo>
                    <a:pt x="390" y="1895"/>
                  </a:lnTo>
                  <a:lnTo>
                    <a:pt x="399" y="1892"/>
                  </a:lnTo>
                  <a:lnTo>
                    <a:pt x="408" y="1889"/>
                  </a:lnTo>
                  <a:lnTo>
                    <a:pt x="416" y="1887"/>
                  </a:lnTo>
                  <a:lnTo>
                    <a:pt x="425" y="1884"/>
                  </a:lnTo>
                  <a:lnTo>
                    <a:pt x="434" y="1880"/>
                  </a:lnTo>
                  <a:lnTo>
                    <a:pt x="442" y="1877"/>
                  </a:lnTo>
                  <a:lnTo>
                    <a:pt x="451" y="1874"/>
                  </a:lnTo>
                  <a:lnTo>
                    <a:pt x="460" y="1870"/>
                  </a:lnTo>
                  <a:lnTo>
                    <a:pt x="469" y="1866"/>
                  </a:lnTo>
                  <a:lnTo>
                    <a:pt x="478" y="1863"/>
                  </a:lnTo>
                  <a:lnTo>
                    <a:pt x="486" y="1859"/>
                  </a:lnTo>
                  <a:lnTo>
                    <a:pt x="495" y="1856"/>
                  </a:lnTo>
                  <a:lnTo>
                    <a:pt x="503" y="1852"/>
                  </a:lnTo>
                  <a:lnTo>
                    <a:pt x="512" y="1848"/>
                  </a:lnTo>
                  <a:lnTo>
                    <a:pt x="521" y="1844"/>
                  </a:lnTo>
                  <a:lnTo>
                    <a:pt x="529" y="1840"/>
                  </a:lnTo>
                  <a:lnTo>
                    <a:pt x="538" y="1835"/>
                  </a:lnTo>
                  <a:lnTo>
                    <a:pt x="547" y="1831"/>
                  </a:lnTo>
                  <a:lnTo>
                    <a:pt x="555" y="1827"/>
                  </a:lnTo>
                  <a:lnTo>
                    <a:pt x="564" y="1822"/>
                  </a:lnTo>
                  <a:lnTo>
                    <a:pt x="573" y="1818"/>
                  </a:lnTo>
                  <a:lnTo>
                    <a:pt x="582" y="1813"/>
                  </a:lnTo>
                  <a:lnTo>
                    <a:pt x="591" y="1809"/>
                  </a:lnTo>
                  <a:lnTo>
                    <a:pt x="599" y="1804"/>
                  </a:lnTo>
                  <a:lnTo>
                    <a:pt x="608" y="1799"/>
                  </a:lnTo>
                  <a:lnTo>
                    <a:pt x="616" y="1794"/>
                  </a:lnTo>
                  <a:lnTo>
                    <a:pt x="625" y="1789"/>
                  </a:lnTo>
                  <a:lnTo>
                    <a:pt x="634" y="1783"/>
                  </a:lnTo>
                  <a:lnTo>
                    <a:pt x="642" y="1778"/>
                  </a:lnTo>
                  <a:lnTo>
                    <a:pt x="651" y="1772"/>
                  </a:lnTo>
                  <a:lnTo>
                    <a:pt x="660" y="1767"/>
                  </a:lnTo>
                  <a:lnTo>
                    <a:pt x="668" y="1761"/>
                  </a:lnTo>
                  <a:lnTo>
                    <a:pt x="677" y="1756"/>
                  </a:lnTo>
                  <a:lnTo>
                    <a:pt x="686" y="1749"/>
                  </a:lnTo>
                  <a:lnTo>
                    <a:pt x="695" y="1743"/>
                  </a:lnTo>
                  <a:lnTo>
                    <a:pt x="704" y="1737"/>
                  </a:lnTo>
                  <a:lnTo>
                    <a:pt x="712" y="1731"/>
                  </a:lnTo>
                  <a:lnTo>
                    <a:pt x="721" y="1725"/>
                  </a:lnTo>
                  <a:lnTo>
                    <a:pt x="730" y="1718"/>
                  </a:lnTo>
                  <a:lnTo>
                    <a:pt x="738" y="1712"/>
                  </a:lnTo>
                  <a:lnTo>
                    <a:pt x="747" y="1704"/>
                  </a:lnTo>
                  <a:lnTo>
                    <a:pt x="755" y="1698"/>
                  </a:lnTo>
                  <a:lnTo>
                    <a:pt x="764" y="1691"/>
                  </a:lnTo>
                  <a:lnTo>
                    <a:pt x="773" y="1684"/>
                  </a:lnTo>
                  <a:lnTo>
                    <a:pt x="781" y="1676"/>
                  </a:lnTo>
                  <a:lnTo>
                    <a:pt x="790" y="1669"/>
                  </a:lnTo>
                  <a:lnTo>
                    <a:pt x="799" y="1662"/>
                  </a:lnTo>
                  <a:lnTo>
                    <a:pt x="808" y="1654"/>
                  </a:lnTo>
                  <a:lnTo>
                    <a:pt x="817" y="1647"/>
                  </a:lnTo>
                  <a:lnTo>
                    <a:pt x="825" y="1639"/>
                  </a:lnTo>
                  <a:lnTo>
                    <a:pt x="834" y="1631"/>
                  </a:lnTo>
                  <a:lnTo>
                    <a:pt x="843" y="1622"/>
                  </a:lnTo>
                  <a:lnTo>
                    <a:pt x="851" y="1615"/>
                  </a:lnTo>
                  <a:lnTo>
                    <a:pt x="860" y="1607"/>
                  </a:lnTo>
                  <a:lnTo>
                    <a:pt x="868" y="1598"/>
                  </a:lnTo>
                  <a:lnTo>
                    <a:pt x="877" y="1589"/>
                  </a:lnTo>
                  <a:lnTo>
                    <a:pt x="886" y="1581"/>
                  </a:lnTo>
                  <a:lnTo>
                    <a:pt x="894" y="1571"/>
                  </a:lnTo>
                  <a:lnTo>
                    <a:pt x="903" y="1563"/>
                  </a:lnTo>
                  <a:lnTo>
                    <a:pt x="912" y="1553"/>
                  </a:lnTo>
                  <a:lnTo>
                    <a:pt x="921" y="1545"/>
                  </a:lnTo>
                  <a:lnTo>
                    <a:pt x="930" y="1535"/>
                  </a:lnTo>
                  <a:lnTo>
                    <a:pt x="938" y="1525"/>
                  </a:lnTo>
                  <a:lnTo>
                    <a:pt x="947" y="1516"/>
                  </a:lnTo>
                  <a:lnTo>
                    <a:pt x="956" y="1507"/>
                  </a:lnTo>
                  <a:lnTo>
                    <a:pt x="964" y="1496"/>
                  </a:lnTo>
                  <a:lnTo>
                    <a:pt x="973" y="1486"/>
                  </a:lnTo>
                  <a:lnTo>
                    <a:pt x="981" y="1476"/>
                  </a:lnTo>
                  <a:lnTo>
                    <a:pt x="990" y="1466"/>
                  </a:lnTo>
                  <a:lnTo>
                    <a:pt x="999" y="1455"/>
                  </a:lnTo>
                  <a:lnTo>
                    <a:pt x="1007" y="1445"/>
                  </a:lnTo>
                  <a:lnTo>
                    <a:pt x="1016" y="1435"/>
                  </a:lnTo>
                  <a:lnTo>
                    <a:pt x="1025" y="1424"/>
                  </a:lnTo>
                  <a:lnTo>
                    <a:pt x="1034" y="1413"/>
                  </a:lnTo>
                  <a:lnTo>
                    <a:pt x="1043" y="1402"/>
                  </a:lnTo>
                  <a:lnTo>
                    <a:pt x="1051" y="1391"/>
                  </a:lnTo>
                  <a:lnTo>
                    <a:pt x="1060" y="1380"/>
                  </a:lnTo>
                  <a:lnTo>
                    <a:pt x="1069" y="1368"/>
                  </a:lnTo>
                  <a:lnTo>
                    <a:pt x="1077" y="1357"/>
                  </a:lnTo>
                  <a:lnTo>
                    <a:pt x="1086" y="1345"/>
                  </a:lnTo>
                  <a:lnTo>
                    <a:pt x="1094" y="1334"/>
                  </a:lnTo>
                  <a:lnTo>
                    <a:pt x="1103" y="1322"/>
                  </a:lnTo>
                  <a:lnTo>
                    <a:pt x="1112" y="1310"/>
                  </a:lnTo>
                  <a:lnTo>
                    <a:pt x="1120" y="1298"/>
                  </a:lnTo>
                  <a:lnTo>
                    <a:pt x="1129" y="1286"/>
                  </a:lnTo>
                  <a:lnTo>
                    <a:pt x="1138" y="1273"/>
                  </a:lnTo>
                  <a:lnTo>
                    <a:pt x="1147" y="1261"/>
                  </a:lnTo>
                  <a:lnTo>
                    <a:pt x="1156" y="1249"/>
                  </a:lnTo>
                  <a:lnTo>
                    <a:pt x="1164" y="1236"/>
                  </a:lnTo>
                  <a:lnTo>
                    <a:pt x="1173" y="1223"/>
                  </a:lnTo>
                  <a:lnTo>
                    <a:pt x="1182" y="1211"/>
                  </a:lnTo>
                  <a:lnTo>
                    <a:pt x="1190" y="1198"/>
                  </a:lnTo>
                  <a:lnTo>
                    <a:pt x="1199" y="1185"/>
                  </a:lnTo>
                  <a:lnTo>
                    <a:pt x="1207" y="1172"/>
                  </a:lnTo>
                  <a:lnTo>
                    <a:pt x="1216" y="1158"/>
                  </a:lnTo>
                  <a:lnTo>
                    <a:pt x="1225" y="1145"/>
                  </a:lnTo>
                  <a:lnTo>
                    <a:pt x="1233" y="1132"/>
                  </a:lnTo>
                  <a:lnTo>
                    <a:pt x="1242" y="1119"/>
                  </a:lnTo>
                  <a:lnTo>
                    <a:pt x="1251" y="1105"/>
                  </a:lnTo>
                  <a:lnTo>
                    <a:pt x="1260" y="1091"/>
                  </a:lnTo>
                  <a:lnTo>
                    <a:pt x="1269" y="1078"/>
                  </a:lnTo>
                  <a:lnTo>
                    <a:pt x="1277" y="1064"/>
                  </a:lnTo>
                  <a:lnTo>
                    <a:pt x="1286" y="1050"/>
                  </a:lnTo>
                  <a:lnTo>
                    <a:pt x="1295" y="1037"/>
                  </a:lnTo>
                  <a:lnTo>
                    <a:pt x="1303" y="1022"/>
                  </a:lnTo>
                  <a:lnTo>
                    <a:pt x="1312" y="1009"/>
                  </a:lnTo>
                  <a:lnTo>
                    <a:pt x="1321" y="994"/>
                  </a:lnTo>
                  <a:lnTo>
                    <a:pt x="1329" y="981"/>
                  </a:lnTo>
                  <a:lnTo>
                    <a:pt x="1338" y="966"/>
                  </a:lnTo>
                  <a:lnTo>
                    <a:pt x="1346" y="952"/>
                  </a:lnTo>
                  <a:lnTo>
                    <a:pt x="1355" y="938"/>
                  </a:lnTo>
                  <a:lnTo>
                    <a:pt x="1364" y="924"/>
                  </a:lnTo>
                  <a:lnTo>
                    <a:pt x="1373" y="909"/>
                  </a:lnTo>
                  <a:lnTo>
                    <a:pt x="1382" y="895"/>
                  </a:lnTo>
                  <a:lnTo>
                    <a:pt x="1390" y="880"/>
                  </a:lnTo>
                  <a:lnTo>
                    <a:pt x="1399" y="866"/>
                  </a:lnTo>
                  <a:lnTo>
                    <a:pt x="1408" y="852"/>
                  </a:lnTo>
                  <a:lnTo>
                    <a:pt x="1416" y="837"/>
                  </a:lnTo>
                  <a:lnTo>
                    <a:pt x="1425" y="823"/>
                  </a:lnTo>
                  <a:lnTo>
                    <a:pt x="1434" y="808"/>
                  </a:lnTo>
                  <a:lnTo>
                    <a:pt x="1442" y="793"/>
                  </a:lnTo>
                  <a:lnTo>
                    <a:pt x="1451" y="779"/>
                  </a:lnTo>
                  <a:lnTo>
                    <a:pt x="1459" y="765"/>
                  </a:lnTo>
                  <a:lnTo>
                    <a:pt x="1468" y="750"/>
                  </a:lnTo>
                  <a:lnTo>
                    <a:pt x="1477" y="736"/>
                  </a:lnTo>
                  <a:lnTo>
                    <a:pt x="1485" y="721"/>
                  </a:lnTo>
                  <a:lnTo>
                    <a:pt x="1495" y="707"/>
                  </a:lnTo>
                  <a:lnTo>
                    <a:pt x="1503" y="692"/>
                  </a:lnTo>
                  <a:lnTo>
                    <a:pt x="1512" y="678"/>
                  </a:lnTo>
                  <a:lnTo>
                    <a:pt x="1521" y="664"/>
                  </a:lnTo>
                  <a:lnTo>
                    <a:pt x="1529" y="649"/>
                  </a:lnTo>
                  <a:lnTo>
                    <a:pt x="1538" y="635"/>
                  </a:lnTo>
                  <a:lnTo>
                    <a:pt x="1547" y="621"/>
                  </a:lnTo>
                  <a:lnTo>
                    <a:pt x="1555" y="606"/>
                  </a:lnTo>
                  <a:lnTo>
                    <a:pt x="1564" y="593"/>
                  </a:lnTo>
                  <a:lnTo>
                    <a:pt x="1572" y="578"/>
                  </a:lnTo>
                  <a:lnTo>
                    <a:pt x="1581" y="565"/>
                  </a:lnTo>
                  <a:lnTo>
                    <a:pt x="1590" y="550"/>
                  </a:lnTo>
                  <a:lnTo>
                    <a:pt x="1598" y="536"/>
                  </a:lnTo>
                  <a:lnTo>
                    <a:pt x="1608" y="523"/>
                  </a:lnTo>
                  <a:lnTo>
                    <a:pt x="1616" y="509"/>
                  </a:lnTo>
                  <a:lnTo>
                    <a:pt x="1625" y="495"/>
                  </a:lnTo>
                  <a:lnTo>
                    <a:pt x="1634" y="482"/>
                  </a:lnTo>
                  <a:lnTo>
                    <a:pt x="1642" y="468"/>
                  </a:lnTo>
                  <a:lnTo>
                    <a:pt x="1651" y="455"/>
                  </a:lnTo>
                  <a:lnTo>
                    <a:pt x="1660" y="441"/>
                  </a:lnTo>
                  <a:lnTo>
                    <a:pt x="1668" y="429"/>
                  </a:lnTo>
                  <a:lnTo>
                    <a:pt x="1677" y="416"/>
                  </a:lnTo>
                  <a:lnTo>
                    <a:pt x="1685" y="403"/>
                  </a:lnTo>
                  <a:lnTo>
                    <a:pt x="1694" y="390"/>
                  </a:lnTo>
                  <a:lnTo>
                    <a:pt x="1703" y="377"/>
                  </a:lnTo>
                  <a:lnTo>
                    <a:pt x="1711" y="365"/>
                  </a:lnTo>
                  <a:lnTo>
                    <a:pt x="1721" y="352"/>
                  </a:lnTo>
                  <a:lnTo>
                    <a:pt x="1729" y="341"/>
                  </a:lnTo>
                  <a:lnTo>
                    <a:pt x="1738" y="329"/>
                  </a:lnTo>
                  <a:lnTo>
                    <a:pt x="1747" y="316"/>
                  </a:lnTo>
                  <a:lnTo>
                    <a:pt x="1755" y="305"/>
                  </a:lnTo>
                  <a:lnTo>
                    <a:pt x="1764" y="293"/>
                  </a:lnTo>
                  <a:lnTo>
                    <a:pt x="1773" y="282"/>
                  </a:lnTo>
                  <a:lnTo>
                    <a:pt x="1781" y="270"/>
                  </a:lnTo>
                  <a:lnTo>
                    <a:pt x="1790" y="259"/>
                  </a:lnTo>
                  <a:lnTo>
                    <a:pt x="1798" y="249"/>
                  </a:lnTo>
                  <a:lnTo>
                    <a:pt x="1807" y="238"/>
                  </a:lnTo>
                  <a:lnTo>
                    <a:pt x="1816" y="227"/>
                  </a:lnTo>
                  <a:lnTo>
                    <a:pt x="1824" y="217"/>
                  </a:lnTo>
                  <a:lnTo>
                    <a:pt x="1834" y="207"/>
                  </a:lnTo>
                  <a:lnTo>
                    <a:pt x="1842" y="197"/>
                  </a:lnTo>
                  <a:lnTo>
                    <a:pt x="1851" y="187"/>
                  </a:lnTo>
                  <a:lnTo>
                    <a:pt x="1860" y="177"/>
                  </a:lnTo>
                  <a:lnTo>
                    <a:pt x="1868" y="168"/>
                  </a:lnTo>
                  <a:lnTo>
                    <a:pt x="1877" y="159"/>
                  </a:lnTo>
                  <a:lnTo>
                    <a:pt x="1886" y="151"/>
                  </a:lnTo>
                  <a:lnTo>
                    <a:pt x="1894" y="142"/>
                  </a:lnTo>
                  <a:lnTo>
                    <a:pt x="1903" y="133"/>
                  </a:lnTo>
                  <a:lnTo>
                    <a:pt x="1912" y="125"/>
                  </a:lnTo>
                  <a:lnTo>
                    <a:pt x="1920" y="117"/>
                  </a:lnTo>
                  <a:lnTo>
                    <a:pt x="1929" y="110"/>
                  </a:lnTo>
                  <a:lnTo>
                    <a:pt x="1937" y="102"/>
                  </a:lnTo>
                  <a:lnTo>
                    <a:pt x="1947" y="95"/>
                  </a:lnTo>
                  <a:lnTo>
                    <a:pt x="1955" y="88"/>
                  </a:lnTo>
                  <a:lnTo>
                    <a:pt x="1964" y="81"/>
                  </a:lnTo>
                  <a:lnTo>
                    <a:pt x="1973" y="74"/>
                  </a:lnTo>
                  <a:lnTo>
                    <a:pt x="1981" y="69"/>
                  </a:lnTo>
                  <a:lnTo>
                    <a:pt x="1990" y="62"/>
                  </a:lnTo>
                  <a:lnTo>
                    <a:pt x="1999" y="56"/>
                  </a:lnTo>
                  <a:lnTo>
                    <a:pt x="2007" y="51"/>
                  </a:lnTo>
                  <a:lnTo>
                    <a:pt x="2016" y="46"/>
                  </a:lnTo>
                  <a:lnTo>
                    <a:pt x="2025" y="41"/>
                  </a:lnTo>
                  <a:lnTo>
                    <a:pt x="2033" y="36"/>
                  </a:lnTo>
                  <a:lnTo>
                    <a:pt x="2042" y="32"/>
                  </a:lnTo>
                  <a:lnTo>
                    <a:pt x="2050" y="28"/>
                  </a:lnTo>
                  <a:lnTo>
                    <a:pt x="2060" y="24"/>
                  </a:lnTo>
                  <a:lnTo>
                    <a:pt x="2068" y="21"/>
                  </a:lnTo>
                  <a:lnTo>
                    <a:pt x="2077" y="18"/>
                  </a:lnTo>
                  <a:lnTo>
                    <a:pt x="2086" y="15"/>
                  </a:lnTo>
                  <a:lnTo>
                    <a:pt x="2094" y="12"/>
                  </a:lnTo>
                  <a:lnTo>
                    <a:pt x="2103" y="10"/>
                  </a:lnTo>
                  <a:lnTo>
                    <a:pt x="2112" y="8"/>
                  </a:lnTo>
                  <a:lnTo>
                    <a:pt x="2120" y="5"/>
                  </a:lnTo>
                  <a:lnTo>
                    <a:pt x="2129" y="4"/>
                  </a:lnTo>
                  <a:lnTo>
                    <a:pt x="2138" y="3"/>
                  </a:lnTo>
                  <a:lnTo>
                    <a:pt x="2146" y="2"/>
                  </a:lnTo>
                  <a:lnTo>
                    <a:pt x="2155" y="1"/>
                  </a:lnTo>
                  <a:lnTo>
                    <a:pt x="2163" y="0"/>
                  </a:lnTo>
                  <a:lnTo>
                    <a:pt x="2173" y="0"/>
                  </a:lnTo>
                  <a:lnTo>
                    <a:pt x="2181" y="0"/>
                  </a:lnTo>
                  <a:lnTo>
                    <a:pt x="2190" y="1"/>
                  </a:lnTo>
                  <a:lnTo>
                    <a:pt x="2199" y="2"/>
                  </a:lnTo>
                  <a:lnTo>
                    <a:pt x="2207" y="3"/>
                  </a:lnTo>
                  <a:lnTo>
                    <a:pt x="2216" y="4"/>
                  </a:lnTo>
                  <a:lnTo>
                    <a:pt x="2225" y="5"/>
                  </a:lnTo>
                  <a:lnTo>
                    <a:pt x="2233" y="8"/>
                  </a:lnTo>
                  <a:lnTo>
                    <a:pt x="2242" y="10"/>
                  </a:lnTo>
                  <a:lnTo>
                    <a:pt x="2251" y="12"/>
                  </a:lnTo>
                  <a:lnTo>
                    <a:pt x="2259" y="15"/>
                  </a:lnTo>
                  <a:lnTo>
                    <a:pt x="2268" y="18"/>
                  </a:lnTo>
                  <a:lnTo>
                    <a:pt x="2276" y="21"/>
                  </a:lnTo>
                  <a:lnTo>
                    <a:pt x="2285" y="24"/>
                  </a:lnTo>
                  <a:lnTo>
                    <a:pt x="2294" y="28"/>
                  </a:lnTo>
                  <a:lnTo>
                    <a:pt x="2303" y="32"/>
                  </a:lnTo>
                  <a:lnTo>
                    <a:pt x="2312" y="36"/>
                  </a:lnTo>
                  <a:lnTo>
                    <a:pt x="2320" y="41"/>
                  </a:lnTo>
                  <a:lnTo>
                    <a:pt x="2329" y="46"/>
                  </a:lnTo>
                  <a:lnTo>
                    <a:pt x="2338" y="51"/>
                  </a:lnTo>
                  <a:lnTo>
                    <a:pt x="2346" y="56"/>
                  </a:lnTo>
                  <a:lnTo>
                    <a:pt x="2355" y="62"/>
                  </a:lnTo>
                  <a:lnTo>
                    <a:pt x="2364" y="69"/>
                  </a:lnTo>
                  <a:lnTo>
                    <a:pt x="2372" y="74"/>
                  </a:lnTo>
                  <a:lnTo>
                    <a:pt x="2381" y="81"/>
                  </a:lnTo>
                  <a:lnTo>
                    <a:pt x="2390" y="88"/>
                  </a:lnTo>
                  <a:lnTo>
                    <a:pt x="2398" y="95"/>
                  </a:lnTo>
                  <a:lnTo>
                    <a:pt x="2407" y="102"/>
                  </a:lnTo>
                  <a:lnTo>
                    <a:pt x="2416" y="110"/>
                  </a:lnTo>
                  <a:lnTo>
                    <a:pt x="2425" y="117"/>
                  </a:lnTo>
                  <a:lnTo>
                    <a:pt x="2433" y="125"/>
                  </a:lnTo>
                  <a:lnTo>
                    <a:pt x="2442" y="133"/>
                  </a:lnTo>
                  <a:lnTo>
                    <a:pt x="2451" y="142"/>
                  </a:lnTo>
                  <a:lnTo>
                    <a:pt x="2459" y="151"/>
                  </a:lnTo>
                  <a:lnTo>
                    <a:pt x="2468" y="159"/>
                  </a:lnTo>
                  <a:lnTo>
                    <a:pt x="2477" y="168"/>
                  </a:lnTo>
                  <a:lnTo>
                    <a:pt x="2485" y="177"/>
                  </a:lnTo>
                  <a:lnTo>
                    <a:pt x="2494" y="187"/>
                  </a:lnTo>
                  <a:lnTo>
                    <a:pt x="2503" y="197"/>
                  </a:lnTo>
                  <a:lnTo>
                    <a:pt x="2511" y="207"/>
                  </a:lnTo>
                  <a:lnTo>
                    <a:pt x="2521" y="217"/>
                  </a:lnTo>
                  <a:lnTo>
                    <a:pt x="2529" y="227"/>
                  </a:lnTo>
                  <a:lnTo>
                    <a:pt x="2538" y="238"/>
                  </a:lnTo>
                  <a:lnTo>
                    <a:pt x="2546" y="249"/>
                  </a:lnTo>
                  <a:lnTo>
                    <a:pt x="2555" y="259"/>
                  </a:lnTo>
                  <a:lnTo>
                    <a:pt x="2564" y="270"/>
                  </a:lnTo>
                  <a:lnTo>
                    <a:pt x="2572" y="282"/>
                  </a:lnTo>
                  <a:lnTo>
                    <a:pt x="2581" y="293"/>
                  </a:lnTo>
                  <a:lnTo>
                    <a:pt x="2590" y="305"/>
                  </a:lnTo>
                  <a:lnTo>
                    <a:pt x="2598" y="316"/>
                  </a:lnTo>
                  <a:lnTo>
                    <a:pt x="2607" y="329"/>
                  </a:lnTo>
                  <a:lnTo>
                    <a:pt x="2616" y="341"/>
                  </a:lnTo>
                  <a:lnTo>
                    <a:pt x="2624" y="352"/>
                  </a:lnTo>
                  <a:lnTo>
                    <a:pt x="2634" y="365"/>
                  </a:lnTo>
                  <a:lnTo>
                    <a:pt x="2642" y="377"/>
                  </a:lnTo>
                  <a:lnTo>
                    <a:pt x="2651" y="390"/>
                  </a:lnTo>
                  <a:lnTo>
                    <a:pt x="2659" y="403"/>
                  </a:lnTo>
                  <a:lnTo>
                    <a:pt x="2668" y="416"/>
                  </a:lnTo>
                  <a:lnTo>
                    <a:pt x="2677" y="429"/>
                  </a:lnTo>
                  <a:lnTo>
                    <a:pt x="2685" y="441"/>
                  </a:lnTo>
                  <a:lnTo>
                    <a:pt x="2694" y="455"/>
                  </a:lnTo>
                  <a:lnTo>
                    <a:pt x="2703" y="468"/>
                  </a:lnTo>
                  <a:lnTo>
                    <a:pt x="2711" y="482"/>
                  </a:lnTo>
                  <a:lnTo>
                    <a:pt x="2720" y="495"/>
                  </a:lnTo>
                  <a:lnTo>
                    <a:pt x="2729" y="509"/>
                  </a:lnTo>
                  <a:lnTo>
                    <a:pt x="2737" y="523"/>
                  </a:lnTo>
                  <a:lnTo>
                    <a:pt x="2747" y="536"/>
                  </a:lnTo>
                  <a:lnTo>
                    <a:pt x="2755" y="550"/>
                  </a:lnTo>
                  <a:lnTo>
                    <a:pt x="2764" y="565"/>
                  </a:lnTo>
                  <a:lnTo>
                    <a:pt x="2772" y="578"/>
                  </a:lnTo>
                  <a:lnTo>
                    <a:pt x="2781" y="593"/>
                  </a:lnTo>
                  <a:lnTo>
                    <a:pt x="2790" y="606"/>
                  </a:lnTo>
                  <a:lnTo>
                    <a:pt x="2798" y="621"/>
                  </a:lnTo>
                  <a:lnTo>
                    <a:pt x="2807" y="635"/>
                  </a:lnTo>
                  <a:lnTo>
                    <a:pt x="2816" y="649"/>
                  </a:lnTo>
                  <a:lnTo>
                    <a:pt x="2824" y="664"/>
                  </a:lnTo>
                  <a:lnTo>
                    <a:pt x="2833" y="678"/>
                  </a:lnTo>
                  <a:lnTo>
                    <a:pt x="2842" y="692"/>
                  </a:lnTo>
                  <a:lnTo>
                    <a:pt x="2850" y="707"/>
                  </a:lnTo>
                  <a:lnTo>
                    <a:pt x="2860" y="721"/>
                  </a:lnTo>
                  <a:lnTo>
                    <a:pt x="2868" y="736"/>
                  </a:lnTo>
                  <a:lnTo>
                    <a:pt x="2877" y="750"/>
                  </a:lnTo>
                  <a:lnTo>
                    <a:pt x="2885" y="765"/>
                  </a:lnTo>
                  <a:lnTo>
                    <a:pt x="2894" y="779"/>
                  </a:lnTo>
                  <a:lnTo>
                    <a:pt x="2903" y="793"/>
                  </a:lnTo>
                  <a:lnTo>
                    <a:pt x="2911" y="808"/>
                  </a:lnTo>
                  <a:lnTo>
                    <a:pt x="2920" y="823"/>
                  </a:lnTo>
                  <a:lnTo>
                    <a:pt x="2929" y="837"/>
                  </a:lnTo>
                  <a:lnTo>
                    <a:pt x="2937" y="852"/>
                  </a:lnTo>
                  <a:lnTo>
                    <a:pt x="2946" y="866"/>
                  </a:lnTo>
                  <a:lnTo>
                    <a:pt x="2955" y="880"/>
                  </a:lnTo>
                  <a:lnTo>
                    <a:pt x="2963" y="895"/>
                  </a:lnTo>
                  <a:lnTo>
                    <a:pt x="2972" y="909"/>
                  </a:lnTo>
                  <a:lnTo>
                    <a:pt x="2981" y="924"/>
                  </a:lnTo>
                  <a:lnTo>
                    <a:pt x="2990" y="938"/>
                  </a:lnTo>
                  <a:lnTo>
                    <a:pt x="2999" y="952"/>
                  </a:lnTo>
                  <a:lnTo>
                    <a:pt x="3007" y="966"/>
                  </a:lnTo>
                  <a:lnTo>
                    <a:pt x="3016" y="981"/>
                  </a:lnTo>
                  <a:lnTo>
                    <a:pt x="3024" y="994"/>
                  </a:lnTo>
                  <a:lnTo>
                    <a:pt x="3033" y="1009"/>
                  </a:lnTo>
                  <a:lnTo>
                    <a:pt x="3042" y="1022"/>
                  </a:lnTo>
                  <a:lnTo>
                    <a:pt x="3050" y="1037"/>
                  </a:lnTo>
                  <a:lnTo>
                    <a:pt x="3059" y="1050"/>
                  </a:lnTo>
                  <a:lnTo>
                    <a:pt x="3068" y="1064"/>
                  </a:lnTo>
                  <a:lnTo>
                    <a:pt x="3076" y="1078"/>
                  </a:lnTo>
                  <a:lnTo>
                    <a:pt x="3085" y="1091"/>
                  </a:lnTo>
                  <a:lnTo>
                    <a:pt x="3094" y="1105"/>
                  </a:lnTo>
                  <a:lnTo>
                    <a:pt x="3103" y="1119"/>
                  </a:lnTo>
                  <a:lnTo>
                    <a:pt x="3112" y="1132"/>
                  </a:lnTo>
                  <a:lnTo>
                    <a:pt x="3120" y="1145"/>
                  </a:lnTo>
                  <a:lnTo>
                    <a:pt x="3129" y="1158"/>
                  </a:lnTo>
                  <a:lnTo>
                    <a:pt x="3137" y="1172"/>
                  </a:lnTo>
                  <a:lnTo>
                    <a:pt x="3146" y="1185"/>
                  </a:lnTo>
                  <a:lnTo>
                    <a:pt x="3155" y="1198"/>
                  </a:lnTo>
                  <a:lnTo>
                    <a:pt x="3163" y="1211"/>
                  </a:lnTo>
                  <a:lnTo>
                    <a:pt x="3172" y="1223"/>
                  </a:lnTo>
                  <a:lnTo>
                    <a:pt x="3181" y="1236"/>
                  </a:lnTo>
                  <a:lnTo>
                    <a:pt x="3189" y="1249"/>
                  </a:lnTo>
                  <a:lnTo>
                    <a:pt x="3198" y="1261"/>
                  </a:lnTo>
                  <a:lnTo>
                    <a:pt x="3207" y="1273"/>
                  </a:lnTo>
                  <a:lnTo>
                    <a:pt x="3216" y="1286"/>
                  </a:lnTo>
                  <a:lnTo>
                    <a:pt x="3225" y="1298"/>
                  </a:lnTo>
                  <a:lnTo>
                    <a:pt x="3233" y="1310"/>
                  </a:lnTo>
                  <a:lnTo>
                    <a:pt x="3242" y="1322"/>
                  </a:lnTo>
                  <a:lnTo>
                    <a:pt x="3250" y="1334"/>
                  </a:lnTo>
                  <a:lnTo>
                    <a:pt x="3259" y="1345"/>
                  </a:lnTo>
                  <a:lnTo>
                    <a:pt x="3268" y="1357"/>
                  </a:lnTo>
                  <a:lnTo>
                    <a:pt x="3276" y="1368"/>
                  </a:lnTo>
                  <a:lnTo>
                    <a:pt x="3285" y="1380"/>
                  </a:lnTo>
                  <a:lnTo>
                    <a:pt x="3294" y="1391"/>
                  </a:lnTo>
                  <a:lnTo>
                    <a:pt x="3302" y="1402"/>
                  </a:lnTo>
                  <a:lnTo>
                    <a:pt x="3311" y="1413"/>
                  </a:lnTo>
                  <a:lnTo>
                    <a:pt x="3320" y="1424"/>
                  </a:lnTo>
                  <a:lnTo>
                    <a:pt x="3329" y="1435"/>
                  </a:lnTo>
                  <a:lnTo>
                    <a:pt x="3338" y="1445"/>
                  </a:lnTo>
                  <a:lnTo>
                    <a:pt x="3346" y="1455"/>
                  </a:lnTo>
                  <a:lnTo>
                    <a:pt x="3355" y="1466"/>
                  </a:lnTo>
                  <a:lnTo>
                    <a:pt x="3363" y="1476"/>
                  </a:lnTo>
                  <a:lnTo>
                    <a:pt x="3372" y="1486"/>
                  </a:lnTo>
                  <a:lnTo>
                    <a:pt x="3381" y="1496"/>
                  </a:lnTo>
                  <a:lnTo>
                    <a:pt x="3389" y="1507"/>
                  </a:lnTo>
                  <a:lnTo>
                    <a:pt x="3398" y="1516"/>
                  </a:lnTo>
                  <a:lnTo>
                    <a:pt x="3407" y="1525"/>
                  </a:lnTo>
                  <a:lnTo>
                    <a:pt x="3415" y="1535"/>
                  </a:lnTo>
                  <a:lnTo>
                    <a:pt x="3424" y="1545"/>
                  </a:lnTo>
                  <a:lnTo>
                    <a:pt x="3433" y="1553"/>
                  </a:lnTo>
                  <a:lnTo>
                    <a:pt x="3442" y="1563"/>
                  </a:lnTo>
                  <a:lnTo>
                    <a:pt x="3451" y="1571"/>
                  </a:lnTo>
                  <a:lnTo>
                    <a:pt x="3459" y="1581"/>
                  </a:lnTo>
                  <a:lnTo>
                    <a:pt x="3468" y="1589"/>
                  </a:lnTo>
                  <a:lnTo>
                    <a:pt x="3476" y="1598"/>
                  </a:lnTo>
                  <a:lnTo>
                    <a:pt x="3485" y="1607"/>
                  </a:lnTo>
                  <a:lnTo>
                    <a:pt x="3494" y="1615"/>
                  </a:lnTo>
                  <a:lnTo>
                    <a:pt x="3502" y="1622"/>
                  </a:lnTo>
                  <a:lnTo>
                    <a:pt x="3511" y="1631"/>
                  </a:lnTo>
                  <a:lnTo>
                    <a:pt x="3520" y="1639"/>
                  </a:lnTo>
                  <a:lnTo>
                    <a:pt x="3528" y="1647"/>
                  </a:lnTo>
                  <a:lnTo>
                    <a:pt x="3537" y="1654"/>
                  </a:lnTo>
                  <a:lnTo>
                    <a:pt x="3546" y="1662"/>
                  </a:lnTo>
                  <a:lnTo>
                    <a:pt x="3555" y="1669"/>
                  </a:lnTo>
                  <a:lnTo>
                    <a:pt x="3564" y="1676"/>
                  </a:lnTo>
                  <a:lnTo>
                    <a:pt x="3572" y="1684"/>
                  </a:lnTo>
                  <a:lnTo>
                    <a:pt x="3581" y="1691"/>
                  </a:lnTo>
                  <a:lnTo>
                    <a:pt x="3590" y="1698"/>
                  </a:lnTo>
                  <a:lnTo>
                    <a:pt x="3598" y="1704"/>
                  </a:lnTo>
                  <a:lnTo>
                    <a:pt x="3607" y="1712"/>
                  </a:lnTo>
                  <a:lnTo>
                    <a:pt x="3615" y="1718"/>
                  </a:lnTo>
                  <a:lnTo>
                    <a:pt x="3624" y="1725"/>
                  </a:lnTo>
                  <a:lnTo>
                    <a:pt x="3633" y="1731"/>
                  </a:lnTo>
                  <a:lnTo>
                    <a:pt x="3641" y="1737"/>
                  </a:lnTo>
                  <a:lnTo>
                    <a:pt x="3650" y="1743"/>
                  </a:lnTo>
                  <a:lnTo>
                    <a:pt x="3659" y="1749"/>
                  </a:lnTo>
                  <a:lnTo>
                    <a:pt x="3668" y="1756"/>
                  </a:lnTo>
                  <a:lnTo>
                    <a:pt x="3677" y="1761"/>
                  </a:lnTo>
                  <a:lnTo>
                    <a:pt x="3685" y="1767"/>
                  </a:lnTo>
                  <a:lnTo>
                    <a:pt x="3694" y="1772"/>
                  </a:lnTo>
                  <a:lnTo>
                    <a:pt x="3703" y="1778"/>
                  </a:lnTo>
                  <a:lnTo>
                    <a:pt x="3711" y="1783"/>
                  </a:lnTo>
                  <a:lnTo>
                    <a:pt x="3720" y="1789"/>
                  </a:lnTo>
                  <a:lnTo>
                    <a:pt x="3728" y="1794"/>
                  </a:lnTo>
                  <a:lnTo>
                    <a:pt x="3737" y="1799"/>
                  </a:lnTo>
                  <a:lnTo>
                    <a:pt x="3746" y="1804"/>
                  </a:lnTo>
                  <a:lnTo>
                    <a:pt x="3754" y="1809"/>
                  </a:lnTo>
                  <a:lnTo>
                    <a:pt x="3763" y="1813"/>
                  </a:lnTo>
                  <a:lnTo>
                    <a:pt x="3772" y="1818"/>
                  </a:lnTo>
                  <a:lnTo>
                    <a:pt x="3781" y="1822"/>
                  </a:lnTo>
                  <a:lnTo>
                    <a:pt x="3790" y="1827"/>
                  </a:lnTo>
                  <a:lnTo>
                    <a:pt x="3798" y="1831"/>
                  </a:lnTo>
                  <a:lnTo>
                    <a:pt x="3807" y="1835"/>
                  </a:lnTo>
                  <a:lnTo>
                    <a:pt x="3816" y="1840"/>
                  </a:lnTo>
                  <a:lnTo>
                    <a:pt x="3824" y="1844"/>
                  </a:lnTo>
                  <a:lnTo>
                    <a:pt x="3833" y="1848"/>
                  </a:lnTo>
                  <a:lnTo>
                    <a:pt x="3841" y="1852"/>
                  </a:lnTo>
                  <a:lnTo>
                    <a:pt x="3850" y="1856"/>
                  </a:lnTo>
                  <a:lnTo>
                    <a:pt x="3859" y="1859"/>
                  </a:lnTo>
                  <a:lnTo>
                    <a:pt x="3867" y="1863"/>
                  </a:lnTo>
                  <a:lnTo>
                    <a:pt x="3876" y="1866"/>
                  </a:lnTo>
                  <a:lnTo>
                    <a:pt x="3885" y="1870"/>
                  </a:lnTo>
                  <a:lnTo>
                    <a:pt x="3894" y="1874"/>
                  </a:lnTo>
                  <a:lnTo>
                    <a:pt x="3903" y="1877"/>
                  </a:lnTo>
                  <a:lnTo>
                    <a:pt x="3911" y="1880"/>
                  </a:lnTo>
                  <a:lnTo>
                    <a:pt x="3920" y="1884"/>
                  </a:lnTo>
                  <a:lnTo>
                    <a:pt x="3929" y="1887"/>
                  </a:lnTo>
                  <a:lnTo>
                    <a:pt x="3937" y="1889"/>
                  </a:lnTo>
                  <a:lnTo>
                    <a:pt x="3946" y="1892"/>
                  </a:lnTo>
                  <a:lnTo>
                    <a:pt x="3954" y="1895"/>
                  </a:lnTo>
                  <a:lnTo>
                    <a:pt x="3963" y="1898"/>
                  </a:lnTo>
                  <a:lnTo>
                    <a:pt x="3972" y="1901"/>
                  </a:lnTo>
                  <a:lnTo>
                    <a:pt x="3980" y="1904"/>
                  </a:lnTo>
                  <a:lnTo>
                    <a:pt x="3989" y="1906"/>
                  </a:lnTo>
                  <a:lnTo>
                    <a:pt x="3998" y="1909"/>
                  </a:lnTo>
                  <a:lnTo>
                    <a:pt x="4007" y="1911"/>
                  </a:lnTo>
                  <a:lnTo>
                    <a:pt x="4016" y="1914"/>
                  </a:lnTo>
                  <a:lnTo>
                    <a:pt x="4024" y="1916"/>
                  </a:lnTo>
                  <a:lnTo>
                    <a:pt x="4033" y="1918"/>
                  </a:lnTo>
                  <a:lnTo>
                    <a:pt x="4042" y="1920"/>
                  </a:lnTo>
                  <a:lnTo>
                    <a:pt x="4050" y="1923"/>
                  </a:lnTo>
                  <a:lnTo>
                    <a:pt x="4059" y="1925"/>
                  </a:lnTo>
                  <a:lnTo>
                    <a:pt x="4067" y="1927"/>
                  </a:lnTo>
                  <a:lnTo>
                    <a:pt x="4076" y="1929"/>
                  </a:lnTo>
                  <a:lnTo>
                    <a:pt x="4085" y="1931"/>
                  </a:lnTo>
                  <a:lnTo>
                    <a:pt x="4093" y="1933"/>
                  </a:lnTo>
                  <a:lnTo>
                    <a:pt x="4102" y="1935"/>
                  </a:lnTo>
                  <a:lnTo>
                    <a:pt x="4111" y="1936"/>
                  </a:lnTo>
                  <a:lnTo>
                    <a:pt x="4120" y="1938"/>
                  </a:lnTo>
                  <a:lnTo>
                    <a:pt x="4129" y="1940"/>
                  </a:lnTo>
                  <a:lnTo>
                    <a:pt x="4137" y="1942"/>
                  </a:lnTo>
                  <a:lnTo>
                    <a:pt x="4146" y="1943"/>
                  </a:lnTo>
                  <a:lnTo>
                    <a:pt x="4155" y="1945"/>
                  </a:lnTo>
                  <a:lnTo>
                    <a:pt x="4163" y="1946"/>
                  </a:lnTo>
                  <a:lnTo>
                    <a:pt x="4172" y="1948"/>
                  </a:lnTo>
                  <a:lnTo>
                    <a:pt x="4181" y="1949"/>
                  </a:lnTo>
                  <a:lnTo>
                    <a:pt x="4189" y="1951"/>
                  </a:lnTo>
                  <a:lnTo>
                    <a:pt x="4198" y="1952"/>
                  </a:lnTo>
                  <a:lnTo>
                    <a:pt x="4206" y="1953"/>
                  </a:lnTo>
                  <a:lnTo>
                    <a:pt x="4215" y="1955"/>
                  </a:lnTo>
                  <a:lnTo>
                    <a:pt x="4224" y="1956"/>
                  </a:lnTo>
                  <a:lnTo>
                    <a:pt x="4233" y="1957"/>
                  </a:lnTo>
                  <a:lnTo>
                    <a:pt x="4242" y="1959"/>
                  </a:lnTo>
                  <a:lnTo>
                    <a:pt x="4250" y="1959"/>
                  </a:lnTo>
                  <a:lnTo>
                    <a:pt x="4259" y="1961"/>
                  </a:lnTo>
                  <a:lnTo>
                    <a:pt x="4268" y="1961"/>
                  </a:lnTo>
                  <a:lnTo>
                    <a:pt x="4276" y="1963"/>
                  </a:lnTo>
                  <a:lnTo>
                    <a:pt x="4285" y="1964"/>
                  </a:lnTo>
                  <a:lnTo>
                    <a:pt x="4294" y="1964"/>
                  </a:lnTo>
                  <a:lnTo>
                    <a:pt x="4302" y="1966"/>
                  </a:lnTo>
                  <a:lnTo>
                    <a:pt x="4311" y="1966"/>
                  </a:lnTo>
                  <a:lnTo>
                    <a:pt x="4319" y="1967"/>
                  </a:lnTo>
                  <a:lnTo>
                    <a:pt x="4328" y="1968"/>
                  </a:lnTo>
                  <a:lnTo>
                    <a:pt x="4337" y="1969"/>
                  </a:lnTo>
                  <a:lnTo>
                    <a:pt x="4346" y="1970"/>
                  </a:lnTo>
                </a:path>
              </a:pathLst>
            </a:custGeom>
            <a:noFill/>
            <a:ln w="19050" cap="rnd">
              <a:solidFill>
                <a:srgbClr val="FF0000"/>
              </a:solidFill>
              <a:round/>
              <a:headEnd/>
              <a:tailEnd/>
            </a:ln>
          </p:spPr>
          <p:txBody>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endParaRPr lang="en-US" altLang="en-US" dirty="0"/>
            </a:p>
          </p:txBody>
        </p:sp>
        <p:cxnSp>
          <p:nvCxnSpPr>
            <p:cNvPr id="15" name="Straight Connector 14"/>
            <p:cNvCxnSpPr>
              <a:stCxn id="11" idx="30"/>
            </p:cNvCxnSpPr>
            <p:nvPr/>
          </p:nvCxnSpPr>
          <p:spPr bwMode="auto">
            <a:xfrm flipH="1">
              <a:off x="3799315" y="1279125"/>
              <a:ext cx="16380" cy="1363231"/>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6" name="Straight Connector 15"/>
            <p:cNvCxnSpPr>
              <a:stCxn id="10" idx="30"/>
            </p:cNvCxnSpPr>
            <p:nvPr/>
          </p:nvCxnSpPr>
          <p:spPr bwMode="auto">
            <a:xfrm flipH="1">
              <a:off x="5794697" y="1417007"/>
              <a:ext cx="468" cy="1225349"/>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 name="Straight Arrow Connector 16"/>
            <p:cNvCxnSpPr/>
            <p:nvPr/>
          </p:nvCxnSpPr>
          <p:spPr>
            <a:xfrm flipH="1">
              <a:off x="4830474" y="1955838"/>
              <a:ext cx="1" cy="6148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647926" y="2559329"/>
              <a:ext cx="381836" cy="369332"/>
            </a:xfrm>
            <a:prstGeom prst="rect">
              <a:avLst/>
            </a:prstGeom>
            <a:noFill/>
          </p:spPr>
          <p:txBody>
            <a:bodyPr wrap="none" rtlCol="0">
              <a:spAutoFit/>
            </a:bodyPr>
            <a:lstStyle/>
            <a:p>
              <a:r>
                <a:rPr lang="en-US" dirty="0"/>
                <a:t>µ</a:t>
              </a:r>
              <a:r>
                <a:rPr lang="en-US" baseline="-25000" dirty="0"/>
                <a:t>S</a:t>
              </a:r>
              <a:endParaRPr lang="en-US" dirty="0"/>
            </a:p>
          </p:txBody>
        </p:sp>
        <p:sp>
          <p:nvSpPr>
            <p:cNvPr id="21" name="TextBox 20"/>
            <p:cNvSpPr txBox="1"/>
            <p:nvPr/>
          </p:nvSpPr>
          <p:spPr>
            <a:xfrm>
              <a:off x="3618365" y="2556212"/>
              <a:ext cx="372218" cy="369332"/>
            </a:xfrm>
            <a:prstGeom prst="rect">
              <a:avLst/>
            </a:prstGeom>
            <a:noFill/>
          </p:spPr>
          <p:txBody>
            <a:bodyPr wrap="none" rtlCol="0">
              <a:spAutoFit/>
            </a:bodyPr>
            <a:lstStyle/>
            <a:p>
              <a:r>
                <a:rPr lang="en-US" dirty="0"/>
                <a:t>µ</a:t>
              </a:r>
              <a:r>
                <a:rPr lang="en-US" baseline="-25000" dirty="0"/>
                <a:t>s</a:t>
              </a:r>
              <a:endParaRPr lang="en-US" dirty="0"/>
            </a:p>
          </p:txBody>
        </p:sp>
      </p:grpSp>
    </p:spTree>
    <p:extLst>
      <p:ext uri="{BB962C8B-B14F-4D97-AF65-F5344CB8AC3E}">
        <p14:creationId xmlns:p14="http://schemas.microsoft.com/office/powerpoint/2010/main" val="6271873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Custom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177077</TotalTime>
  <Words>7256</Words>
  <Application>Microsoft Office PowerPoint</Application>
  <PresentationFormat>On-screen Show (4:3)</PresentationFormat>
  <Paragraphs>832</Paragraphs>
  <Slides>81</Slides>
  <Notes>59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81</vt:i4>
      </vt:variant>
    </vt:vector>
  </HeadingPairs>
  <TitlesOfParts>
    <vt:vector size="95" baseType="lpstr">
      <vt:lpstr>Arial</vt:lpstr>
      <vt:lpstr>Arial Black</vt:lpstr>
      <vt:lpstr>Arial Narrow</vt:lpstr>
      <vt:lpstr>Calibri</vt:lpstr>
      <vt:lpstr>Cambria Math</vt:lpstr>
      <vt:lpstr>Comic Sans MS</vt:lpstr>
      <vt:lpstr>Georgia</vt:lpstr>
      <vt:lpstr>Symbol</vt:lpstr>
      <vt:lpstr>Times</vt:lpstr>
      <vt:lpstr>Times New Roman</vt:lpstr>
      <vt:lpstr>Verdana</vt:lpstr>
      <vt:lpstr>Wingdings</vt:lpstr>
      <vt:lpstr>ヒラギノ角ゴ Pro W3</vt:lpstr>
      <vt:lpstr>1_Custom Design</vt:lpstr>
      <vt:lpstr>An overview of Reliability Engineering Tools and techniques</vt:lpstr>
      <vt:lpstr>Introduction</vt:lpstr>
      <vt:lpstr>Table of Contents</vt:lpstr>
      <vt:lpstr>SEAC Courses</vt:lpstr>
      <vt:lpstr>Reliability Engineering Overview</vt:lpstr>
      <vt:lpstr>Definitions</vt:lpstr>
      <vt:lpstr>Why Reliability Engineering</vt:lpstr>
      <vt:lpstr>Selected Elements of A Reliability Engineering Case</vt:lpstr>
      <vt:lpstr>Design it Right and Build it Right</vt:lpstr>
      <vt:lpstr>Design Reliability The Challenger Accident</vt:lpstr>
      <vt:lpstr>Process Reliability The Columbia Accident</vt:lpstr>
      <vt:lpstr>Reliability Check List</vt:lpstr>
      <vt:lpstr>Reliability Metrics</vt:lpstr>
      <vt:lpstr>Reliability Metrics (Continued)</vt:lpstr>
      <vt:lpstr>“How Reliable is Reliable Enough?”</vt:lpstr>
      <vt:lpstr>Reliability Relationship to other disciplines</vt:lpstr>
      <vt:lpstr>Reliability Relationship To Maintainability, Supportability, and Affordability</vt:lpstr>
      <vt:lpstr>Reliability Relationship to Life Cycle Cost</vt:lpstr>
      <vt:lpstr>Reliability Relationship to Safety</vt:lpstr>
      <vt:lpstr>The Reliability - PRA Link</vt:lpstr>
      <vt:lpstr>Reliability requirement Allocation</vt:lpstr>
      <vt:lpstr>Reliability Allocation Definitions</vt:lpstr>
      <vt:lpstr>Reliability Allocation Process</vt:lpstr>
      <vt:lpstr>Reliability Allocation Methods/Techniques</vt:lpstr>
      <vt:lpstr>Reliability Allocation Methods/Techniques</vt:lpstr>
      <vt:lpstr>Equal Apportionment Example </vt:lpstr>
      <vt:lpstr>The ARINC Apportionment Method</vt:lpstr>
      <vt:lpstr>ARINC Apportionment Example</vt:lpstr>
      <vt:lpstr>Reliability Allocation Advantages</vt:lpstr>
      <vt:lpstr>Reliability Allocation Limitations</vt:lpstr>
      <vt:lpstr>Reliability Prediction</vt:lpstr>
      <vt:lpstr>Reliability Prediction - Definition</vt:lpstr>
      <vt:lpstr>The Bathtub Curve - Hardware Reliability</vt:lpstr>
      <vt:lpstr>Reliability Prediction Using Reliability Block Diagrams (RBDs)</vt:lpstr>
      <vt:lpstr>Reliability Block Diagrams</vt:lpstr>
      <vt:lpstr>Reliability Block Diagrams</vt:lpstr>
      <vt:lpstr>Reliability Block Diagrams Classifications</vt:lpstr>
      <vt:lpstr>Simple Series Reliability Block Diagrams</vt:lpstr>
      <vt:lpstr>Simple Active Parallel Reliability Block Diagrams</vt:lpstr>
      <vt:lpstr>Standby Redundancy</vt:lpstr>
      <vt:lpstr>Complex System Reliability Block Diagrams</vt:lpstr>
      <vt:lpstr>Physics Based  Reliability Prediction</vt:lpstr>
      <vt:lpstr>Physics-Based Reliability Prediction</vt:lpstr>
      <vt:lpstr>Physics Based Reliability Prediction The Normal Case</vt:lpstr>
      <vt:lpstr>Physics-Based Reliability Prediction  A Rocket Engine Roller Bearing Example</vt:lpstr>
      <vt:lpstr>Physics-Based Reliability Prediction  A Rocket Engine Roller Bearing Example</vt:lpstr>
      <vt:lpstr>Physics-Based Reliability Prediction  A Rocket Engine Roller Bearing Example</vt:lpstr>
      <vt:lpstr>Physics-Based Reliability Prediction  A Rocket Engine Roller Bearing Example</vt:lpstr>
      <vt:lpstr>Analysis Results</vt:lpstr>
      <vt:lpstr>Reliability Prediction Based on Operational Data</vt:lpstr>
      <vt:lpstr>High Pressure Fuel Turbo-Pump (HPFTP)  First Stage Turbine Blade Example</vt:lpstr>
      <vt:lpstr>HPFTP Turbine Blade Example</vt:lpstr>
      <vt:lpstr>HPFTP Turbine Blade Example </vt:lpstr>
      <vt:lpstr>HPFTP Turbine Blade Example </vt:lpstr>
      <vt:lpstr>Reliability Prediction  Advantages</vt:lpstr>
      <vt:lpstr>Reliability Prediction Limitations</vt:lpstr>
      <vt:lpstr>Reliability Demonstration</vt:lpstr>
      <vt:lpstr>Reliability Demonstration Definition</vt:lpstr>
      <vt:lpstr>Reliability Demonstration Commonly Used Distributions</vt:lpstr>
      <vt:lpstr>Reliability Demonstration The Binomial Distribution Case -  Exact Method</vt:lpstr>
      <vt:lpstr>Reliability Demonstration The Binomial Distribution Case -  Exact Method</vt:lpstr>
      <vt:lpstr>The Binomial Distribution Case One-sided Exact Method Example</vt:lpstr>
      <vt:lpstr>Reliability Demonstration</vt:lpstr>
      <vt:lpstr>Reliability Demonstration</vt:lpstr>
      <vt:lpstr>Concluding Remark</vt:lpstr>
      <vt:lpstr>PowerPoint Presentation</vt:lpstr>
      <vt:lpstr>Bibliography</vt:lpstr>
      <vt:lpstr>Bibliography</vt:lpstr>
      <vt:lpstr>Backups</vt:lpstr>
      <vt:lpstr>The AGREE Apportionment Method</vt:lpstr>
      <vt:lpstr>The AGREE Apportionment Method</vt:lpstr>
      <vt:lpstr>The AGREE Apportionment Method Example 1</vt:lpstr>
      <vt:lpstr>The AGREE Apportionment Method</vt:lpstr>
      <vt:lpstr>The  AGREE Method Example 2</vt:lpstr>
      <vt:lpstr>Reliability Allocation AGREE Example  Question 1</vt:lpstr>
      <vt:lpstr>Reliability Allocation AGREE Example  Question 2</vt:lpstr>
      <vt:lpstr>Reliability Allocation AGREE Example  Question 3</vt:lpstr>
      <vt:lpstr>Backup</vt:lpstr>
      <vt:lpstr>Confidence Intervals Continuous Data – The Exponential Case </vt:lpstr>
      <vt:lpstr>Confidence Intervals Exponential Example</vt:lpstr>
      <vt:lpstr>Confidence Intervals Exponential Example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Safie- RAM X Reliability Tutorial 11-8</dc:title>
  <dc:creator>fayssal safie</dc:creator>
  <cp:lastModifiedBy>sarahc@farmerstel.com</cp:lastModifiedBy>
  <cp:revision>1421</cp:revision>
  <cp:lastPrinted>2017-10-26T18:35:09Z</cp:lastPrinted>
  <dcterms:created xsi:type="dcterms:W3CDTF">2017-03-28T18:42:27Z</dcterms:created>
  <dcterms:modified xsi:type="dcterms:W3CDTF">2025-10-22T00:00:08Z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1-bc88714345d2_Enabled">
    <vt:lpwstr>true</vt:lpwstr>
  </property>
  <property fmtid="{D5CDD505-2E9C-101B-9397-08002B2CF9AE}" pid="3" name="MSIP_Label_defa4170-0d19-0005-0001-bc88714345d2_SetDate">
    <vt:lpwstr>2025-08-11T16:23:22Z</vt:lpwstr>
  </property>
  <property fmtid="{D5CDD505-2E9C-101B-9397-08002B2CF9AE}" pid="4" name="MSIP_Label_defa4170-0d19-0005-0001-bc88714345d2_Method">
    <vt:lpwstr>Privileged</vt:lpwstr>
  </property>
  <property fmtid="{D5CDD505-2E9C-101B-9397-08002B2CF9AE}" pid="5" name="MSIP_Label_defa4170-0d19-0005-0001-bc88714345d2_Name">
    <vt:lpwstr>defa4170-0d19-0005-0001-bc88714345d2</vt:lpwstr>
  </property>
  <property fmtid="{D5CDD505-2E9C-101B-9397-08002B2CF9AE}" pid="6" name="MSIP_Label_defa4170-0d19-0005-0001-bc88714345d2_SiteId">
    <vt:lpwstr>c402c8ed-f4c0-4152-a9f7-db1d922486f2</vt:lpwstr>
  </property>
  <property fmtid="{D5CDD505-2E9C-101B-9397-08002B2CF9AE}" pid="7" name="MSIP_Label_defa4170-0d19-0005-0001-bc88714345d2_ActionId">
    <vt:lpwstr>d8aa6ba5-1be9-4ec2-ae52-f78fb78fcb86</vt:lpwstr>
  </property>
  <property fmtid="{D5CDD505-2E9C-101B-9397-08002B2CF9AE}" pid="8" name="MSIP_Label_defa4170-0d19-0005-0001-bc88714345d2_ContentBits">
    <vt:lpwstr>0</vt:lpwstr>
  </property>
  <property fmtid="{D5CDD505-2E9C-101B-9397-08002B2CF9AE}" pid="9" name="MSIP_Label_defa4170-0d19-0005-0001-bc88714345d2_Tag">
    <vt:lpwstr>10, 0, 1, 1</vt:lpwstr>
  </property>
</Properties>
</file>