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6" r:id="rId5"/>
    <p:sldMasterId id="2147483686" r:id="rId6"/>
  </p:sldMasterIdLst>
  <p:notesMasterIdLst>
    <p:notesMasterId r:id="rId20"/>
  </p:notesMasterIdLst>
  <p:sldIdLst>
    <p:sldId id="2131967423" r:id="rId7"/>
    <p:sldId id="2131967424" r:id="rId8"/>
    <p:sldId id="2131967430" r:id="rId9"/>
    <p:sldId id="2131967425" r:id="rId10"/>
    <p:sldId id="2131967426" r:id="rId11"/>
    <p:sldId id="2131967431" r:id="rId12"/>
    <p:sldId id="2131967432" r:id="rId13"/>
    <p:sldId id="2131967427" r:id="rId14"/>
    <p:sldId id="2131967428" r:id="rId15"/>
    <p:sldId id="2131967429" r:id="rId16"/>
    <p:sldId id="2131967433" r:id="rId17"/>
    <p:sldId id="2131967435" r:id="rId18"/>
    <p:sldId id="21319674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1BBB9-C420-5F27-C333-3424FB1DEAAA}" name="Kachele, Jaclyn (MSFC-ED10)[MIPSS CMDM]" initials="JK" userId="Kachele, Jaclyn (MSFC-ED10)[MIPSS CMDM]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BBD1FF"/>
    <a:srgbClr val="96938E"/>
    <a:srgbClr val="84898D"/>
    <a:srgbClr val="FF99CC"/>
    <a:srgbClr val="3E1D5B"/>
    <a:srgbClr val="3E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7CFC-9D89-4889-B36C-2C11F1B1417C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2A28-8FD5-4974-BE5C-DE19202F6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5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I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F30C44-C29F-4BBB-BFB3-3FCC00937C41}"/>
              </a:ext>
            </a:extLst>
          </p:cNvPr>
          <p:cNvSpPr/>
          <p:nvPr/>
        </p:nvSpPr>
        <p:spPr>
          <a:xfrm>
            <a:off x="1854200" y="-110172"/>
            <a:ext cx="13521690" cy="8599805"/>
          </a:xfrm>
          <a:prstGeom prst="rect">
            <a:avLst/>
          </a:prstGeom>
          <a:noFill/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2CC9F-DF17-4FDE-A6F8-393CB081D0AA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40" y="65"/>
            <a:ext cx="5303520" cy="68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683EA-A3A2-494F-9E73-15287A98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089" y="2586169"/>
            <a:ext cx="69215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4CE65-D226-4877-B43A-A7CCBC7C4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7577" y="1458124"/>
            <a:ext cx="2956845" cy="2256090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br>
              <a:rPr lang="en-US" dirty="0"/>
            </a:br>
            <a:r>
              <a:rPr lang="en-US" dirty="0"/>
              <a:t>[CUI Designation]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Controlled by: [PROGRAM/OFFICE NAME]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PoC: [NAME]</a:t>
            </a:r>
          </a:p>
        </p:txBody>
      </p:sp>
    </p:spTree>
    <p:extLst>
      <p:ext uri="{BB962C8B-B14F-4D97-AF65-F5344CB8AC3E}">
        <p14:creationId xmlns:p14="http://schemas.microsoft.com/office/powerpoint/2010/main" val="22809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I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F30C44-C29F-4BBB-BFB3-3FCC00937C41}"/>
              </a:ext>
            </a:extLst>
          </p:cNvPr>
          <p:cNvSpPr/>
          <p:nvPr/>
        </p:nvSpPr>
        <p:spPr>
          <a:xfrm>
            <a:off x="1854200" y="-110172"/>
            <a:ext cx="13521690" cy="8599805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683EA-A3A2-494F-9E73-15287A98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089" y="2586169"/>
            <a:ext cx="69215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799A8D-8B30-6665-D7E7-E1F662D15353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40" y="65"/>
            <a:ext cx="5303520" cy="68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4CC5FA6-CFB2-9E50-E5D5-0F2905FBA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7577" y="1458124"/>
            <a:ext cx="2956845" cy="2256090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br>
              <a:rPr lang="en-US" dirty="0"/>
            </a:br>
            <a:r>
              <a:rPr lang="en-US" dirty="0"/>
              <a:t>[CUI Designation]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Controlled by: [PROGRAM/OFFICE NAME]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PoC: [NAME]</a:t>
            </a:r>
          </a:p>
        </p:txBody>
      </p:sp>
    </p:spTree>
    <p:extLst>
      <p:ext uri="{BB962C8B-B14F-4D97-AF65-F5344CB8AC3E}">
        <p14:creationId xmlns:p14="http://schemas.microsoft.com/office/powerpoint/2010/main" val="23479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on's perpetual shadows may harbour twice the ice we once thought -  The Weather Network">
            <a:extLst>
              <a:ext uri="{FF2B5EF4-FFF2-40B4-BE49-F238E27FC236}">
                <a16:creationId xmlns:a16="http://schemas.microsoft.com/office/drawing/2014/main" id="{337756DA-1EEA-4B9E-8B6D-7AC8410B0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98" y="245327"/>
            <a:ext cx="11757102" cy="66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0AB64-81C6-4A0E-841F-2CC24656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744" y="1122363"/>
            <a:ext cx="6376416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18932-091A-4BF1-B431-B8EBC5011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744" y="3602038"/>
            <a:ext cx="63764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F2CD8-21C8-47FC-B603-27F40DFA2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581" y="1685576"/>
            <a:ext cx="3486847" cy="34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7225-5279-4814-A306-DB2F2017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08F1-E24C-4874-A62F-7C3E775D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EBEA-CF4C-49A7-812F-20CC2D8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BA46-953F-4A0E-A1FA-80F0B620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A243F6-AC96-6574-7168-D092DC1E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DATE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B627-22B8-4979-9A6B-C5C36B71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F65B9-257A-4D41-A982-B82E7B53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FC91-6870-4927-B143-AAB70C91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3404-4CAA-4303-89F8-EEF62DF0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BCF6-6853-42B9-9171-C71816A4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9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FF6D-5F88-4757-836E-15DA294D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8118-F8A1-439C-A816-935407E4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823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2DA68-B9F0-4A24-96CD-198AAD9E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823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CE122-20BA-4746-8EB2-8674ABD7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A32C0-EF53-4B47-906A-EF97DDB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D07CA-9FB7-4ABF-ADB8-5B62D8A2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B617-52C9-4BC1-85A6-C719811C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DB7DD-5B60-4EF3-B17C-5D575871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951E-FB16-4B91-A510-2DF746D4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AFBCA-75DB-4CB5-A8E9-6AFC82669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98CE2-1A47-449A-B822-B5178E7F9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548A2-ED30-4830-9744-6BA21D64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42C0-68A6-4616-A8E6-B25B9793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7E477-D40A-40A7-9918-D1B9B8F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4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B01-9BBC-49EE-87CF-F051CEE2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0F1BA-CBCA-4E31-9D41-4B5EE5A8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53CA3-C1B5-4D35-A6C8-8931821A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37CE1-C169-4D80-AF2E-711DD385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0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DD072-D8DE-4059-89DB-6CCE697E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ABF24-BA8A-4A72-BED7-ED9FB257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545-2F4C-431C-8B9A-7BF84D3C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8B132-7EEC-4F02-8D0B-0CBAE9942B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19E31-8476-4B35-BA5A-236803F57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0"/>
            <a:ext cx="6657109" cy="66571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C4A80-657D-4869-8451-29510C29983B}"/>
              </a:ext>
            </a:extLst>
          </p:cNvPr>
          <p:cNvGrpSpPr/>
          <p:nvPr userDrawn="1"/>
        </p:nvGrpSpPr>
        <p:grpSpPr>
          <a:xfrm>
            <a:off x="5957573" y="5084618"/>
            <a:ext cx="5860790" cy="916858"/>
            <a:chOff x="5611979" y="5084618"/>
            <a:chExt cx="5860790" cy="9168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0ED95B-6CA3-47C0-B7A0-BE5194EF4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979" y="5084618"/>
              <a:ext cx="5860790" cy="6386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F8F30-605F-413B-9B2F-03D097718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457" y="5789324"/>
              <a:ext cx="839834" cy="2121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A496DF-DBB0-4472-A443-4D042B380B8E}"/>
              </a:ext>
            </a:extLst>
          </p:cNvPr>
          <p:cNvGrpSpPr/>
          <p:nvPr userDrawn="1"/>
        </p:nvGrpSpPr>
        <p:grpSpPr>
          <a:xfrm>
            <a:off x="4823687" y="807275"/>
            <a:ext cx="6762223" cy="2194560"/>
            <a:chOff x="4823688" y="846580"/>
            <a:chExt cx="4746853" cy="15405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964AE-4504-462A-94F6-ADD2E814B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1280" y="846580"/>
              <a:ext cx="1832500" cy="15405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C2D3E2-9027-4B6E-B352-76BF9BAA8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3688" y="969132"/>
              <a:ext cx="1559279" cy="1295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4A76FE-9602-4F77-92B0-6C656782A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2093" y="967610"/>
              <a:ext cx="1298448" cy="129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52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520E77-10AA-6143-8BB5-C07B00DAA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" y="5143500"/>
            <a:ext cx="12191702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456CC-ECD5-B041-9F86-C2F963E42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22" y="5171458"/>
            <a:ext cx="10509813" cy="1499904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D9DBE72-C4A2-C241-88FD-F87AC126D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84" y="468575"/>
            <a:ext cx="9378616" cy="4816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3CAD81-ECEE-AD42-923E-9F216AD87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358" y="1257300"/>
            <a:ext cx="11400642" cy="3549831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271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I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F30C44-C29F-4BBB-BFB3-3FCC00937C41}"/>
              </a:ext>
            </a:extLst>
          </p:cNvPr>
          <p:cNvSpPr/>
          <p:nvPr/>
        </p:nvSpPr>
        <p:spPr>
          <a:xfrm>
            <a:off x="1854200" y="-110172"/>
            <a:ext cx="13521690" cy="8599805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683EA-A3A2-494F-9E73-15287A98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089" y="2586169"/>
            <a:ext cx="69215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B45A8-143E-7ED9-8BC8-8D7CBFE32266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40" y="65"/>
            <a:ext cx="5303520" cy="68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5A5B55-3737-240E-DEE7-C709CDFB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7577" y="1458124"/>
            <a:ext cx="2956845" cy="2256090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br>
              <a:rPr lang="en-US" dirty="0"/>
            </a:br>
            <a:r>
              <a:rPr lang="en-US" dirty="0"/>
              <a:t>[CUI Designation]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Controlled by: [PROGRAM/OFFICE NAME]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PoC: [NAME]</a:t>
            </a:r>
          </a:p>
        </p:txBody>
      </p:sp>
    </p:spTree>
    <p:extLst>
      <p:ext uri="{BB962C8B-B14F-4D97-AF65-F5344CB8AC3E}">
        <p14:creationId xmlns:p14="http://schemas.microsoft.com/office/powerpoint/2010/main" val="248349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on's perpetual shadows may harbour twice the ice we once thought -  The Weather Network">
            <a:extLst>
              <a:ext uri="{FF2B5EF4-FFF2-40B4-BE49-F238E27FC236}">
                <a16:creationId xmlns:a16="http://schemas.microsoft.com/office/drawing/2014/main" id="{337756DA-1EEA-4B9E-8B6D-7AC8410B0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"/>
            <a:ext cx="12192000" cy="6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0AB64-81C6-4A0E-841F-2CC24656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744" y="1122363"/>
            <a:ext cx="6376416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18932-091A-4BF1-B431-B8EBC5011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744" y="3602038"/>
            <a:ext cx="63764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F2CD8-21C8-47FC-B603-27F40DFA2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581" y="1685576"/>
            <a:ext cx="3486847" cy="34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on's perpetual shadows may harbour twice the ice we once thought -  The Weather Network">
            <a:extLst>
              <a:ext uri="{FF2B5EF4-FFF2-40B4-BE49-F238E27FC236}">
                <a16:creationId xmlns:a16="http://schemas.microsoft.com/office/drawing/2014/main" id="{337756DA-1EEA-4B9E-8B6D-7AC8410B0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98" y="245327"/>
            <a:ext cx="11757102" cy="66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0AB64-81C6-4A0E-841F-2CC24656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744" y="1122363"/>
            <a:ext cx="6376416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18932-091A-4BF1-B431-B8EBC5011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744" y="3602038"/>
            <a:ext cx="63764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F2CD8-21C8-47FC-B603-27F40DFA2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581" y="1685576"/>
            <a:ext cx="3486847" cy="34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7225-5279-4814-A306-DB2F2017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08F1-E24C-4874-A62F-7C3E775D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EBEA-CF4C-49A7-812F-20CC2D8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BA46-953F-4A0E-A1FA-80F0B620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A243F6-AC96-6574-7168-D092DC1E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DATE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B627-22B8-4979-9A6B-C5C36B71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F65B9-257A-4D41-A982-B82E7B53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FC91-6870-4927-B143-AAB70C91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3404-4CAA-4303-89F8-EEF62DF0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BCF6-6853-42B9-9171-C71816A4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0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FF6D-5F88-4757-836E-15DA294D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8118-F8A1-439C-A816-935407E4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823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2DA68-B9F0-4A24-96CD-198AAD9E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823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CE122-20BA-4746-8EB2-8674ABD7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A32C0-EF53-4B47-906A-EF97DDB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D07CA-9FB7-4ABF-ADB8-5B62D8A2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B617-52C9-4BC1-85A6-C719811C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DB7DD-5B60-4EF3-B17C-5D575871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951E-FB16-4B91-A510-2DF746D4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AFBCA-75DB-4CB5-A8E9-6AFC82669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98CE2-1A47-449A-B822-B5178E7F9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548A2-ED30-4830-9744-6BA21D64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42C0-68A6-4616-A8E6-B25B9793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7E477-D40A-40A7-9918-D1B9B8F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2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B01-9BBC-49EE-87CF-F051CEE2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0F1BA-CBCA-4E31-9D41-4B5EE5A8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53CA3-C1B5-4D35-A6C8-8931821A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37CE1-C169-4D80-AF2E-711DD385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8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DD072-D8DE-4059-89DB-6CCE697E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ABF24-BA8A-4A72-BED7-ED9FB257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545-2F4C-431C-8B9A-7BF84D3C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8B132-7EEC-4F02-8D0B-0CBAE9942B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19E31-8476-4B35-BA5A-236803F57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0"/>
            <a:ext cx="6657109" cy="66571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C4A80-657D-4869-8451-29510C29983B}"/>
              </a:ext>
            </a:extLst>
          </p:cNvPr>
          <p:cNvGrpSpPr/>
          <p:nvPr userDrawn="1"/>
        </p:nvGrpSpPr>
        <p:grpSpPr>
          <a:xfrm>
            <a:off x="5957573" y="5084618"/>
            <a:ext cx="5860790" cy="916858"/>
            <a:chOff x="5611979" y="5084618"/>
            <a:chExt cx="5860790" cy="9168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0ED95B-6CA3-47C0-B7A0-BE5194EF4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979" y="5084618"/>
              <a:ext cx="5860790" cy="6386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F8F30-605F-413B-9B2F-03D097718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457" y="5789324"/>
              <a:ext cx="839834" cy="2121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A496DF-DBB0-4472-A443-4D042B380B8E}"/>
              </a:ext>
            </a:extLst>
          </p:cNvPr>
          <p:cNvGrpSpPr/>
          <p:nvPr userDrawn="1"/>
        </p:nvGrpSpPr>
        <p:grpSpPr>
          <a:xfrm>
            <a:off x="4823687" y="807275"/>
            <a:ext cx="6762223" cy="2194560"/>
            <a:chOff x="4823688" y="846580"/>
            <a:chExt cx="4746853" cy="15405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964AE-4504-462A-94F6-ADD2E814B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1280" y="846580"/>
              <a:ext cx="1832500" cy="15405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C2D3E2-9027-4B6E-B352-76BF9BAA8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3688" y="969132"/>
              <a:ext cx="1559279" cy="1295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4A76FE-9602-4F77-92B0-6C656782A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2093" y="967610"/>
              <a:ext cx="1298448" cy="129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039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520E77-10AA-6143-8BB5-C07B00DAA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" y="5143500"/>
            <a:ext cx="12191702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456CC-ECD5-B041-9F86-C2F963E42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22" y="5171458"/>
            <a:ext cx="10509813" cy="1499904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D9DBE72-C4A2-C241-88FD-F87AC126D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84" y="468575"/>
            <a:ext cx="9378616" cy="4816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3CAD81-ECEE-AD42-923E-9F216AD87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358" y="1257300"/>
            <a:ext cx="11400642" cy="3549831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088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7225-5279-4814-A306-DB2F2017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08F1-E24C-4874-A62F-7C3E775D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EBEA-CF4C-49A7-812F-20CC2D8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BA46-953F-4A0E-A1FA-80F0B620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A243F6-AC96-6574-7168-D092DC1E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DATE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B627-22B8-4979-9A6B-C5C36B71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F65B9-257A-4D41-A982-B82E7B53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FC91-6870-4927-B143-AAB70C91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3404-4CAA-4303-89F8-EEF62DF0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BCF6-6853-42B9-9171-C71816A4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FF6D-5F88-4757-836E-15DA294D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8118-F8A1-439C-A816-935407E4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823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2DA68-B9F0-4A24-96CD-198AAD9E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823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CE122-20BA-4746-8EB2-8674ABD7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A32C0-EF53-4B47-906A-EF97DDB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D07CA-9FB7-4ABF-ADB8-5B62D8A2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B617-52C9-4BC1-85A6-C719811C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DB7DD-5B60-4EF3-B17C-5D575871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951E-FB16-4B91-A510-2DF746D4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AFBCA-75DB-4CB5-A8E9-6AFC82669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98CE2-1A47-449A-B822-B5178E7F9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548A2-ED30-4830-9744-6BA21D64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42C0-68A6-4616-A8E6-B25B9793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7E477-D40A-40A7-9918-D1B9B8F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B01-9BBC-49EE-87CF-F051CEE2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0F1BA-CBCA-4E31-9D41-4B5EE5A8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53CA3-C1B5-4D35-A6C8-8931821A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37CE1-C169-4D80-AF2E-711DD385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DD072-D8DE-4059-89DB-6CCE697E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ABF24-BA8A-4A72-BED7-ED9FB257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545-2F4C-431C-8B9A-7BF84D3C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6B5EFA72-7503-4C29-A90D-C2C98F7C28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8B132-7EEC-4F02-8D0B-0CBAE9942B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19E31-8476-4B35-BA5A-236803F57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0"/>
            <a:ext cx="6657109" cy="66571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C4A80-657D-4869-8451-29510C29983B}"/>
              </a:ext>
            </a:extLst>
          </p:cNvPr>
          <p:cNvGrpSpPr/>
          <p:nvPr userDrawn="1"/>
        </p:nvGrpSpPr>
        <p:grpSpPr>
          <a:xfrm>
            <a:off x="5957573" y="5084618"/>
            <a:ext cx="5860790" cy="916858"/>
            <a:chOff x="5611979" y="5084618"/>
            <a:chExt cx="5860790" cy="9168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0ED95B-6CA3-47C0-B7A0-BE5194EF4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979" y="5084618"/>
              <a:ext cx="5860790" cy="6386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F8F30-605F-413B-9B2F-03D097718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457" y="5789324"/>
              <a:ext cx="839834" cy="2121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A496DF-DBB0-4472-A443-4D042B380B8E}"/>
              </a:ext>
            </a:extLst>
          </p:cNvPr>
          <p:cNvGrpSpPr/>
          <p:nvPr userDrawn="1"/>
        </p:nvGrpSpPr>
        <p:grpSpPr>
          <a:xfrm>
            <a:off x="4823687" y="807275"/>
            <a:ext cx="6762223" cy="2194560"/>
            <a:chOff x="4823688" y="846580"/>
            <a:chExt cx="4746853" cy="15405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964AE-4504-462A-94F6-ADD2E814B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1280" y="846580"/>
              <a:ext cx="1832500" cy="15405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C2D3E2-9027-4B6E-B352-76BF9BAA8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3688" y="969132"/>
              <a:ext cx="1559279" cy="1295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4A76FE-9602-4F77-92B0-6C656782A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2093" y="967610"/>
              <a:ext cx="1298448" cy="129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17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520E77-10AA-6143-8BB5-C07B00DAA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" y="5143500"/>
            <a:ext cx="12191702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456CC-ECD5-B041-9F86-C2F963E42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22" y="5171458"/>
            <a:ext cx="10509813" cy="1499904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D9DBE72-C4A2-C241-88FD-F87AC126D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84" y="468575"/>
            <a:ext cx="9378616" cy="4816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3CAD81-ECEE-AD42-923E-9F216AD87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358" y="1257300"/>
            <a:ext cx="11400642" cy="3549831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37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6D518-8764-4EFE-B702-3031A390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0435439" cy="83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F9446-CF96-4325-9779-4F249AF0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104" y="1369060"/>
            <a:ext cx="11338560" cy="480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34EA-A2D9-4C6A-B492-89BEF051F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11/06/2025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70C0-A968-4171-AB54-0430BBAB5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4032" y="6492875"/>
            <a:ext cx="55839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B4D82-97E5-4B08-95CF-18287A6447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175" y="325818"/>
            <a:ext cx="914400" cy="9144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587E7D-53F9-6193-C152-73A1BC9F3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1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6D518-8764-4EFE-B702-3031A390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0435439" cy="83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F9446-CF96-4325-9779-4F249AF0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104" y="1369060"/>
            <a:ext cx="11338560" cy="480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34EA-A2D9-4C6A-B492-89BEF051F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70C0-A968-4171-AB54-0430BBAB5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4032" y="6492875"/>
            <a:ext cx="55839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CD54-4D00-4350-9B0D-7BE198F3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B4D82-97E5-4B08-95CF-18287A6447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175" y="325818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902B13-2BE2-4FBA-B1C1-2FA51F9246AD}"/>
              </a:ext>
            </a:extLst>
          </p:cNvPr>
          <p:cNvSpPr/>
          <p:nvPr userDrawn="1"/>
        </p:nvSpPr>
        <p:spPr>
          <a:xfrm>
            <a:off x="0" y="0"/>
            <a:ext cx="12192000" cy="2632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CUI BANNER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88EF7-A661-E93E-10D7-E82A546655FC}"/>
              </a:ext>
            </a:extLst>
          </p:cNvPr>
          <p:cNvSpPr/>
          <p:nvPr userDrawn="1"/>
        </p:nvSpPr>
        <p:spPr>
          <a:xfrm>
            <a:off x="0" y="0"/>
            <a:ext cx="45110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SpaceX</a:t>
            </a:r>
          </a:p>
        </p:txBody>
      </p:sp>
    </p:spTree>
    <p:extLst>
      <p:ext uri="{BB962C8B-B14F-4D97-AF65-F5344CB8AC3E}">
        <p14:creationId xmlns:p14="http://schemas.microsoft.com/office/powerpoint/2010/main" val="6710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6D518-8764-4EFE-B702-3031A390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0435439" cy="83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F9446-CF96-4325-9779-4F249AF0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104" y="1369060"/>
            <a:ext cx="11338560" cy="480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34EA-A2D9-4C6A-B492-89BEF051F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10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DATE OF PRESENTATION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70C0-A968-4171-AB54-0430BBAB5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4032" y="6492875"/>
            <a:ext cx="55839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CD54-4D00-4350-9B0D-7BE198F3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6464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B5EFA72-7503-4C29-A90D-C2C98F7C28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B4D82-97E5-4B08-95CF-18287A6447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175" y="325818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902B13-2BE2-4FBA-B1C1-2FA51F9246AD}"/>
              </a:ext>
            </a:extLst>
          </p:cNvPr>
          <p:cNvSpPr/>
          <p:nvPr userDrawn="1"/>
        </p:nvSpPr>
        <p:spPr>
          <a:xfrm>
            <a:off x="0" y="0"/>
            <a:ext cx="12192000" cy="2632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CUI BANNER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88EF7-A661-E93E-10D7-E82A546655FC}"/>
              </a:ext>
            </a:extLst>
          </p:cNvPr>
          <p:cNvSpPr/>
          <p:nvPr userDrawn="1"/>
        </p:nvSpPr>
        <p:spPr>
          <a:xfrm>
            <a:off x="0" y="0"/>
            <a:ext cx="45110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Blue Origin</a:t>
            </a:r>
          </a:p>
        </p:txBody>
      </p:sp>
    </p:spTree>
    <p:extLst>
      <p:ext uri="{BB962C8B-B14F-4D97-AF65-F5344CB8AC3E}">
        <p14:creationId xmlns:p14="http://schemas.microsoft.com/office/powerpoint/2010/main" val="15409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4993D4-0EAF-C2FF-EE21-D4A69DFBA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39" y="2782276"/>
            <a:ext cx="6376416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 Want You to Feel Safe Enough to Fly on This – A Personal Look at Spaceflight Reliability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BF80F0D-3132-2E1E-EF34-A81BCF226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39" y="5391114"/>
            <a:ext cx="6376416" cy="80199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Quinn Slaugenhoupt – Bastion Technologies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2025 RAM XVII Training Summit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17640-735C-BFFB-2ACD-56345662A9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6B5EFA72-7503-4C29-A90D-C2C98F7C28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6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21B6-3B75-49FC-0F36-A4E04F6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Reliability /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74ABF-582E-A2AA-58D5-21BF14F7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 is much more than just the numbers; it is about protecting lives!</a:t>
            </a:r>
          </a:p>
          <a:p>
            <a:r>
              <a:rPr lang="en-US" dirty="0"/>
              <a:t>Every calculation and decision reflects real human risk</a:t>
            </a:r>
          </a:p>
          <a:p>
            <a:r>
              <a:rPr lang="en-US" dirty="0"/>
              <a:t>Responsibility is on all of us as if we were in the space suits</a:t>
            </a:r>
          </a:p>
          <a:p>
            <a:endParaRPr lang="en-US" dirty="0"/>
          </a:p>
          <a:p>
            <a:r>
              <a:rPr lang="en-US" dirty="0"/>
              <a:t>PRA gives us the tools to protect the most valuable thing, people!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B9D2B-9FAF-ED10-14F9-8426BCC7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CBAE51-F900-C886-0B21-3C999F07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494FB-292D-C94C-0B46-62457BBD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601" y="3603133"/>
            <a:ext cx="5281566" cy="324190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0E9A7D-A84D-2F10-2ABD-4C5A4696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194927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119938-2A3E-4987-F3B8-42B9711D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8ACD2-B62B-9D83-2AEF-CAAE807B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AD2570-DF7E-17BF-E03D-7D732209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352523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08E6-6848-3B8F-0017-25A91DA8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DDD0-CE0A-2DBB-76F5-277F98D1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A04F-E4E4-43A5-3503-D323F67B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A35952-F0A7-CF5F-3B3D-00934F9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800A79E-7F92-0981-67E5-58E0BAAE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399770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296DA3-AA5B-8987-0BE1-F8383B8C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B3231-6CB2-1039-1B7C-9C7D708D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“Apollo 13.”</a:t>
            </a:r>
            <a:r>
              <a:rPr lang="en-US" dirty="0"/>
              <a:t> </a:t>
            </a:r>
            <a:r>
              <a:rPr lang="en-US" i="1" dirty="0"/>
              <a:t>Wikipedia</a:t>
            </a:r>
            <a:r>
              <a:rPr lang="en-US" dirty="0"/>
              <a:t>, en.wikipedia.org/wiki/Apollo_13. Accessed 14 Oct. 2025.</a:t>
            </a:r>
          </a:p>
          <a:p>
            <a:r>
              <a:rPr lang="en-US" b="1" dirty="0"/>
              <a:t>“Gus Grissom.”</a:t>
            </a:r>
            <a:r>
              <a:rPr lang="en-US" dirty="0"/>
              <a:t> </a:t>
            </a:r>
            <a:r>
              <a:rPr lang="en-US" i="1" dirty="0"/>
              <a:t>Wikipedia</a:t>
            </a:r>
            <a:r>
              <a:rPr lang="en-US" dirty="0"/>
              <a:t>, en.wikipedia.org/wiki/</a:t>
            </a:r>
            <a:r>
              <a:rPr lang="en-US" dirty="0" err="1"/>
              <a:t>Gus_Grissom</a:t>
            </a:r>
            <a:r>
              <a:rPr lang="en-US" dirty="0"/>
              <a:t>. Accessed 14 Oct. 2025.</a:t>
            </a:r>
          </a:p>
          <a:p>
            <a:r>
              <a:rPr lang="en-US" b="1" dirty="0"/>
              <a:t>“How Risky Is Flying?”</a:t>
            </a:r>
            <a:r>
              <a:rPr lang="en-US" dirty="0"/>
              <a:t> </a:t>
            </a:r>
            <a:r>
              <a:rPr lang="en-US" i="1" dirty="0"/>
              <a:t>NOVA / PBS</a:t>
            </a:r>
            <a:r>
              <a:rPr lang="en-US" dirty="0"/>
              <a:t>, www.pbs.org/wgbh/nova/planecrash/risky.html. Accessed 14 Oct. 2025.</a:t>
            </a:r>
          </a:p>
          <a:p>
            <a:r>
              <a:rPr lang="en-US" b="1" dirty="0"/>
              <a:t>NASA.</a:t>
            </a:r>
            <a:r>
              <a:rPr lang="en-US" dirty="0"/>
              <a:t> “Mechanical Subsystems.” </a:t>
            </a:r>
            <a:r>
              <a:rPr lang="en-US" i="1" dirty="0"/>
              <a:t>NASA</a:t>
            </a:r>
            <a:r>
              <a:rPr lang="en-US" dirty="0"/>
              <a:t>, www.nasa.gov/image-detail/shuttle-9/. Accessed 14 Oct. 2025.</a:t>
            </a:r>
          </a:p>
          <a:p>
            <a:r>
              <a:rPr lang="en-US" b="1" dirty="0"/>
              <a:t>NASA.</a:t>
            </a:r>
            <a:r>
              <a:rPr lang="en-US" dirty="0"/>
              <a:t> “Symbols of NASA.” </a:t>
            </a:r>
            <a:r>
              <a:rPr lang="en-US" i="1" dirty="0"/>
              <a:t>NASA</a:t>
            </a:r>
            <a:r>
              <a:rPr lang="en-US" dirty="0"/>
              <a:t>, 27 July 2017, www.nasa.gov/history/symbols-of-nasa/. Accessed 14 Oct. 2025.</a:t>
            </a:r>
          </a:p>
          <a:p>
            <a:r>
              <a:rPr lang="en-US" b="1" dirty="0"/>
              <a:t>NASA.</a:t>
            </a:r>
            <a:r>
              <a:rPr lang="en-US" dirty="0"/>
              <a:t> “Walkway to Space.” </a:t>
            </a:r>
            <a:r>
              <a:rPr lang="en-US" i="1" dirty="0"/>
              <a:t>NASA</a:t>
            </a:r>
            <a:r>
              <a:rPr lang="en-US" dirty="0"/>
              <a:t>, 29 June 2011, www.nasa.gov/image-article/walkway-space/. Accessed 14 Oct. 2025.</a:t>
            </a:r>
          </a:p>
          <a:p>
            <a:r>
              <a:rPr lang="en-US" b="1" dirty="0"/>
              <a:t>NBC News.</a:t>
            </a:r>
            <a:r>
              <a:rPr lang="en-US" dirty="0"/>
              <a:t> “NASA Announces Astronauts Will Orbit Moon Next Year.” </a:t>
            </a:r>
            <a:r>
              <a:rPr lang="en-US" i="1" dirty="0"/>
              <a:t>NBC News</a:t>
            </a:r>
            <a:r>
              <a:rPr lang="en-US" dirty="0"/>
              <a:t>, www.nbcnews.com/science/space/nasa-announces-astronauts-will-orbit-moon-year-rcna77896. Accessed 14 Oct. 2025.</a:t>
            </a:r>
          </a:p>
          <a:p>
            <a:r>
              <a:rPr lang="en-US" b="1" dirty="0"/>
              <a:t>“NASA Artemis Missions Set to Begin Next Year as SLS Rocket Costs Climb.”</a:t>
            </a:r>
            <a:r>
              <a:rPr lang="en-US" dirty="0"/>
              <a:t> </a:t>
            </a:r>
            <a:r>
              <a:rPr lang="en-US" i="1" dirty="0" err="1"/>
              <a:t>SciTechDaily</a:t>
            </a:r>
            <a:r>
              <a:rPr lang="en-US" dirty="0"/>
              <a:t>, scitechdaily.com/nasa-artemis-missions-set-to-begin-next-year-as-sls-rocket-costs-climb/. Accessed 14 Oct. 2025.</a:t>
            </a:r>
          </a:p>
          <a:p>
            <a:r>
              <a:rPr lang="en-US" b="1" dirty="0" err="1"/>
              <a:t>TicketSchool</a:t>
            </a:r>
            <a:r>
              <a:rPr lang="en-US" b="1" dirty="0"/>
              <a:t>.</a:t>
            </a:r>
            <a:r>
              <a:rPr lang="en-US" dirty="0"/>
              <a:t> “Is a Defensive Driving Course Worth It?” </a:t>
            </a:r>
            <a:r>
              <a:rPr lang="en-US" i="1" dirty="0" err="1"/>
              <a:t>TicketSchool</a:t>
            </a:r>
            <a:r>
              <a:rPr lang="en-US" i="1" dirty="0"/>
              <a:t> Blog</a:t>
            </a:r>
            <a:r>
              <a:rPr lang="en-US" dirty="0"/>
              <a:t>, ticketschool.com/blog/is-a-defensive-driving-course-worth-it/. Accessed 14 Oct. 2025.</a:t>
            </a:r>
          </a:p>
          <a:p>
            <a:r>
              <a:rPr lang="en-US" b="1" dirty="0"/>
              <a:t>Traeger, Sebastian.</a:t>
            </a:r>
            <a:r>
              <a:rPr lang="en-US" dirty="0"/>
              <a:t> “Fault Tree Analysis (FTA) Guide: Process, Symbols &amp; Examples.” </a:t>
            </a:r>
            <a:r>
              <a:rPr lang="en-US" i="1" dirty="0"/>
              <a:t>Reliability</a:t>
            </a:r>
            <a:r>
              <a:rPr lang="en-US" dirty="0"/>
              <a:t>, 25 Apr. 2025, reliability.com/resources/articles/fault-tree-analysis-</a:t>
            </a:r>
            <a:r>
              <a:rPr lang="en-US" dirty="0" err="1"/>
              <a:t>fta</a:t>
            </a:r>
            <a:r>
              <a:rPr lang="en-US" dirty="0"/>
              <a:t>-guide/. Accessed 14 Oct. 2025.</a:t>
            </a:r>
          </a:p>
          <a:p>
            <a:r>
              <a:rPr lang="en-US" b="1" dirty="0"/>
              <a:t>U.S. Nuclear Regulatory Commission.</a:t>
            </a:r>
            <a:r>
              <a:rPr lang="en-US" dirty="0"/>
              <a:t> “About NRC.” </a:t>
            </a:r>
            <a:r>
              <a:rPr lang="en-US" i="1" dirty="0"/>
              <a:t>NRC</a:t>
            </a:r>
            <a:r>
              <a:rPr lang="en-US" dirty="0"/>
              <a:t>, www.nrc.gov/about-nrc. Accessed 14 Oct. 2025.</a:t>
            </a:r>
          </a:p>
          <a:p>
            <a:r>
              <a:rPr lang="en-US" b="1" dirty="0" err="1"/>
              <a:t>Wikiquote</a:t>
            </a:r>
            <a:r>
              <a:rPr lang="en-US" b="1" dirty="0"/>
              <a:t> contributors.</a:t>
            </a:r>
            <a:r>
              <a:rPr lang="en-US" dirty="0"/>
              <a:t> “Gus Grissom.” </a:t>
            </a:r>
            <a:r>
              <a:rPr lang="en-US" i="1" dirty="0" err="1"/>
              <a:t>Wikiquote</a:t>
            </a:r>
            <a:r>
              <a:rPr lang="en-US" dirty="0"/>
              <a:t>, en.wikiquote.org/wiki/</a:t>
            </a:r>
            <a:r>
              <a:rPr lang="en-US" dirty="0" err="1"/>
              <a:t>Gus_Grissom</a:t>
            </a:r>
            <a:r>
              <a:rPr lang="en-US" dirty="0"/>
              <a:t>. Accessed 14 Oct. 2025.</a:t>
            </a:r>
          </a:p>
          <a:p>
            <a:r>
              <a:rPr lang="en-US" b="1" dirty="0"/>
              <a:t>“Starchxser1 Confused Meme – Starchxser1 Confused.”</a:t>
            </a:r>
            <a:r>
              <a:rPr lang="en-US" dirty="0"/>
              <a:t> </a:t>
            </a:r>
            <a:r>
              <a:rPr lang="en-US" i="1" dirty="0"/>
              <a:t>Tenor</a:t>
            </a:r>
            <a:r>
              <a:rPr lang="en-US" dirty="0"/>
              <a:t>, tenor.com/view/starchxser1-confused-gif-16246979512906471850. Accessed 14 Oct. 2025.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6C2F-D514-2452-E227-9FDB7D80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72-7503-4C29-A90D-C2C98F7C282A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67A2D-F891-969C-2FD2-EE27586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41801-5531-D806-6B96-1CE5A4D2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22274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472CA-990C-4781-7FDA-78929FDE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31145-8520-07C2-8D63-ACC6A78E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69060"/>
            <a:ext cx="5644896" cy="480790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is at stake?</a:t>
            </a:r>
          </a:p>
          <a:p>
            <a:r>
              <a:rPr lang="en-US" dirty="0"/>
              <a:t>Probabilistic Risk Assessment (PRA)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You</a:t>
            </a:r>
          </a:p>
          <a:p>
            <a:r>
              <a:rPr lang="en-US" dirty="0"/>
              <a:t>Improving reliability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1CA33-D75F-E567-93CE-ED972A217B29}"/>
              </a:ext>
            </a:extLst>
          </p:cNvPr>
          <p:cNvSpPr txBox="1"/>
          <p:nvPr/>
        </p:nvSpPr>
        <p:spPr>
          <a:xfrm>
            <a:off x="6387018" y="1369060"/>
            <a:ext cx="53538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“If we die, we want people to accept it. </a:t>
            </a:r>
            <a:r>
              <a:rPr lang="en-US" sz="2000" b="0" i="0" u="sng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We are in a risky business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and we hope that if anything happens to us, it will not delay the program. </a:t>
            </a:r>
            <a:r>
              <a:rPr lang="en-US" sz="2000" b="0" i="0" u="sng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conquest of space is worth the risk of life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 Our God-given curiosity will force us to go there ourselves because in the final analysis, only man can fully evaluate the moon in terms understandable to other men.”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 the dangers and importance of the mission of going to the moon in 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Gemini : A Personal Account of Man's Venture Into Space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(1968) by Virgil I. Grissom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977E1-F699-4A9B-1280-48F536D3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49" y="3429001"/>
            <a:ext cx="2801470" cy="3429000"/>
          </a:xfrm>
          <a:prstGeom prst="rect">
            <a:avLst/>
          </a:prstGeom>
        </p:spPr>
      </p:pic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EF9AF9-0339-C612-EC85-1B0419F9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104" y="6492875"/>
            <a:ext cx="2743200" cy="228600"/>
          </a:xfrm>
        </p:spPr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0A93146-2F3D-1D51-C6E0-1056201D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4032" y="6492875"/>
            <a:ext cx="5583936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360438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A403-9DA6-90DC-B66E-058FADDF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3C64-D616-DAE7-034C-57F5CA23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69060"/>
            <a:ext cx="7500200" cy="4807903"/>
          </a:xfrm>
        </p:spPr>
        <p:txBody>
          <a:bodyPr>
            <a:normAutofit/>
          </a:bodyPr>
          <a:lstStyle/>
          <a:p>
            <a:r>
              <a:rPr lang="en-US" b="1" dirty="0"/>
              <a:t>Do you feel safe enough to fly on this?</a:t>
            </a:r>
          </a:p>
          <a:p>
            <a:r>
              <a:rPr lang="en-US" dirty="0">
                <a:effectLst/>
                <a:ea typeface="Aptos" panose="020B0004020202020204" pitchFamily="34" charset="0"/>
              </a:rPr>
              <a:t>Is it enough to just analyze and certify a vehicle for flight?</a:t>
            </a:r>
          </a:p>
          <a:p>
            <a:r>
              <a:rPr lang="en-US" dirty="0">
                <a:ea typeface="Aptos" panose="020B0004020202020204" pitchFamily="34" charset="0"/>
              </a:rPr>
              <a:t>Astronauts face the most dangerous environments and conditions in space travel</a:t>
            </a:r>
          </a:p>
          <a:p>
            <a:r>
              <a:rPr lang="en-US" dirty="0">
                <a:effectLst/>
                <a:ea typeface="Aptos" panose="020B0004020202020204" pitchFamily="34" charset="0"/>
              </a:rPr>
              <a:t>Every mission: life or death decisions</a:t>
            </a:r>
          </a:p>
          <a:p>
            <a:r>
              <a:rPr lang="en-US" dirty="0"/>
              <a:t>What goes into the calculated risks of spaceflight?</a:t>
            </a:r>
          </a:p>
          <a:p>
            <a:r>
              <a:rPr lang="en-US" dirty="0"/>
              <a:t>Personally, what is an allowable amount of risk if you were on board? What about someone else?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AF661-B5A8-FF9A-909B-D6C5EECE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8D2E71-7848-5F39-B779-6CFAA57C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29B2A-FED9-0799-C4C2-77522CA6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394438"/>
            <a:ext cx="3657600" cy="546356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E38A07-2A7D-7D7F-20A1-865F1F9A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137147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8C3E9-772C-C74E-43D5-87EFA924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384" y="1457325"/>
            <a:ext cx="6010275" cy="540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3572A-173A-E8A6-31CD-42DCB7C6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Risk Assessment (PRA)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68646-461A-5A25-568D-54E0D81B0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3" y="1369060"/>
            <a:ext cx="6334009" cy="4807903"/>
          </a:xfrm>
        </p:spPr>
        <p:txBody>
          <a:bodyPr/>
          <a:lstStyle/>
          <a:p>
            <a:r>
              <a:rPr lang="en-US" dirty="0"/>
              <a:t>What is PRA? </a:t>
            </a:r>
          </a:p>
          <a:p>
            <a:pPr lvl="1"/>
            <a:r>
              <a:rPr lang="en-US" dirty="0"/>
              <a:t>A quantitative methodology for assessing risk by analyzing potential failures, their likelihoods, and the resultant consequences. </a:t>
            </a:r>
          </a:p>
          <a:p>
            <a:pPr lvl="1"/>
            <a:r>
              <a:rPr lang="en-US" dirty="0"/>
              <a:t>Fault Tree Analysis (FTA) - a top-down, deductive assessment technique that includes a logic diagram that identifies the root cause of an undesirable event/failure.</a:t>
            </a:r>
          </a:p>
          <a:p>
            <a:r>
              <a:rPr lang="en-US" dirty="0"/>
              <a:t>NASA PRA</a:t>
            </a:r>
          </a:p>
          <a:p>
            <a:pPr lvl="1"/>
            <a:r>
              <a:rPr lang="en-US" dirty="0"/>
              <a:t>NASA risk assessment for the Artemis missions</a:t>
            </a:r>
          </a:p>
          <a:p>
            <a:pPr lvl="1"/>
            <a:r>
              <a:rPr lang="en-US" dirty="0"/>
              <a:t>Loss of Crew and Loss of Mission scenarios</a:t>
            </a:r>
          </a:p>
          <a:p>
            <a:pPr lvl="1"/>
            <a:r>
              <a:rPr lang="en-US" dirty="0"/>
              <a:t>Down to subsystems and individual components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1D96B-0ADC-26C6-AA60-583C8EEB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00FB3B-2784-788C-97FB-C3A10B65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F51E5D7-928D-D8E3-A456-B52A8342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60017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A25F-D7A8-9E45-5D9E-D5F97791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1AF7-5DB5-994F-A340-CAEA34D2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</a:t>
            </a:r>
          </a:p>
          <a:p>
            <a:pPr lvl="1"/>
            <a:r>
              <a:rPr lang="en-US" dirty="0"/>
              <a:t>Began with actuarial work in insurance</a:t>
            </a:r>
          </a:p>
          <a:p>
            <a:pPr lvl="1"/>
            <a:r>
              <a:rPr lang="en-US" dirty="0"/>
              <a:t>1960s-70s: used to initially assess shuttle but primarily started within the nuclear industry (Rasmussen Report 1975)</a:t>
            </a:r>
          </a:p>
          <a:p>
            <a:r>
              <a:rPr lang="en-US" dirty="0"/>
              <a:t>Shuttle: </a:t>
            </a:r>
          </a:p>
          <a:p>
            <a:pPr lvl="1"/>
            <a:r>
              <a:rPr lang="en-US" dirty="0"/>
              <a:t>PRAs implemented after the Challenger disaster</a:t>
            </a:r>
          </a:p>
          <a:p>
            <a:pPr lvl="1"/>
            <a:r>
              <a:rPr lang="en-US" dirty="0"/>
              <a:t>Before Challenger, the PRAs were abandoned due to </a:t>
            </a:r>
            <a:r>
              <a:rPr lang="en-US" u="sng" dirty="0"/>
              <a:t>perceived high risk</a:t>
            </a:r>
          </a:p>
          <a:p>
            <a:pPr lvl="1"/>
            <a:r>
              <a:rPr lang="en-US" dirty="0"/>
              <a:t>After Challenger, initial PRAs revealed a close to 1 in 100 chance of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54849-38AC-E517-EC1E-9A990BC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F6C4EA-0A90-E355-33AD-064D8931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EDEC7-F9BF-316F-1306-EA57A7CE3C7B}"/>
              </a:ext>
            </a:extLst>
          </p:cNvPr>
          <p:cNvGrpSpPr/>
          <p:nvPr/>
        </p:nvGrpSpPr>
        <p:grpSpPr>
          <a:xfrm>
            <a:off x="866427" y="4347527"/>
            <a:ext cx="5229573" cy="1981200"/>
            <a:chOff x="701040" y="3947160"/>
            <a:chExt cx="5229573" cy="1981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227B62-542A-DF80-6E97-948C52E74480}"/>
                </a:ext>
              </a:extLst>
            </p:cNvPr>
            <p:cNvSpPr/>
            <p:nvPr/>
          </p:nvSpPr>
          <p:spPr>
            <a:xfrm>
              <a:off x="701040" y="3947160"/>
              <a:ext cx="5212080" cy="19812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F20606-0A52-B837-3EF7-424B70E6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290" y="3947160"/>
              <a:ext cx="5218323" cy="19688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52A6058-3079-A479-221F-66582603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82" y="4239186"/>
            <a:ext cx="2743200" cy="2197883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B779B32-5ACA-482D-C641-4F76C054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268774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BFD-A348-83AB-AEEC-53FF55FD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PRA is Used / 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F8B5-A4EA-D2C9-F96E-8A249292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69060"/>
            <a:ext cx="7158564" cy="4807903"/>
          </a:xfrm>
        </p:spPr>
        <p:txBody>
          <a:bodyPr/>
          <a:lstStyle/>
          <a:p>
            <a:r>
              <a:rPr lang="en-US" dirty="0"/>
              <a:t>Risk data from engineering, manufacturing, historical, and generic data sets.</a:t>
            </a:r>
          </a:p>
          <a:p>
            <a:r>
              <a:rPr lang="en-US" dirty="0"/>
              <a:t>Probabilities / failure rates; Estimating with </a:t>
            </a:r>
            <a:r>
              <a:rPr lang="en-US" u="sng" dirty="0"/>
              <a:t>Uncertainty</a:t>
            </a:r>
            <a:r>
              <a:rPr lang="en-US" dirty="0"/>
              <a:t>!</a:t>
            </a:r>
          </a:p>
          <a:p>
            <a:r>
              <a:rPr lang="en-US" dirty="0"/>
              <a:t>Estimation of reliability / risk, identifying high-risk scenarios</a:t>
            </a:r>
          </a:p>
          <a:p>
            <a:r>
              <a:rPr lang="en-US" dirty="0"/>
              <a:t>Reporting – drives design changes and informs</a:t>
            </a:r>
          </a:p>
          <a:p>
            <a:r>
              <a:rPr lang="en-US" dirty="0"/>
              <a:t>Allows for educated risk decision making, even in real-time with missions!</a:t>
            </a:r>
          </a:p>
          <a:p>
            <a:r>
              <a:rPr lang="en-US" dirty="0"/>
              <a:t>Redundancy; abort procedures</a:t>
            </a:r>
          </a:p>
          <a:p>
            <a:r>
              <a:rPr lang="en-US" dirty="0"/>
              <a:t>Designing for safety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E54F5-DE3B-8079-9028-1D410BC4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6592A0-4CA3-72B0-6F35-9A4F6B51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47146-9081-E3CC-A9BB-EE14D25C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36" y="1369060"/>
            <a:ext cx="4668628" cy="428617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BD41F4-C5E2-E93B-FAD2-79D96C7B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77727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039442-512D-4557-017F-6B6D508F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0" y="1064387"/>
            <a:ext cx="3321567" cy="5657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56E68-FFC8-B4DD-466D-67F70A69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 – Apollo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1A38-0725-8C0B-B5D3-EE7C241D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096" y="1369060"/>
            <a:ext cx="8085568" cy="4807903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Crewed mission of the Apollo space program</a:t>
            </a:r>
          </a:p>
          <a:p>
            <a:r>
              <a:rPr lang="en-US" dirty="0"/>
              <a:t>Would have been the 3</a:t>
            </a:r>
            <a:r>
              <a:rPr lang="en-US" baseline="30000" dirty="0"/>
              <a:t>rd</a:t>
            </a:r>
            <a:r>
              <a:rPr lang="en-US" dirty="0"/>
              <a:t> moon landing</a:t>
            </a:r>
          </a:p>
          <a:p>
            <a:r>
              <a:rPr lang="en-US" dirty="0"/>
              <a:t>2 days into the mission, an oxygen tank exploded in the service module, disabling its electrical and life-support systems.</a:t>
            </a:r>
          </a:p>
          <a:p>
            <a:r>
              <a:rPr lang="en-US" dirty="0"/>
              <a:t>Fortunately, the team was able to abort and, despite a very uncomfortable return to Earth, they made it home safe.</a:t>
            </a:r>
          </a:p>
          <a:p>
            <a:r>
              <a:rPr lang="en-US" dirty="0"/>
              <a:t>PRA helps anticipate these possible life-threatening failures, as well as provide insight into how to respond accordingly in failure scenarios.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B0A0-03A8-69ED-8A03-A0C2C1E8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BB7C70-DE49-8590-1077-50550748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ECDB3-B3EB-BBAC-9AA8-F8A0327363B3}"/>
              </a:ext>
            </a:extLst>
          </p:cNvPr>
          <p:cNvSpPr txBox="1"/>
          <p:nvPr/>
        </p:nvSpPr>
        <p:spPr>
          <a:xfrm>
            <a:off x="3483487" y="5886636"/>
            <a:ext cx="765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</a:rPr>
              <a:t>Pictured: </a:t>
            </a:r>
            <a:r>
              <a:rPr lang="en-US" b="0" i="1" dirty="0">
                <a:effectLst/>
                <a:latin typeface="Arial" panose="020B0604020202020204" pitchFamily="34" charset="0"/>
              </a:rPr>
              <a:t>Odyssey</a:t>
            </a:r>
            <a:r>
              <a:rPr lang="en-US" b="0" i="0" dirty="0">
                <a:effectLst/>
                <a:latin typeface="Arial" panose="020B0604020202020204" pitchFamily="34" charset="0"/>
              </a:rPr>
              <a:t>'s damaged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service module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as seen from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Apollo Lunar Module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effectLst/>
                <a:latin typeface="Arial" panose="020B0604020202020204" pitchFamily="34" charset="0"/>
              </a:rPr>
              <a:t>Aquarius</a:t>
            </a:r>
            <a:r>
              <a:rPr lang="en-US" b="0" i="0" dirty="0">
                <a:effectLst/>
                <a:latin typeface="Arial" panose="020B0604020202020204" pitchFamily="34" charset="0"/>
              </a:rPr>
              <a:t>, hours before reentry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381B55-0040-F6C7-B58A-8EB81C46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327078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1AC52B-A872-7F43-FF2D-D612B788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14" t="10365" r="9127"/>
          <a:stretch/>
        </p:blipFill>
        <p:spPr>
          <a:xfrm>
            <a:off x="7114562" y="136525"/>
            <a:ext cx="3546812" cy="2732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2A0A5-27F4-CACA-8C11-7F0E8FC4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odds?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B6B7-921B-DB2A-0BE3-31D98531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69060"/>
            <a:ext cx="7924270" cy="4807903"/>
          </a:xfrm>
        </p:spPr>
        <p:txBody>
          <a:bodyPr/>
          <a:lstStyle/>
          <a:p>
            <a:r>
              <a:rPr lang="en-US" dirty="0"/>
              <a:t>Analyzing vehicles today…</a:t>
            </a:r>
          </a:p>
          <a:p>
            <a:r>
              <a:rPr lang="en-US" dirty="0"/>
              <a:t>NASA PRA Human Landing System memo:</a:t>
            </a:r>
          </a:p>
          <a:p>
            <a:pPr lvl="1"/>
            <a:r>
              <a:rPr lang="en-US" dirty="0"/>
              <a:t>Loss of Crew &lt; 1 in 75</a:t>
            </a:r>
          </a:p>
          <a:p>
            <a:pPr lvl="1"/>
            <a:r>
              <a:rPr lang="en-US" dirty="0"/>
              <a:t>Loss of Mission &lt; 1 in 10</a:t>
            </a:r>
          </a:p>
          <a:p>
            <a:r>
              <a:rPr lang="en-US" dirty="0"/>
              <a:t>Planes: The annual risk of being killed in a plane crash for the average American is about 1 in 11 million.</a:t>
            </a:r>
          </a:p>
          <a:p>
            <a:r>
              <a:rPr lang="en-US" dirty="0"/>
              <a:t>Cars: The annual risk of being killed in a motor vehicle crash for the average American is about 1 in 5,000.</a:t>
            </a:r>
          </a:p>
          <a:p>
            <a:endParaRPr lang="en-US" dirty="0"/>
          </a:p>
          <a:p>
            <a:r>
              <a:rPr lang="en-US" dirty="0"/>
              <a:t>Taking responsibility and running the risk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5B04F-F2F3-93AD-33D4-540A4988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58C043-136F-092D-EC30-0E6E9952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E06DB-A71E-B900-6395-AA142176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51" y="3036760"/>
            <a:ext cx="3825419" cy="2732087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D1F82CB-57BC-8392-A326-AAE4D52D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149042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24B5-D973-2825-CDBF-930D416A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E05B-670D-46F1-62BD-E5E6BDBEF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69060"/>
            <a:ext cx="7214235" cy="4807903"/>
          </a:xfrm>
        </p:spPr>
        <p:txBody>
          <a:bodyPr/>
          <a:lstStyle/>
          <a:p>
            <a:r>
              <a:rPr lang="en-US" dirty="0"/>
              <a:t>Calculated risk</a:t>
            </a:r>
          </a:p>
          <a:p>
            <a:r>
              <a:rPr lang="en-US" dirty="0"/>
              <a:t>Could you confidently go?</a:t>
            </a:r>
          </a:p>
          <a:p>
            <a:r>
              <a:rPr lang="en-US" dirty="0"/>
              <a:t>How do you feel sending others?</a:t>
            </a:r>
          </a:p>
          <a:p>
            <a:endParaRPr lang="en-US" dirty="0"/>
          </a:p>
          <a:p>
            <a:r>
              <a:rPr lang="en-US" dirty="0"/>
              <a:t>Thinking about these things, surely bolstering reliability is something you would want!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D7459-CE82-4485-4983-6A12A725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6B5EFA72-7503-4C29-A90D-C2C98F7C28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32FF60-F55F-C4A6-AB08-0F837FF3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11/5/2025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468D0-36BF-6069-396B-7B9E7A96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39" y="1369060"/>
            <a:ext cx="4124325" cy="474345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FD78651-3448-B5D2-CB98-E65D6E4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3588" y="6492875"/>
            <a:ext cx="5584825" cy="228600"/>
          </a:xfrm>
        </p:spPr>
        <p:txBody>
          <a:bodyPr/>
          <a:lstStyle/>
          <a:p>
            <a:r>
              <a:rPr lang="en-US" dirty="0"/>
              <a:t>I Want You to Feel Safe Enough to Fly on This</a:t>
            </a:r>
          </a:p>
        </p:txBody>
      </p:sp>
    </p:spTree>
    <p:extLst>
      <p:ext uri="{BB962C8B-B14F-4D97-AF65-F5344CB8AC3E}">
        <p14:creationId xmlns:p14="http://schemas.microsoft.com/office/powerpoint/2010/main" val="4256253266"/>
      </p:ext>
    </p:extLst>
  </p:cSld>
  <p:clrMapOvr>
    <a:masterClrMapping/>
  </p:clrMapOvr>
</p:sld>
</file>

<file path=ppt/theme/theme1.xml><?xml version="1.0" encoding="utf-8"?>
<a:theme xmlns:a="http://schemas.openxmlformats.org/drawingml/2006/main" name="HLS Progr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0F5EA7-838C-4E9B-81DD-12201F24E26E}" vid="{36ED8FB9-8D39-4262-9D7B-27644361CF9C}"/>
    </a:ext>
  </a:extLst>
</a:theme>
</file>

<file path=ppt/theme/theme2.xml><?xml version="1.0" encoding="utf-8"?>
<a:theme xmlns:a="http://schemas.openxmlformats.org/drawingml/2006/main" name="Option A &amp; B - Spac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0F5EA7-838C-4E9B-81DD-12201F24E26E}" vid="{36ED8FB9-8D39-4262-9D7B-27644361CF9C}"/>
    </a:ext>
  </a:extLst>
</a:theme>
</file>

<file path=ppt/theme/theme3.xml><?xml version="1.0" encoding="utf-8"?>
<a:theme xmlns:a="http://schemas.openxmlformats.org/drawingml/2006/main" name="App P - Blue 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C0F5EA7-838C-4E9B-81DD-12201F24E26E}" vid="{36ED8FB9-8D39-4262-9D7B-27644361CF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D8EB10A73A2449DC124CC0A43D58D" ma:contentTypeVersion="28" ma:contentTypeDescription="Create a new document." ma:contentTypeScope="" ma:versionID="67014869e0694a0100c9da82e7540656">
  <xsd:schema xmlns:xsd="http://www.w3.org/2001/XMLSchema" xmlns:xs="http://www.w3.org/2001/XMLSchema" xmlns:p="http://schemas.microsoft.com/office/2006/metadata/properties" xmlns:ns2="8c428f6f-182f-4278-ba01-dfeef7c6a04a" xmlns:ns3="62b1d304-c87d-41b7-a25d-0756122cf0f5" xmlns:ns4="http://schemas.microsoft.com/sharepoint/v4" xmlns:ns5="202326d1-d923-4201-bf66-67ecf0607ab8" targetNamespace="http://schemas.microsoft.com/office/2006/metadata/properties" ma:root="true" ma:fieldsID="a85054aac05d03c75f633d1bec801c8a" ns2:_="" ns3:_="" ns4:_="" ns5:_="">
    <xsd:import namespace="8c428f6f-182f-4278-ba01-dfeef7c6a04a"/>
    <xsd:import namespace="62b1d304-c87d-41b7-a25d-0756122cf0f5"/>
    <xsd:import namespace="http://schemas.microsoft.com/sharepoint/v4"/>
    <xsd:import namespace="202326d1-d923-4201-bf66-67ecf0607ab8"/>
    <xsd:element name="properties">
      <xsd:complexType>
        <xsd:sequence>
          <xsd:element name="documentManagement">
            <xsd:complexType>
              <xsd:all>
                <xsd:element ref="ns2:Document_x0020_Number" minOccurs="0"/>
                <xsd:element ref="ns2:Revision" minOccurs="0"/>
                <xsd:element ref="ns2:Release_x0020_State" minOccurs="0"/>
                <xsd:element ref="ns2:Sensitivity_x0020_Markings" minOccurs="0"/>
                <xsd:element ref="ns3:SharedWithUsers" minOccurs="0"/>
                <xsd:element ref="ns4:IconOverlay" minOccurs="0"/>
                <xsd:element ref="ns2:Number" minOccurs="0"/>
                <xsd:element ref="ns2:Release_x0020_Date" minOccurs="0"/>
                <xsd:element ref="ns2:Category" minOccurs="0"/>
                <xsd:element ref="ns2:Directive_x0020_Number" minOccurs="0"/>
                <xsd:element ref="ns2:RequiredAccessGroup" minOccurs="0"/>
                <xsd:element ref="ns2:Export_x0020_Control_x0020_URL" minOccurs="0"/>
                <xsd:element ref="ns2:IP_x0020_Access" minOccurs="0"/>
                <xsd:element ref="ns2:LongURL" minOccurs="0"/>
                <xsd:element ref="ns2:Applicable_x0020_Baselines" minOccurs="0"/>
                <xsd:element ref="ns2:Permalink" minOccurs="0"/>
                <xsd:element ref="ns5:SharedWithDetails" minOccurs="0"/>
                <xsd:element ref="ns2:Effectivity" minOccurs="0"/>
                <xsd:element ref="ns2:DCN_x0020_Again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28f6f-182f-4278-ba01-dfeef7c6a04a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2" nillable="true" ma:displayName="Product Number" ma:indexed="true" ma:list="{7f6db7fe-a606-4531-818b-630881a4264d}" ma:internalName="Document_x0020_Number" ma:showField="Document_x0020_Number">
      <xsd:simpleType>
        <xsd:restriction base="dms:Lookup"/>
      </xsd:simpleType>
    </xsd:element>
    <xsd:element name="Revision" ma:index="3" nillable="true" ma:displayName="Revision" ma:internalName="Revision">
      <xsd:simpleType>
        <xsd:restriction base="dms:Text">
          <xsd:maxLength value="255"/>
        </xsd:restriction>
      </xsd:simpleType>
    </xsd:element>
    <xsd:element name="Release_x0020_State" ma:index="4" nillable="true" ma:displayName="Release State" ma:default="Current" ma:format="Dropdown" ma:internalName="Release_x0020_State">
      <xsd:simpleType>
        <xsd:restriction base="dms:Choice">
          <xsd:enumeration value="Current"/>
          <xsd:enumeration value="Replaced"/>
          <xsd:enumeration value="Superseded"/>
        </xsd:restriction>
      </xsd:simpleType>
    </xsd:element>
    <xsd:element name="Sensitivity_x0020_Markings" ma:index="5" nillable="true" ma:displayName="Sensitivity Markings" ma:internalName="Sensitivity_x0020_Marking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I Basic"/>
                    <xsd:enumeration value="CUI//SP-BUDG"/>
                    <xsd:enumeration value="CUI//SP-CTI"/>
                    <xsd:enumeration value="CUI//SP-EXPT"/>
                    <xsd:enumeration value="CUI//SP-PROCURE"/>
                    <xsd:enumeration value="CUI//SP-PROPIN"/>
                    <xsd:enumeration value="CUI//SP-ISVI"/>
                    <xsd:enumeration value="Not Reviewed for Export"/>
                    <xsd:enumeration value="EAR99"/>
                    <xsd:enumeration value="EAR"/>
                    <xsd:enumeration value="ITAR"/>
                    <xsd:enumeration value="GPR"/>
                    <xsd:enumeration value="Unlimited Rights"/>
                    <xsd:enumeration value="Limited Rights"/>
                    <xsd:enumeration value="Undetermined"/>
                    <xsd:enumeration value="Non-Sensitive"/>
                    <xsd:enumeration value="Publicly Available"/>
                  </xsd:restriction>
                </xsd:simpleType>
              </xsd:element>
            </xsd:sequence>
          </xsd:extension>
        </xsd:complexContent>
      </xsd:complexType>
    </xsd:element>
    <xsd:element name="Number" ma:index="14" nillable="true" ma:displayName="Number" ma:internalName="Number">
      <xsd:simpleType>
        <xsd:restriction base="dms:Text">
          <xsd:maxLength value="255"/>
        </xsd:restriction>
      </xsd:simpleType>
    </xsd:element>
    <xsd:element name="Release_x0020_Date" ma:index="15" nillable="true" ma:displayName="Release Date" ma:format="DateTime" ma:internalName="Release_x0020_Date">
      <xsd:simpleType>
        <xsd:restriction base="dms:DateTime"/>
      </xsd:simpleType>
    </xsd:element>
    <xsd:element name="Category" ma:index="16" nillable="true" ma:displayName="Category" ma:default="HLS Baseline Products" ma:format="Dropdown" ma:internalName="Category">
      <xsd:simpleType>
        <xsd:restriction base="dms:Choice">
          <xsd:enumeration value="HLS Baseline Products"/>
          <xsd:enumeration value="External Baseline Products"/>
          <xsd:enumeration value="Requirements"/>
          <xsd:enumeration value="Management Directives (MD)"/>
          <xsd:enumeration value="Reference"/>
        </xsd:restriction>
      </xsd:simpleType>
    </xsd:element>
    <xsd:element name="Directive_x0020_Number" ma:index="17" nillable="true" ma:displayName="Directive Number" ma:list="{73592269-9a23-4c57-b91c-db6b12321798}" ma:internalName="Directive_x0020_Number" ma:showField="Directive_x0020_Number">
      <xsd:simpleType>
        <xsd:restriction base="dms:Lookup"/>
      </xsd:simpleType>
    </xsd:element>
    <xsd:element name="RequiredAccessGroup" ma:index="18" nillable="true" ma:displayName="Required Access Group" ma:description="If an Access Group is selected, access to this product is restricted to members of that access group ONLY" ma:internalName="RequiredAccessGroup">
      <xsd:simpleType>
        <xsd:restriction base="dms:Text">
          <xsd:maxLength value="255"/>
        </xsd:restriction>
      </xsd:simpleType>
    </xsd:element>
    <xsd:element name="Export_x0020_Control_x0020_URL" ma:index="19" nillable="true" ma:displayName="Export Control URL" ma:description="Link to where this item has been processed through export control review" ma:internalName="Export_x0020_Control_x0020_URL" ma:readOnly="false">
      <xsd:simpleType>
        <xsd:restriction base="dms:Text">
          <xsd:maxLength value="255"/>
        </xsd:restriction>
      </xsd:simpleType>
    </xsd:element>
    <xsd:element name="IP_x0020_Access" ma:index="20" nillable="true" ma:displayName="IP Access" ma:description="Access given to international partners" ma:internalName="IP_x0020_Acces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SA"/>
                    <xsd:enumeration value="ESA"/>
                    <xsd:enumeration value="JAXA"/>
                  </xsd:restriction>
                </xsd:simpleType>
              </xsd:element>
            </xsd:sequence>
          </xsd:extension>
        </xsd:complexContent>
      </xsd:complexType>
    </xsd:element>
    <xsd:element name="LongURL" ma:index="21" nillable="true" ma:displayName="LongURL" ma:internalName="LongURL">
      <xsd:simpleType>
        <xsd:restriction base="dms:Note">
          <xsd:maxLength value="255"/>
        </xsd:restriction>
      </xsd:simpleType>
    </xsd:element>
    <xsd:element name="Applicable_x0020_Baselines" ma:index="22" nillable="true" ma:displayName="Applicable Baselines" ma:internalName="Applicable_x0020_Baselin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 H - Option A"/>
                    <xsd:enumeration value="App H - Option B"/>
                    <xsd:enumeration value="App N"/>
                    <xsd:enumeration value="App P"/>
                  </xsd:restriction>
                </xsd:simpleType>
              </xsd:element>
            </xsd:sequence>
          </xsd:extension>
        </xsd:complexContent>
      </xsd:complexType>
    </xsd:element>
    <xsd:element name="Permalink" ma:index="23" nillable="true" ma:displayName="Permalink" ma:default="0" ma:description="If the link is a product permalink" ma:internalName="Permalink">
      <xsd:simpleType>
        <xsd:restriction base="dms:Boolean"/>
      </xsd:simpleType>
    </xsd:element>
    <xsd:element name="Effectivity" ma:index="25" nillable="true" ma:displayName="Mission Effectivity" ma:description="All applicable missions that the change content applies to" ma:internalName="Effectivi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[AppSettings]"/>
                  </xsd:restriction>
                </xsd:simpleType>
              </xsd:element>
            </xsd:sequence>
          </xsd:extension>
        </xsd:complexContent>
      </xsd:complexType>
    </xsd:element>
    <xsd:element name="DCN_x0020_Against" ma:index="26" nillable="true" ma:displayName="DCN Against" ma:indexed="true" ma:list="{8c428f6f-182f-4278-ba01-dfeef7c6a04a}" ma:internalName="DCN_x0020_Against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1d304-c87d-41b7-a25d-0756122cf0f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326d1-d923-4201-bf66-67ecf0607ab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Number xmlns="8c428f6f-182f-4278-ba01-dfeef7c6a04a" xsi:nil="true"/>
    <Applicable_x0020_Baselines xmlns="8c428f6f-182f-4278-ba01-dfeef7c6a04a"/>
    <RequiredAccessGroup xmlns="8c428f6f-182f-4278-ba01-dfeef7c6a04a" xsi:nil="true"/>
    <Permalink xmlns="8c428f6f-182f-4278-ba01-dfeef7c6a04a">false</Permalink>
    <DCN_x0020_Against xmlns="8c428f6f-182f-4278-ba01-dfeef7c6a04a" xsi:nil="true"/>
    <IconOverlay xmlns="http://schemas.microsoft.com/sharepoint/v4" xsi:nil="true"/>
    <Number xmlns="8c428f6f-182f-4278-ba01-dfeef7c6a04a" xsi:nil="true"/>
    <IP_x0020_Access xmlns="8c428f6f-182f-4278-ba01-dfeef7c6a04a"/>
    <Effectivity xmlns="8c428f6f-182f-4278-ba01-dfeef7c6a04a"/>
    <Directive_x0020_Number xmlns="8c428f6f-182f-4278-ba01-dfeef7c6a04a" xsi:nil="true"/>
    <LongURL xmlns="8c428f6f-182f-4278-ba01-dfeef7c6a04a" xsi:nil="true"/>
    <Category xmlns="8c428f6f-182f-4278-ba01-dfeef7c6a04a">Reference</Category>
    <Release_x0020_State xmlns="8c428f6f-182f-4278-ba01-dfeef7c6a04a">Current</Release_x0020_State>
    <Revision xmlns="8c428f6f-182f-4278-ba01-dfeef7c6a04a" xsi:nil="true"/>
    <Sensitivity_x0020_Markings xmlns="8c428f6f-182f-4278-ba01-dfeef7c6a04a">
      <Value>Non-Sensitive</Value>
    </Sensitivity_x0020_Markings>
    <Release_x0020_Date xmlns="8c428f6f-182f-4278-ba01-dfeef7c6a04a" xsi:nil="true"/>
    <Export_x0020_Control_x0020_URL xmlns="8c428f6f-182f-4278-ba01-dfeef7c6a0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EC316-C9DD-43F8-A876-96591D9B7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28f6f-182f-4278-ba01-dfeef7c6a04a"/>
    <ds:schemaRef ds:uri="62b1d304-c87d-41b7-a25d-0756122cf0f5"/>
    <ds:schemaRef ds:uri="http://schemas.microsoft.com/sharepoint/v4"/>
    <ds:schemaRef ds:uri="202326d1-d923-4201-bf66-67ecf0607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AD649-966F-48C9-9130-383AA1B224E8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02326d1-d923-4201-bf66-67ecf0607ab8"/>
    <ds:schemaRef ds:uri="http://purl.org/dc/terms/"/>
    <ds:schemaRef ds:uri="http://schemas.microsoft.com/office/2006/metadata/properties"/>
    <ds:schemaRef ds:uri="8c428f6f-182f-4278-ba01-dfeef7c6a04a"/>
    <ds:schemaRef ds:uri="http://schemas.microsoft.com/sharepoint/v4"/>
    <ds:schemaRef ds:uri="62b1d304-c87d-41b7-a25d-0756122cf0f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C66F5D-94AF-4F9A-9D64-6466DA5CD30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HLS Program</Template>
  <TotalTime>12962</TotalTime>
  <Words>1253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Helvetica</vt:lpstr>
      <vt:lpstr>Times New Roman</vt:lpstr>
      <vt:lpstr>HLS Program</vt:lpstr>
      <vt:lpstr>Option A &amp; B - SpaceX</vt:lpstr>
      <vt:lpstr>App P - Blue Origin</vt:lpstr>
      <vt:lpstr>I Want You to Feel Safe Enough to Fly on This – A Personal Look at Spaceflight Reliability</vt:lpstr>
      <vt:lpstr>Overview</vt:lpstr>
      <vt:lpstr>Intro</vt:lpstr>
      <vt:lpstr>Probabilistic Risk Assessment (PRA) </vt:lpstr>
      <vt:lpstr>History</vt:lpstr>
      <vt:lpstr>How PRA is Used / Why it Matters</vt:lpstr>
      <vt:lpstr>Real World Example – Apollo 13</vt:lpstr>
      <vt:lpstr>What are the odds?</vt:lpstr>
      <vt:lpstr>You</vt:lpstr>
      <vt:lpstr>Improving Reliability / Conclusion</vt:lpstr>
      <vt:lpstr>PowerPoint Presentation</vt:lpstr>
      <vt:lpstr>Backup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HLS Program SERF_TURF presentation template_2024.04.12.pptx</dc:title>
  <dc:creator>Hall, Heather D. (MSFC-LP01)</dc:creator>
  <cp:lastModifiedBy>Slaugenhoupt, Quinn C. (MSFC-QD35)[BASTION TECHNOLOGIES]</cp:lastModifiedBy>
  <cp:revision>25</cp:revision>
  <dcterms:created xsi:type="dcterms:W3CDTF">2023-05-01T16:19:11Z</dcterms:created>
  <dcterms:modified xsi:type="dcterms:W3CDTF">2025-10-14T21:16:12Z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0x0101007A3D8EB10A73A2449DC124CC0A43D58D</vt:lpwstr>
  </property>
  <property fmtid="{D5CDD505-2E9C-101B-9397-08002B2CF9AE}" pid="3" name="CheckoutUser">
    <vt:lpwstr>273</vt:lpwstr>
  </property>
</Properties>
</file>