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9" r:id="rId2"/>
    <p:sldId id="723" r:id="rId3"/>
    <p:sldId id="757" r:id="rId4"/>
    <p:sldId id="704" r:id="rId5"/>
    <p:sldId id="682" r:id="rId6"/>
    <p:sldId id="845" r:id="rId7"/>
    <p:sldId id="841" r:id="rId8"/>
    <p:sldId id="844" r:id="rId9"/>
    <p:sldId id="840" r:id="rId10"/>
    <p:sldId id="758" r:id="rId11"/>
    <p:sldId id="847" r:id="rId12"/>
    <p:sldId id="848" r:id="rId13"/>
    <p:sldId id="803" r:id="rId14"/>
    <p:sldId id="849" r:id="rId15"/>
    <p:sldId id="828" r:id="rId16"/>
    <p:sldId id="835" r:id="rId17"/>
    <p:sldId id="850" r:id="rId18"/>
    <p:sldId id="836" r:id="rId19"/>
    <p:sldId id="837" r:id="rId20"/>
    <p:sldId id="838" r:id="rId21"/>
    <p:sldId id="839" r:id="rId22"/>
    <p:sldId id="851" r:id="rId23"/>
    <p:sldId id="854" r:id="rId24"/>
    <p:sldId id="855" r:id="rId25"/>
    <p:sldId id="843" r:id="rId26"/>
    <p:sldId id="856" r:id="rId27"/>
    <p:sldId id="861" r:id="rId28"/>
    <p:sldId id="859" r:id="rId29"/>
    <p:sldId id="857" r:id="rId30"/>
    <p:sldId id="860"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08F830-4AA2-7B11-BE82-0FC6F4068C77}" name="Landon Womack" initials="LW" userId="S::Landon.Womack@sonoco.com::ada8527f-318f-4283-9ba9-db7f29c73283" providerId="AD"/>
  <p188:author id="{C6037858-BEBB-94C5-EE23-15C1497FE493}" name="Ana Wooley" initials="AW" userId="S::acw0047@uah0.onmicrosoft.com::04e7ca3c-86c2-40ab-8ef0-1348f8f44cf0" providerId="AD"/>
  <p188:author id="{6F7ECFEF-8BBB-3BFC-219C-2F644097A5E1}" name="Landon Womack" initials="LW" userId="d15ce3e6b3247e7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9C1"/>
    <a:srgbClr val="215F93"/>
    <a:srgbClr val="0C3548"/>
    <a:srgbClr val="07141F"/>
    <a:srgbClr val="0088CE"/>
    <a:srgbClr val="E2E6EA"/>
    <a:srgbClr val="156082"/>
    <a:srgbClr val="EFE8E2"/>
    <a:srgbClr val="A5C39A"/>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CEB87-84B6-4503-8906-15C079C9BB52}" v="197" dt="2025-10-07T04:31:05.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3933" autoAdjust="0"/>
  </p:normalViewPr>
  <p:slideViewPr>
    <p:cSldViewPr snapToGrid="0">
      <p:cViewPr varScale="1">
        <p:scale>
          <a:sx n="142" d="100"/>
          <a:sy n="142" d="100"/>
        </p:scale>
        <p:origin x="8" y="28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Womack" userId="d15ce3e6b3247e78" providerId="LiveId" clId="{21DBA9E3-FF65-4283-A162-AF1986E9C2B0}"/>
    <pc:docChg chg="undo redo custSel addSld delSld modSld modMainMaster">
      <pc:chgData name="Landon Womack" userId="d15ce3e6b3247e78" providerId="LiveId" clId="{21DBA9E3-FF65-4283-A162-AF1986E9C2B0}" dt="2025-10-07T04:33:34.961" v="383" actId="255"/>
      <pc:docMkLst>
        <pc:docMk/>
      </pc:docMkLst>
      <pc:sldChg chg="modSp mod">
        <pc:chgData name="Landon Womack" userId="d15ce3e6b3247e78" providerId="LiveId" clId="{21DBA9E3-FF65-4283-A162-AF1986E9C2B0}" dt="2025-10-06T22:04:00.918" v="118"/>
        <pc:sldMkLst>
          <pc:docMk/>
          <pc:sldMk cId="1206038864" sldId="298"/>
        </pc:sldMkLst>
        <pc:spChg chg="mod">
          <ac:chgData name="Landon Womack" userId="d15ce3e6b3247e78" providerId="LiveId" clId="{21DBA9E3-FF65-4283-A162-AF1986E9C2B0}" dt="2025-10-06T22:04:00.918" v="118"/>
          <ac:spMkLst>
            <pc:docMk/>
            <pc:sldMk cId="1206038864" sldId="298"/>
            <ac:spMk id="2" creationId="{FD2D32BA-11E2-BBBE-E7C4-060093CE3FAD}"/>
          </ac:spMkLst>
        </pc:spChg>
        <pc:spChg chg="mod">
          <ac:chgData name="Landon Womack" userId="d15ce3e6b3247e78" providerId="LiveId" clId="{21DBA9E3-FF65-4283-A162-AF1986E9C2B0}" dt="2025-10-06T22:04:00.918" v="118"/>
          <ac:spMkLst>
            <pc:docMk/>
            <pc:sldMk cId="1206038864" sldId="298"/>
            <ac:spMk id="3" creationId="{E765FF61-CEDC-D5DA-06E4-8E4485CD516A}"/>
          </ac:spMkLst>
        </pc:spChg>
      </pc:sldChg>
      <pc:sldChg chg="addSp delSp modSp mod setBg">
        <pc:chgData name="Landon Womack" userId="d15ce3e6b3247e78" providerId="LiveId" clId="{21DBA9E3-FF65-4283-A162-AF1986E9C2B0}" dt="2025-10-06T22:23:25.858" v="181" actId="478"/>
        <pc:sldMkLst>
          <pc:docMk/>
          <pc:sldMk cId="3126936539" sldId="682"/>
        </pc:sldMkLst>
        <pc:spChg chg="mod">
          <ac:chgData name="Landon Womack" userId="d15ce3e6b3247e78" providerId="LiveId" clId="{21DBA9E3-FF65-4283-A162-AF1986E9C2B0}" dt="2025-10-06T22:04:00.918" v="118"/>
          <ac:spMkLst>
            <pc:docMk/>
            <pc:sldMk cId="3126936539" sldId="682"/>
            <ac:spMk id="3" creationId="{12B5FD49-E56D-D79D-6522-E67842E18F2D}"/>
          </ac:spMkLst>
        </pc:spChg>
        <pc:spChg chg="mod">
          <ac:chgData name="Landon Womack" userId="d15ce3e6b3247e78" providerId="LiveId" clId="{21DBA9E3-FF65-4283-A162-AF1986E9C2B0}" dt="2025-10-06T22:23:23.927" v="177" actId="164"/>
          <ac:spMkLst>
            <pc:docMk/>
            <pc:sldMk cId="3126936539" sldId="682"/>
            <ac:spMk id="5" creationId="{9BD6DD02-2971-C258-CCD3-C1F6CDF485DA}"/>
          </ac:spMkLst>
        </pc:spChg>
        <pc:spChg chg="mod">
          <ac:chgData name="Landon Womack" userId="d15ce3e6b3247e78" providerId="LiveId" clId="{21DBA9E3-FF65-4283-A162-AF1986E9C2B0}" dt="2025-10-06T22:23:23.927" v="177" actId="164"/>
          <ac:spMkLst>
            <pc:docMk/>
            <pc:sldMk cId="3126936539" sldId="682"/>
            <ac:spMk id="6" creationId="{662AE942-8457-1761-F72B-F92FFAA52C5E}"/>
          </ac:spMkLst>
        </pc:spChg>
        <pc:spChg chg="add del mod">
          <ac:chgData name="Landon Womack" userId="d15ce3e6b3247e78" providerId="LiveId" clId="{21DBA9E3-FF65-4283-A162-AF1986E9C2B0}" dt="2025-10-06T22:23:24.919" v="180" actId="478"/>
          <ac:spMkLst>
            <pc:docMk/>
            <pc:sldMk cId="3126936539" sldId="682"/>
            <ac:spMk id="7" creationId="{E30A672C-12EB-060E-C5E9-A46085D19CDA}"/>
          </ac:spMkLst>
        </pc:spChg>
        <pc:spChg chg="mod">
          <ac:chgData name="Landon Womack" userId="d15ce3e6b3247e78" providerId="LiveId" clId="{21DBA9E3-FF65-4283-A162-AF1986E9C2B0}" dt="2025-10-06T22:23:23.927" v="177" actId="164"/>
          <ac:spMkLst>
            <pc:docMk/>
            <pc:sldMk cId="3126936539" sldId="682"/>
            <ac:spMk id="10" creationId="{D1ED1F93-35EE-CD48-5A56-8AC5803A1843}"/>
          </ac:spMkLst>
        </pc:spChg>
        <pc:spChg chg="mod">
          <ac:chgData name="Landon Womack" userId="d15ce3e6b3247e78" providerId="LiveId" clId="{21DBA9E3-FF65-4283-A162-AF1986E9C2B0}" dt="2025-10-06T22:23:23.927" v="177" actId="164"/>
          <ac:spMkLst>
            <pc:docMk/>
            <pc:sldMk cId="3126936539" sldId="682"/>
            <ac:spMk id="11" creationId="{EA6D1456-8907-D454-600C-F60D70680046}"/>
          </ac:spMkLst>
        </pc:spChg>
        <pc:spChg chg="mod">
          <ac:chgData name="Landon Womack" userId="d15ce3e6b3247e78" providerId="LiveId" clId="{21DBA9E3-FF65-4283-A162-AF1986E9C2B0}" dt="2025-10-06T22:23:23.927" v="177" actId="164"/>
          <ac:spMkLst>
            <pc:docMk/>
            <pc:sldMk cId="3126936539" sldId="682"/>
            <ac:spMk id="13" creationId="{EC36EF22-443C-A2A7-2060-258448E78F63}"/>
          </ac:spMkLst>
        </pc:spChg>
        <pc:spChg chg="mod">
          <ac:chgData name="Landon Womack" userId="d15ce3e6b3247e78" providerId="LiveId" clId="{21DBA9E3-FF65-4283-A162-AF1986E9C2B0}" dt="2025-10-06T22:23:23.927" v="177" actId="164"/>
          <ac:spMkLst>
            <pc:docMk/>
            <pc:sldMk cId="3126936539" sldId="682"/>
            <ac:spMk id="14" creationId="{AEE0118A-7723-58AB-96FD-87823921E934}"/>
          </ac:spMkLst>
        </pc:spChg>
        <pc:spChg chg="mod">
          <ac:chgData name="Landon Womack" userId="d15ce3e6b3247e78" providerId="LiveId" clId="{21DBA9E3-FF65-4283-A162-AF1986E9C2B0}" dt="2025-10-06T22:23:23.927" v="177" actId="164"/>
          <ac:spMkLst>
            <pc:docMk/>
            <pc:sldMk cId="3126936539" sldId="682"/>
            <ac:spMk id="16" creationId="{0A1AADD4-9A8D-54B3-5DC3-BF4F5BD558F3}"/>
          </ac:spMkLst>
        </pc:spChg>
        <pc:spChg chg="mod">
          <ac:chgData name="Landon Womack" userId="d15ce3e6b3247e78" providerId="LiveId" clId="{21DBA9E3-FF65-4283-A162-AF1986E9C2B0}" dt="2025-10-06T22:23:23.927" v="177" actId="164"/>
          <ac:spMkLst>
            <pc:docMk/>
            <pc:sldMk cId="3126936539" sldId="682"/>
            <ac:spMk id="17" creationId="{3D5150D1-2CFB-5DE9-E178-305718C93743}"/>
          </ac:spMkLst>
        </pc:spChg>
        <pc:spChg chg="mod">
          <ac:chgData name="Landon Womack" userId="d15ce3e6b3247e78" providerId="LiveId" clId="{21DBA9E3-FF65-4283-A162-AF1986E9C2B0}" dt="2025-10-06T22:23:22.871" v="174" actId="1076"/>
          <ac:spMkLst>
            <pc:docMk/>
            <pc:sldMk cId="3126936539" sldId="682"/>
            <ac:spMk id="18" creationId="{3597C7C9-DFFB-D29C-6598-57C1A3D42E98}"/>
          </ac:spMkLst>
        </pc:spChg>
        <pc:spChg chg="add del mod">
          <ac:chgData name="Landon Womack" userId="d15ce3e6b3247e78" providerId="LiveId" clId="{21DBA9E3-FF65-4283-A162-AF1986E9C2B0}" dt="2025-10-06T22:23:24.919" v="180" actId="478"/>
          <ac:spMkLst>
            <pc:docMk/>
            <pc:sldMk cId="3126936539" sldId="682"/>
            <ac:spMk id="19" creationId="{75E8C7D6-F5C5-6903-8430-AFDD41BF2176}"/>
          </ac:spMkLst>
        </pc:spChg>
        <pc:spChg chg="add del">
          <ac:chgData name="Landon Womack" userId="d15ce3e6b3247e78" providerId="LiveId" clId="{21DBA9E3-FF65-4283-A162-AF1986E9C2B0}" dt="2025-10-06T22:23:25.858" v="181" actId="478"/>
          <ac:spMkLst>
            <pc:docMk/>
            <pc:sldMk cId="3126936539" sldId="682"/>
            <ac:spMk id="20" creationId="{EBCE76CB-41B9-7037-3E59-FE1628FB4AD8}"/>
          </ac:spMkLst>
        </pc:spChg>
        <pc:grpChg chg="mod">
          <ac:chgData name="Landon Womack" userId="d15ce3e6b3247e78" providerId="LiveId" clId="{21DBA9E3-FF65-4283-A162-AF1986E9C2B0}" dt="2025-10-06T22:22:02.468" v="168" actId="164"/>
          <ac:grpSpMkLst>
            <pc:docMk/>
            <pc:sldMk cId="3126936539" sldId="682"/>
            <ac:grpSpMk id="4" creationId="{2871A6AB-ED76-B801-A530-7F440C19D2A2}"/>
          </ac:grpSpMkLst>
        </pc:grpChg>
        <pc:grpChg chg="mod">
          <ac:chgData name="Landon Womack" userId="d15ce3e6b3247e78" providerId="LiveId" clId="{21DBA9E3-FF65-4283-A162-AF1986E9C2B0}" dt="2025-10-06T22:22:02.468" v="168" actId="164"/>
          <ac:grpSpMkLst>
            <pc:docMk/>
            <pc:sldMk cId="3126936539" sldId="682"/>
            <ac:grpSpMk id="9" creationId="{0DCAECB5-28BC-E602-A6B9-AD71E220A750}"/>
          </ac:grpSpMkLst>
        </pc:grpChg>
        <pc:grpChg chg="mod">
          <ac:chgData name="Landon Womack" userId="d15ce3e6b3247e78" providerId="LiveId" clId="{21DBA9E3-FF65-4283-A162-AF1986E9C2B0}" dt="2025-10-06T22:23:23.927" v="177" actId="164"/>
          <ac:grpSpMkLst>
            <pc:docMk/>
            <pc:sldMk cId="3126936539" sldId="682"/>
            <ac:grpSpMk id="12" creationId="{1496ACFF-CC1B-4986-DAB4-BC28E55FD0A0}"/>
          </ac:grpSpMkLst>
        </pc:grpChg>
        <pc:grpChg chg="mod">
          <ac:chgData name="Landon Womack" userId="d15ce3e6b3247e78" providerId="LiveId" clId="{21DBA9E3-FF65-4283-A162-AF1986E9C2B0}" dt="2025-10-06T22:22:02.468" v="168" actId="164"/>
          <ac:grpSpMkLst>
            <pc:docMk/>
            <pc:sldMk cId="3126936539" sldId="682"/>
            <ac:grpSpMk id="15" creationId="{DE6A58CB-8E9B-DF0E-C3D0-4C821E2D5FD6}"/>
          </ac:grpSpMkLst>
        </pc:grpChg>
        <pc:grpChg chg="add mod">
          <ac:chgData name="Landon Womack" userId="d15ce3e6b3247e78" providerId="LiveId" clId="{21DBA9E3-FF65-4283-A162-AF1986E9C2B0}" dt="2025-10-06T22:23:23.597" v="176" actId="14100"/>
          <ac:grpSpMkLst>
            <pc:docMk/>
            <pc:sldMk cId="3126936539" sldId="682"/>
            <ac:grpSpMk id="21" creationId="{21CF2348-F151-DAEC-9EEB-46E458229FF4}"/>
          </ac:grpSpMkLst>
        </pc:grpChg>
        <pc:picChg chg="mod">
          <ac:chgData name="Landon Womack" userId="d15ce3e6b3247e78" providerId="LiveId" clId="{21DBA9E3-FF65-4283-A162-AF1986E9C2B0}" dt="2025-10-06T22:23:23.927" v="177" actId="164"/>
          <ac:picMkLst>
            <pc:docMk/>
            <pc:sldMk cId="3126936539" sldId="682"/>
            <ac:picMk id="2" creationId="{297EB485-D48B-3EE9-BC4B-5AE5DF86D589}"/>
          </ac:picMkLst>
        </pc:picChg>
      </pc:sldChg>
      <pc:sldChg chg="delSp modSp mod setBg delAnim">
        <pc:chgData name="Landon Womack" userId="d15ce3e6b3247e78" providerId="LiveId" clId="{21DBA9E3-FF65-4283-A162-AF1986E9C2B0}" dt="2025-10-06T22:20:22.839" v="148" actId="1076"/>
        <pc:sldMkLst>
          <pc:docMk/>
          <pc:sldMk cId="3477371142" sldId="704"/>
        </pc:sldMkLst>
        <pc:spChg chg="mod">
          <ac:chgData name="Landon Womack" userId="d15ce3e6b3247e78" providerId="LiveId" clId="{21DBA9E3-FF65-4283-A162-AF1986E9C2B0}" dt="2025-10-06T22:20:22.839" v="148" actId="1076"/>
          <ac:spMkLst>
            <pc:docMk/>
            <pc:sldMk cId="3477371142" sldId="704"/>
            <ac:spMk id="2" creationId="{B147B0EC-DFDD-8288-251C-65C6720BFB03}"/>
          </ac:spMkLst>
        </pc:spChg>
        <pc:spChg chg="mod">
          <ac:chgData name="Landon Womack" userId="d15ce3e6b3247e78" providerId="LiveId" clId="{21DBA9E3-FF65-4283-A162-AF1986E9C2B0}" dt="2025-10-06T22:04:00.918" v="118"/>
          <ac:spMkLst>
            <pc:docMk/>
            <pc:sldMk cId="3477371142" sldId="704"/>
            <ac:spMk id="3" creationId="{81A64543-7027-89ED-390C-FCD35B45C7C1}"/>
          </ac:spMkLst>
        </pc:spChg>
        <pc:spChg chg="mod">
          <ac:chgData name="Landon Womack" userId="d15ce3e6b3247e78" providerId="LiveId" clId="{21DBA9E3-FF65-4283-A162-AF1986E9C2B0}" dt="2025-10-06T22:20:13.107" v="145" actId="1076"/>
          <ac:spMkLst>
            <pc:docMk/>
            <pc:sldMk cId="3477371142" sldId="704"/>
            <ac:spMk id="5" creationId="{F433E487-628E-9F4F-AF14-607903458E0F}"/>
          </ac:spMkLst>
        </pc:spChg>
        <pc:spChg chg="mod">
          <ac:chgData name="Landon Womack" userId="d15ce3e6b3247e78" providerId="LiveId" clId="{21DBA9E3-FF65-4283-A162-AF1986E9C2B0}" dt="2025-10-06T22:20:13.107" v="145" actId="1076"/>
          <ac:spMkLst>
            <pc:docMk/>
            <pc:sldMk cId="3477371142" sldId="704"/>
            <ac:spMk id="7" creationId="{D931564C-34CC-8DAE-33A1-9AC4C2E00412}"/>
          </ac:spMkLst>
        </pc:spChg>
        <pc:spChg chg="del">
          <ac:chgData name="Landon Womack" userId="d15ce3e6b3247e78" providerId="LiveId" clId="{21DBA9E3-FF65-4283-A162-AF1986E9C2B0}" dt="2025-10-06T22:20:16.616" v="146" actId="478"/>
          <ac:spMkLst>
            <pc:docMk/>
            <pc:sldMk cId="3477371142" sldId="704"/>
            <ac:spMk id="10" creationId="{5F963BD8-9C67-532F-EA6D-36EC8AD59A94}"/>
          </ac:spMkLst>
        </pc:spChg>
        <pc:spChg chg="del">
          <ac:chgData name="Landon Womack" userId="d15ce3e6b3247e78" providerId="LiveId" clId="{21DBA9E3-FF65-4283-A162-AF1986E9C2B0}" dt="2025-10-06T22:19:57.800" v="142" actId="478"/>
          <ac:spMkLst>
            <pc:docMk/>
            <pc:sldMk cId="3477371142" sldId="704"/>
            <ac:spMk id="13" creationId="{40164289-AB9B-BA64-92CF-4645583414D4}"/>
          </ac:spMkLst>
        </pc:spChg>
        <pc:grpChg chg="mod">
          <ac:chgData name="Landon Womack" userId="d15ce3e6b3247e78" providerId="LiveId" clId="{21DBA9E3-FF65-4283-A162-AF1986E9C2B0}" dt="2025-10-06T22:20:13.107" v="145" actId="1076"/>
          <ac:grpSpMkLst>
            <pc:docMk/>
            <pc:sldMk cId="3477371142" sldId="704"/>
            <ac:grpSpMk id="17" creationId="{9501C45E-5424-B585-8C83-B535B4EB44DD}"/>
          </ac:grpSpMkLst>
        </pc:grpChg>
        <pc:picChg chg="mod">
          <ac:chgData name="Landon Womack" userId="d15ce3e6b3247e78" providerId="LiveId" clId="{21DBA9E3-FF65-4283-A162-AF1986E9C2B0}" dt="2025-10-06T22:20:13.107" v="145" actId="1076"/>
          <ac:picMkLst>
            <pc:docMk/>
            <pc:sldMk cId="3477371142" sldId="704"/>
            <ac:picMk id="6" creationId="{DD6863E7-7C65-1884-8364-73DC94B8A71F}"/>
          </ac:picMkLst>
        </pc:picChg>
        <pc:picChg chg="mod">
          <ac:chgData name="Landon Womack" userId="d15ce3e6b3247e78" providerId="LiveId" clId="{21DBA9E3-FF65-4283-A162-AF1986E9C2B0}" dt="2025-10-06T22:20:19.070" v="147" actId="1076"/>
          <ac:picMkLst>
            <pc:docMk/>
            <pc:sldMk cId="3477371142" sldId="704"/>
            <ac:picMk id="9" creationId="{D64BAFBA-DE03-88F3-85A3-6EC655FF95D0}"/>
          </ac:picMkLst>
        </pc:picChg>
        <pc:picChg chg="del">
          <ac:chgData name="Landon Womack" userId="d15ce3e6b3247e78" providerId="LiveId" clId="{21DBA9E3-FF65-4283-A162-AF1986E9C2B0}" dt="2025-10-06T22:19:57.800" v="142" actId="478"/>
          <ac:picMkLst>
            <pc:docMk/>
            <pc:sldMk cId="3477371142" sldId="704"/>
            <ac:picMk id="19" creationId="{677E6203-47EE-E140-66A0-CB2CE3452BF6}"/>
          </ac:picMkLst>
        </pc:picChg>
      </pc:sldChg>
      <pc:sldChg chg="modSp mod setBg">
        <pc:chgData name="Landon Womack" userId="d15ce3e6b3247e78" providerId="LiveId" clId="{21DBA9E3-FF65-4283-A162-AF1986E9C2B0}" dt="2025-10-06T22:08:18.291" v="137"/>
        <pc:sldMkLst>
          <pc:docMk/>
          <pc:sldMk cId="18266190" sldId="723"/>
        </pc:sldMkLst>
        <pc:spChg chg="mod">
          <ac:chgData name="Landon Womack" userId="d15ce3e6b3247e78" providerId="LiveId" clId="{21DBA9E3-FF65-4283-A162-AF1986E9C2B0}" dt="2025-10-06T22:04:00.918" v="118"/>
          <ac:spMkLst>
            <pc:docMk/>
            <pc:sldMk cId="18266190" sldId="723"/>
            <ac:spMk id="3" creationId="{2B5A925E-5D75-CB40-634B-263AFD6696B8}"/>
          </ac:spMkLst>
        </pc:spChg>
      </pc:sldChg>
      <pc:sldChg chg="modSp">
        <pc:chgData name="Landon Womack" userId="d15ce3e6b3247e78" providerId="LiveId" clId="{21DBA9E3-FF65-4283-A162-AF1986E9C2B0}" dt="2025-10-06T22:04:00.918" v="118"/>
        <pc:sldMkLst>
          <pc:docMk/>
          <pc:sldMk cId="1257267902" sldId="757"/>
        </pc:sldMkLst>
        <pc:spChg chg="mod">
          <ac:chgData name="Landon Womack" userId="d15ce3e6b3247e78" providerId="LiveId" clId="{21DBA9E3-FF65-4283-A162-AF1986E9C2B0}" dt="2025-10-06T22:04:00.918" v="118"/>
          <ac:spMkLst>
            <pc:docMk/>
            <pc:sldMk cId="1257267902" sldId="757"/>
            <ac:spMk id="2" creationId="{71BFACEC-77E4-D6B4-6DE0-52EBC9964380}"/>
          </ac:spMkLst>
        </pc:spChg>
        <pc:spChg chg="mod">
          <ac:chgData name="Landon Womack" userId="d15ce3e6b3247e78" providerId="LiveId" clId="{21DBA9E3-FF65-4283-A162-AF1986E9C2B0}" dt="2025-10-06T22:04:00.918" v="118"/>
          <ac:spMkLst>
            <pc:docMk/>
            <pc:sldMk cId="1257267902" sldId="757"/>
            <ac:spMk id="3" creationId="{292DB7FA-0B96-DAE1-7374-878AB45E3E7F}"/>
          </ac:spMkLst>
        </pc:spChg>
      </pc:sldChg>
      <pc:sldChg chg="modSp">
        <pc:chgData name="Landon Womack" userId="d15ce3e6b3247e78" providerId="LiveId" clId="{21DBA9E3-FF65-4283-A162-AF1986E9C2B0}" dt="2025-10-06T22:04:00.918" v="118"/>
        <pc:sldMkLst>
          <pc:docMk/>
          <pc:sldMk cId="1756682331" sldId="758"/>
        </pc:sldMkLst>
        <pc:spChg chg="mod">
          <ac:chgData name="Landon Womack" userId="d15ce3e6b3247e78" providerId="LiveId" clId="{21DBA9E3-FF65-4283-A162-AF1986E9C2B0}" dt="2025-10-06T22:04:00.918" v="118"/>
          <ac:spMkLst>
            <pc:docMk/>
            <pc:sldMk cId="1756682331" sldId="758"/>
            <ac:spMk id="2" creationId="{F6B8F798-6253-220A-FCF7-2B1C857DF277}"/>
          </ac:spMkLst>
        </pc:spChg>
        <pc:spChg chg="mod">
          <ac:chgData name="Landon Womack" userId="d15ce3e6b3247e78" providerId="LiveId" clId="{21DBA9E3-FF65-4283-A162-AF1986E9C2B0}" dt="2025-10-06T22:04:00.918" v="118"/>
          <ac:spMkLst>
            <pc:docMk/>
            <pc:sldMk cId="1756682331" sldId="758"/>
            <ac:spMk id="3" creationId="{B1D6BD81-E1A6-9280-7150-39E1005A5286}"/>
          </ac:spMkLst>
        </pc:spChg>
      </pc:sldChg>
      <pc:sldChg chg="modSp">
        <pc:chgData name="Landon Womack" userId="d15ce3e6b3247e78" providerId="LiveId" clId="{21DBA9E3-FF65-4283-A162-AF1986E9C2B0}" dt="2025-10-06T22:04:00.918" v="118"/>
        <pc:sldMkLst>
          <pc:docMk/>
          <pc:sldMk cId="1119603534" sldId="803"/>
        </pc:sldMkLst>
        <pc:spChg chg="mod">
          <ac:chgData name="Landon Womack" userId="d15ce3e6b3247e78" providerId="LiveId" clId="{21DBA9E3-FF65-4283-A162-AF1986E9C2B0}" dt="2025-10-06T22:04:00.918" v="118"/>
          <ac:spMkLst>
            <pc:docMk/>
            <pc:sldMk cId="1119603534" sldId="803"/>
            <ac:spMk id="2" creationId="{4DD66A52-9F0C-CBEB-622F-9090D4B643AA}"/>
          </ac:spMkLst>
        </pc:spChg>
        <pc:spChg chg="mod">
          <ac:chgData name="Landon Womack" userId="d15ce3e6b3247e78" providerId="LiveId" clId="{21DBA9E3-FF65-4283-A162-AF1986E9C2B0}" dt="2025-10-06T22:04:00.918" v="118"/>
          <ac:spMkLst>
            <pc:docMk/>
            <pc:sldMk cId="1119603534" sldId="803"/>
            <ac:spMk id="3" creationId="{4BAE23CA-67EC-F403-6F81-39D89D6ECDDA}"/>
          </ac:spMkLst>
        </pc:spChg>
      </pc:sldChg>
      <pc:sldChg chg="modSp setBg">
        <pc:chgData name="Landon Womack" userId="d15ce3e6b3247e78" providerId="LiveId" clId="{21DBA9E3-FF65-4283-A162-AF1986E9C2B0}" dt="2025-10-07T04:24:59.585" v="314" actId="2084"/>
        <pc:sldMkLst>
          <pc:docMk/>
          <pc:sldMk cId="4018983643" sldId="828"/>
        </pc:sldMkLst>
        <pc:spChg chg="mod">
          <ac:chgData name="Landon Womack" userId="d15ce3e6b3247e78" providerId="LiveId" clId="{21DBA9E3-FF65-4283-A162-AF1986E9C2B0}" dt="2025-10-06T22:04:00.918" v="118"/>
          <ac:spMkLst>
            <pc:docMk/>
            <pc:sldMk cId="4018983643" sldId="828"/>
            <ac:spMk id="3" creationId="{ECA31F70-8294-4691-2EC0-A47EC355AD0C}"/>
          </ac:spMkLst>
        </pc:spChg>
        <pc:graphicFrameChg chg="mod">
          <ac:chgData name="Landon Womack" userId="d15ce3e6b3247e78" providerId="LiveId" clId="{21DBA9E3-FF65-4283-A162-AF1986E9C2B0}" dt="2025-10-07T04:24:59.585" v="314" actId="2084"/>
          <ac:graphicFrameMkLst>
            <pc:docMk/>
            <pc:sldMk cId="4018983643" sldId="828"/>
            <ac:graphicFrameMk id="6" creationId="{E67B22CF-C211-D9F2-56D4-5B2B403CD225}"/>
          </ac:graphicFrameMkLst>
        </pc:graphicFrameChg>
      </pc:sldChg>
      <pc:sldChg chg="addSp delSp modSp mod setBg">
        <pc:chgData name="Landon Womack" userId="d15ce3e6b3247e78" providerId="LiveId" clId="{21DBA9E3-FF65-4283-A162-AF1986E9C2B0}" dt="2025-10-07T04:27:50.788" v="359" actId="14100"/>
        <pc:sldMkLst>
          <pc:docMk/>
          <pc:sldMk cId="3555945985" sldId="835"/>
        </pc:sldMkLst>
        <pc:spChg chg="mod">
          <ac:chgData name="Landon Womack" userId="d15ce3e6b3247e78" providerId="LiveId" clId="{21DBA9E3-FF65-4283-A162-AF1986E9C2B0}" dt="2025-10-07T04:27:33.928" v="354" actId="1076"/>
          <ac:spMkLst>
            <pc:docMk/>
            <pc:sldMk cId="3555945985" sldId="835"/>
            <ac:spMk id="14" creationId="{48AD81B6-AD0A-5705-6493-05452C15FFF9}"/>
          </ac:spMkLst>
        </pc:spChg>
        <pc:spChg chg="mod">
          <ac:chgData name="Landon Womack" userId="d15ce3e6b3247e78" providerId="LiveId" clId="{21DBA9E3-FF65-4283-A162-AF1986E9C2B0}" dt="2025-10-07T04:27:42.198" v="356" actId="1076"/>
          <ac:spMkLst>
            <pc:docMk/>
            <pc:sldMk cId="3555945985" sldId="835"/>
            <ac:spMk id="15" creationId="{B1445AFA-08E3-A503-2E63-2F4A6845E537}"/>
          </ac:spMkLst>
        </pc:spChg>
        <pc:graphicFrameChg chg="add mod">
          <ac:chgData name="Landon Womack" userId="d15ce3e6b3247e78" providerId="LiveId" clId="{21DBA9E3-FF65-4283-A162-AF1986E9C2B0}" dt="2025-10-07T04:27:50.788" v="359" actId="14100"/>
          <ac:graphicFrameMkLst>
            <pc:docMk/>
            <pc:sldMk cId="3555945985" sldId="835"/>
            <ac:graphicFrameMk id="2" creationId="{39BD2674-D182-BFB0-87DD-D3E6D983AF4D}"/>
          </ac:graphicFrameMkLst>
        </pc:graphicFrameChg>
        <pc:picChg chg="del">
          <ac:chgData name="Landon Womack" userId="d15ce3e6b3247e78" providerId="LiveId" clId="{21DBA9E3-FF65-4283-A162-AF1986E9C2B0}" dt="2025-10-06T22:37:52.726" v="202" actId="478"/>
          <ac:picMkLst>
            <pc:docMk/>
            <pc:sldMk cId="3555945985" sldId="835"/>
            <ac:picMk id="8" creationId="{93EDBEA8-C503-FB17-F5A5-D1E730D3A0C8}"/>
          </ac:picMkLst>
        </pc:picChg>
      </pc:sldChg>
      <pc:sldChg chg="modSp setBg">
        <pc:chgData name="Landon Womack" userId="d15ce3e6b3247e78" providerId="LiveId" clId="{21DBA9E3-FF65-4283-A162-AF1986E9C2B0}" dt="2025-10-07T04:29:08.872" v="360" actId="207"/>
        <pc:sldMkLst>
          <pc:docMk/>
          <pc:sldMk cId="2688721561" sldId="836"/>
        </pc:sldMkLst>
        <pc:graphicFrameChg chg="mod">
          <ac:chgData name="Landon Womack" userId="d15ce3e6b3247e78" providerId="LiveId" clId="{21DBA9E3-FF65-4283-A162-AF1986E9C2B0}" dt="2025-10-07T04:29:08.872" v="360" actId="207"/>
          <ac:graphicFrameMkLst>
            <pc:docMk/>
            <pc:sldMk cId="2688721561" sldId="836"/>
            <ac:graphicFrameMk id="2" creationId="{CD4B5FF5-C130-A35A-645B-0E53DF91AD09}"/>
          </ac:graphicFrameMkLst>
        </pc:graphicFrameChg>
      </pc:sldChg>
      <pc:sldChg chg="addSp delSp modSp mod setBg modAnim">
        <pc:chgData name="Landon Womack" userId="d15ce3e6b3247e78" providerId="LiveId" clId="{21DBA9E3-FF65-4283-A162-AF1986E9C2B0}" dt="2025-10-07T04:31:05.114" v="376" actId="2711"/>
        <pc:sldMkLst>
          <pc:docMk/>
          <pc:sldMk cId="1104201751" sldId="837"/>
        </pc:sldMkLst>
        <pc:spChg chg="ord">
          <ac:chgData name="Landon Womack" userId="d15ce3e6b3247e78" providerId="LiveId" clId="{21DBA9E3-FF65-4283-A162-AF1986E9C2B0}" dt="2025-10-06T22:41:03.156" v="214" actId="166"/>
          <ac:spMkLst>
            <pc:docMk/>
            <pc:sldMk cId="1104201751" sldId="837"/>
            <ac:spMk id="5" creationId="{38ED89B4-94F7-7883-0D4E-0F6DA3783141}"/>
          </ac:spMkLst>
        </pc:spChg>
        <pc:graphicFrameChg chg="add mod">
          <ac:chgData name="Landon Womack" userId="d15ce3e6b3247e78" providerId="LiveId" clId="{21DBA9E3-FF65-4283-A162-AF1986E9C2B0}" dt="2025-10-07T04:31:05.114" v="376" actId="2711"/>
          <ac:graphicFrameMkLst>
            <pc:docMk/>
            <pc:sldMk cId="1104201751" sldId="837"/>
            <ac:graphicFrameMk id="4" creationId="{9F276CC6-8FDA-3604-E4FD-5A63ABB8DB2B}"/>
          </ac:graphicFrameMkLst>
        </pc:graphicFrameChg>
        <pc:graphicFrameChg chg="add mod">
          <ac:chgData name="Landon Womack" userId="d15ce3e6b3247e78" providerId="LiveId" clId="{21DBA9E3-FF65-4283-A162-AF1986E9C2B0}" dt="2025-10-07T04:30:57.097" v="375" actId="2711"/>
          <ac:graphicFrameMkLst>
            <pc:docMk/>
            <pc:sldMk cId="1104201751" sldId="837"/>
            <ac:graphicFrameMk id="9" creationId="{80C39562-BE39-29C0-6603-238736C03ECD}"/>
          </ac:graphicFrameMkLst>
        </pc:graphicFrameChg>
        <pc:picChg chg="del">
          <ac:chgData name="Landon Womack" userId="d15ce3e6b3247e78" providerId="LiveId" clId="{21DBA9E3-FF65-4283-A162-AF1986E9C2B0}" dt="2025-10-06T22:41:14.382" v="218" actId="478"/>
          <ac:picMkLst>
            <pc:docMk/>
            <pc:sldMk cId="1104201751" sldId="837"/>
            <ac:picMk id="7" creationId="{75C69B6D-654D-045F-AC69-951F7B0C80B2}"/>
          </ac:picMkLst>
        </pc:picChg>
        <pc:picChg chg="del">
          <ac:chgData name="Landon Womack" userId="d15ce3e6b3247e78" providerId="LiveId" clId="{21DBA9E3-FF65-4283-A162-AF1986E9C2B0}" dt="2025-10-06T22:40:53.370" v="211" actId="478"/>
          <ac:picMkLst>
            <pc:docMk/>
            <pc:sldMk cId="1104201751" sldId="837"/>
            <ac:picMk id="5122" creationId="{39553273-44A6-F42A-112A-2FF13461978B}"/>
          </ac:picMkLst>
        </pc:picChg>
      </pc:sldChg>
      <pc:sldChg chg="addSp delSp modSp mod setBg modAnim">
        <pc:chgData name="Landon Womack" userId="d15ce3e6b3247e78" providerId="LiveId" clId="{21DBA9E3-FF65-4283-A162-AF1986E9C2B0}" dt="2025-10-07T04:29:38.713" v="367" actId="207"/>
        <pc:sldMkLst>
          <pc:docMk/>
          <pc:sldMk cId="2969291121" sldId="838"/>
        </pc:sldMkLst>
        <pc:spChg chg="mod ord">
          <ac:chgData name="Landon Womack" userId="d15ce3e6b3247e78" providerId="LiveId" clId="{21DBA9E3-FF65-4283-A162-AF1986E9C2B0}" dt="2025-10-06T22:42:05.222" v="234" actId="164"/>
          <ac:spMkLst>
            <pc:docMk/>
            <pc:sldMk cId="2969291121" sldId="838"/>
            <ac:spMk id="4" creationId="{F9A3CBE5-38B3-E2E6-A650-0B5A9DEC98CB}"/>
          </ac:spMkLst>
        </pc:spChg>
        <pc:spChg chg="mod ord">
          <ac:chgData name="Landon Womack" userId="d15ce3e6b3247e78" providerId="LiveId" clId="{21DBA9E3-FF65-4283-A162-AF1986E9C2B0}" dt="2025-10-06T22:42:05.222" v="234" actId="164"/>
          <ac:spMkLst>
            <pc:docMk/>
            <pc:sldMk cId="2969291121" sldId="838"/>
            <ac:spMk id="5" creationId="{CE409512-FC68-6E94-068F-B277A1B209E7}"/>
          </ac:spMkLst>
        </pc:spChg>
        <pc:spChg chg="mod ord">
          <ac:chgData name="Landon Womack" userId="d15ce3e6b3247e78" providerId="LiveId" clId="{21DBA9E3-FF65-4283-A162-AF1986E9C2B0}" dt="2025-10-06T22:42:05.222" v="234" actId="164"/>
          <ac:spMkLst>
            <pc:docMk/>
            <pc:sldMk cId="2969291121" sldId="838"/>
            <ac:spMk id="6" creationId="{68C20125-6A50-BBEC-C508-728BFFEFFD12}"/>
          </ac:spMkLst>
        </pc:spChg>
        <pc:spChg chg="mod ord">
          <ac:chgData name="Landon Womack" userId="d15ce3e6b3247e78" providerId="LiveId" clId="{21DBA9E3-FF65-4283-A162-AF1986E9C2B0}" dt="2025-10-06T22:42:05.222" v="234" actId="164"/>
          <ac:spMkLst>
            <pc:docMk/>
            <pc:sldMk cId="2969291121" sldId="838"/>
            <ac:spMk id="7" creationId="{FE31EE99-C227-F77E-401C-2A6415467F8F}"/>
          </ac:spMkLst>
        </pc:spChg>
        <pc:spChg chg="mod">
          <ac:chgData name="Landon Womack" userId="d15ce3e6b3247e78" providerId="LiveId" clId="{21DBA9E3-FF65-4283-A162-AF1986E9C2B0}" dt="2025-10-06T22:42:39.739" v="244" actId="1076"/>
          <ac:spMkLst>
            <pc:docMk/>
            <pc:sldMk cId="2969291121" sldId="838"/>
            <ac:spMk id="8" creationId="{364B9246-7E6F-B4F2-4CC7-DB0A494EF426}"/>
          </ac:spMkLst>
        </pc:spChg>
        <pc:grpChg chg="add mod">
          <ac:chgData name="Landon Womack" userId="d15ce3e6b3247e78" providerId="LiveId" clId="{21DBA9E3-FF65-4283-A162-AF1986E9C2B0}" dt="2025-10-06T22:42:05.222" v="234" actId="164"/>
          <ac:grpSpMkLst>
            <pc:docMk/>
            <pc:sldMk cId="2969291121" sldId="838"/>
            <ac:grpSpMk id="9" creationId="{5F1144F5-5913-1697-E614-30157707CAB1}"/>
          </ac:grpSpMkLst>
        </pc:grpChg>
        <pc:graphicFrameChg chg="add mod">
          <ac:chgData name="Landon Womack" userId="d15ce3e6b3247e78" providerId="LiveId" clId="{21DBA9E3-FF65-4283-A162-AF1986E9C2B0}" dt="2025-10-07T04:29:38.713" v="367" actId="207"/>
          <ac:graphicFrameMkLst>
            <pc:docMk/>
            <pc:sldMk cId="2969291121" sldId="838"/>
            <ac:graphicFrameMk id="2" creationId="{9A0FDD18-BDF5-BE6B-D61D-4D32E633DA55}"/>
          </ac:graphicFrameMkLst>
        </pc:graphicFrameChg>
        <pc:picChg chg="del">
          <ac:chgData name="Landon Womack" userId="d15ce3e6b3247e78" providerId="LiveId" clId="{21DBA9E3-FF65-4283-A162-AF1986E9C2B0}" dt="2025-10-06T22:41:29.928" v="225" actId="478"/>
          <ac:picMkLst>
            <pc:docMk/>
            <pc:sldMk cId="2969291121" sldId="838"/>
            <ac:picMk id="1028" creationId="{8CEC688E-C719-BFB5-8712-0A6C3D9E97F2}"/>
          </ac:picMkLst>
        </pc:picChg>
      </pc:sldChg>
      <pc:sldChg chg="modSp mod setBg">
        <pc:chgData name="Landon Womack" userId="d15ce3e6b3247e78" providerId="LiveId" clId="{21DBA9E3-FF65-4283-A162-AF1986E9C2B0}" dt="2025-10-07T04:33:34.961" v="383" actId="255"/>
        <pc:sldMkLst>
          <pc:docMk/>
          <pc:sldMk cId="2775941771" sldId="839"/>
        </pc:sldMkLst>
        <pc:spChg chg="mod">
          <ac:chgData name="Landon Womack" userId="d15ce3e6b3247e78" providerId="LiveId" clId="{21DBA9E3-FF65-4283-A162-AF1986E9C2B0}" dt="2025-10-07T04:33:34.961" v="383" actId="255"/>
          <ac:spMkLst>
            <pc:docMk/>
            <pc:sldMk cId="2775941771" sldId="839"/>
            <ac:spMk id="3" creationId="{00981D95-927D-2FE6-E11E-06E32495D87B}"/>
          </ac:spMkLst>
        </pc:spChg>
        <pc:graphicFrameChg chg="modGraphic">
          <ac:chgData name="Landon Womack" userId="d15ce3e6b3247e78" providerId="LiveId" clId="{21DBA9E3-FF65-4283-A162-AF1986E9C2B0}" dt="2025-10-07T04:32:24.842" v="377" actId="403"/>
          <ac:graphicFrameMkLst>
            <pc:docMk/>
            <pc:sldMk cId="2775941771" sldId="839"/>
            <ac:graphicFrameMk id="4" creationId="{F476337F-A6F2-2AD8-9115-1BC5102D8CBA}"/>
          </ac:graphicFrameMkLst>
        </pc:graphicFrameChg>
      </pc:sldChg>
      <pc:sldChg chg="modSp setBg">
        <pc:chgData name="Landon Womack" userId="d15ce3e6b3247e78" providerId="LiveId" clId="{21DBA9E3-FF65-4283-A162-AF1986E9C2B0}" dt="2025-10-06T22:08:32.463" v="139"/>
        <pc:sldMkLst>
          <pc:docMk/>
          <pc:sldMk cId="3578547632" sldId="840"/>
        </pc:sldMkLst>
        <pc:spChg chg="mod">
          <ac:chgData name="Landon Womack" userId="d15ce3e6b3247e78" providerId="LiveId" clId="{21DBA9E3-FF65-4283-A162-AF1986E9C2B0}" dt="2025-10-06T22:04:00.918" v="118"/>
          <ac:spMkLst>
            <pc:docMk/>
            <pc:sldMk cId="3578547632" sldId="840"/>
            <ac:spMk id="3" creationId="{7100E230-6A55-C0B1-90C9-7CE4BCFB4BFC}"/>
          </ac:spMkLst>
        </pc:spChg>
      </pc:sldChg>
      <pc:sldChg chg="modSp">
        <pc:chgData name="Landon Womack" userId="d15ce3e6b3247e78" providerId="LiveId" clId="{21DBA9E3-FF65-4283-A162-AF1986E9C2B0}" dt="2025-10-06T22:04:00.918" v="118"/>
        <pc:sldMkLst>
          <pc:docMk/>
          <pc:sldMk cId="1566141666" sldId="841"/>
        </pc:sldMkLst>
        <pc:spChg chg="mod">
          <ac:chgData name="Landon Womack" userId="d15ce3e6b3247e78" providerId="LiveId" clId="{21DBA9E3-FF65-4283-A162-AF1986E9C2B0}" dt="2025-10-06T22:04:00.918" v="118"/>
          <ac:spMkLst>
            <pc:docMk/>
            <pc:sldMk cId="1566141666" sldId="841"/>
            <ac:spMk id="2" creationId="{BA408F3C-E18C-F9F3-0FC8-9A8801F85B0B}"/>
          </ac:spMkLst>
        </pc:spChg>
        <pc:spChg chg="mod">
          <ac:chgData name="Landon Womack" userId="d15ce3e6b3247e78" providerId="LiveId" clId="{21DBA9E3-FF65-4283-A162-AF1986E9C2B0}" dt="2025-10-06T22:04:00.918" v="118"/>
          <ac:spMkLst>
            <pc:docMk/>
            <pc:sldMk cId="1566141666" sldId="841"/>
            <ac:spMk id="3" creationId="{729766BC-0006-3A54-FB79-DA0F3CE37B4D}"/>
          </ac:spMkLst>
        </pc:spChg>
      </pc:sldChg>
      <pc:sldChg chg="addSp delSp modSp mod setBg">
        <pc:chgData name="Landon Womack" userId="d15ce3e6b3247e78" providerId="LiveId" clId="{21DBA9E3-FF65-4283-A162-AF1986E9C2B0}" dt="2025-10-07T04:30:30.015" v="372" actId="255"/>
        <pc:sldMkLst>
          <pc:docMk/>
          <pc:sldMk cId="3085548811" sldId="843"/>
        </pc:sldMkLst>
        <pc:spChg chg="mod">
          <ac:chgData name="Landon Womack" userId="d15ce3e6b3247e78" providerId="LiveId" clId="{21DBA9E3-FF65-4283-A162-AF1986E9C2B0}" dt="2025-10-06T22:44:44.898" v="250" actId="1076"/>
          <ac:spMkLst>
            <pc:docMk/>
            <pc:sldMk cId="3085548811" sldId="843"/>
            <ac:spMk id="4" creationId="{021130C7-492C-00C3-B894-AA5A3877E60E}"/>
          </ac:spMkLst>
        </pc:spChg>
        <pc:graphicFrameChg chg="add mod">
          <ac:chgData name="Landon Womack" userId="d15ce3e6b3247e78" providerId="LiveId" clId="{21DBA9E3-FF65-4283-A162-AF1986E9C2B0}" dt="2025-10-07T04:30:30.015" v="372" actId="255"/>
          <ac:graphicFrameMkLst>
            <pc:docMk/>
            <pc:sldMk cId="3085548811" sldId="843"/>
            <ac:graphicFrameMk id="5" creationId="{00000000-0008-0000-0400-000003000000}"/>
          </ac:graphicFrameMkLst>
        </pc:graphicFrameChg>
        <pc:picChg chg="del">
          <ac:chgData name="Landon Womack" userId="d15ce3e6b3247e78" providerId="LiveId" clId="{21DBA9E3-FF65-4283-A162-AF1986E9C2B0}" dt="2025-10-06T22:26:24.995" v="190" actId="478"/>
          <ac:picMkLst>
            <pc:docMk/>
            <pc:sldMk cId="3085548811" sldId="843"/>
            <ac:picMk id="2" creationId="{68C2B110-F2E6-085D-5078-B13C12182760}"/>
          </ac:picMkLst>
        </pc:picChg>
      </pc:sldChg>
      <pc:sldChg chg="modSp setBg">
        <pc:chgData name="Landon Womack" userId="d15ce3e6b3247e78" providerId="LiveId" clId="{21DBA9E3-FF65-4283-A162-AF1986E9C2B0}" dt="2025-10-06T22:08:32.463" v="139"/>
        <pc:sldMkLst>
          <pc:docMk/>
          <pc:sldMk cId="416421041" sldId="844"/>
        </pc:sldMkLst>
        <pc:spChg chg="mod">
          <ac:chgData name="Landon Womack" userId="d15ce3e6b3247e78" providerId="LiveId" clId="{21DBA9E3-FF65-4283-A162-AF1986E9C2B0}" dt="2025-10-06T22:04:00.918" v="118"/>
          <ac:spMkLst>
            <pc:docMk/>
            <pc:sldMk cId="416421041" sldId="844"/>
            <ac:spMk id="3" creationId="{A805230F-AB85-1F55-3BEB-6E9898B4C2CF}"/>
          </ac:spMkLst>
        </pc:spChg>
      </pc:sldChg>
      <pc:sldChg chg="modSp setBg">
        <pc:chgData name="Landon Womack" userId="d15ce3e6b3247e78" providerId="LiveId" clId="{21DBA9E3-FF65-4283-A162-AF1986E9C2B0}" dt="2025-10-06T22:08:32.463" v="139"/>
        <pc:sldMkLst>
          <pc:docMk/>
          <pc:sldMk cId="676878552" sldId="845"/>
        </pc:sldMkLst>
        <pc:spChg chg="mod">
          <ac:chgData name="Landon Womack" userId="d15ce3e6b3247e78" providerId="LiveId" clId="{21DBA9E3-FF65-4283-A162-AF1986E9C2B0}" dt="2025-10-06T22:04:00.918" v="118"/>
          <ac:spMkLst>
            <pc:docMk/>
            <pc:sldMk cId="676878552" sldId="845"/>
            <ac:spMk id="3" creationId="{38D29835-6E32-D952-0867-8B4D8D422F79}"/>
          </ac:spMkLst>
        </pc:spChg>
      </pc:sldChg>
      <pc:sldChg chg="del">
        <pc:chgData name="Landon Womack" userId="d15ce3e6b3247e78" providerId="LiveId" clId="{21DBA9E3-FF65-4283-A162-AF1986E9C2B0}" dt="2025-09-12T05:51:02.224" v="0" actId="47"/>
        <pc:sldMkLst>
          <pc:docMk/>
          <pc:sldMk cId="2444881259" sldId="846"/>
        </pc:sldMkLst>
      </pc:sldChg>
      <pc:sldChg chg="modSp setBg">
        <pc:chgData name="Landon Womack" userId="d15ce3e6b3247e78" providerId="LiveId" clId="{21DBA9E3-FF65-4283-A162-AF1986E9C2B0}" dt="2025-10-06T22:08:32.463" v="139"/>
        <pc:sldMkLst>
          <pc:docMk/>
          <pc:sldMk cId="721048926" sldId="847"/>
        </pc:sldMkLst>
        <pc:spChg chg="mod">
          <ac:chgData name="Landon Womack" userId="d15ce3e6b3247e78" providerId="LiveId" clId="{21DBA9E3-FF65-4283-A162-AF1986E9C2B0}" dt="2025-10-06T22:04:00.918" v="118"/>
          <ac:spMkLst>
            <pc:docMk/>
            <pc:sldMk cId="721048926" sldId="847"/>
            <ac:spMk id="3" creationId="{E5BAB803-1674-3164-617E-999F02553F4F}"/>
          </ac:spMkLst>
        </pc:spChg>
      </pc:sldChg>
      <pc:sldChg chg="modSp setBg">
        <pc:chgData name="Landon Womack" userId="d15ce3e6b3247e78" providerId="LiveId" clId="{21DBA9E3-FF65-4283-A162-AF1986E9C2B0}" dt="2025-10-06T22:08:32.463" v="139"/>
        <pc:sldMkLst>
          <pc:docMk/>
          <pc:sldMk cId="449663980" sldId="848"/>
        </pc:sldMkLst>
        <pc:spChg chg="mod">
          <ac:chgData name="Landon Womack" userId="d15ce3e6b3247e78" providerId="LiveId" clId="{21DBA9E3-FF65-4283-A162-AF1986E9C2B0}" dt="2025-10-06T22:04:00.918" v="118"/>
          <ac:spMkLst>
            <pc:docMk/>
            <pc:sldMk cId="449663980" sldId="848"/>
            <ac:spMk id="2" creationId="{58ED0D4A-65E7-58E5-DD9F-6F74059170D6}"/>
          </ac:spMkLst>
        </pc:spChg>
        <pc:spChg chg="mod">
          <ac:chgData name="Landon Womack" userId="d15ce3e6b3247e78" providerId="LiveId" clId="{21DBA9E3-FF65-4283-A162-AF1986E9C2B0}" dt="2025-10-06T22:04:00.918" v="118"/>
          <ac:spMkLst>
            <pc:docMk/>
            <pc:sldMk cId="449663980" sldId="848"/>
            <ac:spMk id="3" creationId="{FFB02F17-F3A0-FEF9-8DDA-ABF94CE85272}"/>
          </ac:spMkLst>
        </pc:spChg>
      </pc:sldChg>
      <pc:sldChg chg="modSp mod setBg">
        <pc:chgData name="Landon Womack" userId="d15ce3e6b3247e78" providerId="LiveId" clId="{21DBA9E3-FF65-4283-A162-AF1986E9C2B0}" dt="2025-10-07T04:24:36.633" v="312" actId="207"/>
        <pc:sldMkLst>
          <pc:docMk/>
          <pc:sldMk cId="1168870585" sldId="849"/>
        </pc:sldMkLst>
        <pc:spChg chg="mod">
          <ac:chgData name="Landon Womack" userId="d15ce3e6b3247e78" providerId="LiveId" clId="{21DBA9E3-FF65-4283-A162-AF1986E9C2B0}" dt="2025-10-06T22:04:00.918" v="118"/>
          <ac:spMkLst>
            <pc:docMk/>
            <pc:sldMk cId="1168870585" sldId="849"/>
            <ac:spMk id="3" creationId="{4726814F-628A-6B99-1C13-242954B19766}"/>
          </ac:spMkLst>
        </pc:spChg>
        <pc:graphicFrameChg chg="mod">
          <ac:chgData name="Landon Womack" userId="d15ce3e6b3247e78" providerId="LiveId" clId="{21DBA9E3-FF65-4283-A162-AF1986E9C2B0}" dt="2025-10-07T04:24:36.633" v="312" actId="207"/>
          <ac:graphicFrameMkLst>
            <pc:docMk/>
            <pc:sldMk cId="1168870585" sldId="849"/>
            <ac:graphicFrameMk id="4" creationId="{8C3C888A-0553-ACCA-EF55-1CEC190860A7}"/>
          </ac:graphicFrameMkLst>
        </pc:graphicFrameChg>
      </pc:sldChg>
      <pc:sldChg chg="addSp delSp modSp mod setBg">
        <pc:chgData name="Landon Womack" userId="d15ce3e6b3247e78" providerId="LiveId" clId="{21DBA9E3-FF65-4283-A162-AF1986E9C2B0}" dt="2025-10-07T04:26:36.438" v="344" actId="1076"/>
        <pc:sldMkLst>
          <pc:docMk/>
          <pc:sldMk cId="2234806278" sldId="850"/>
        </pc:sldMkLst>
        <pc:graphicFrameChg chg="add mod">
          <ac:chgData name="Landon Womack" userId="d15ce3e6b3247e78" providerId="LiveId" clId="{21DBA9E3-FF65-4283-A162-AF1986E9C2B0}" dt="2025-10-07T04:26:36.438" v="344" actId="1076"/>
          <ac:graphicFrameMkLst>
            <pc:docMk/>
            <pc:sldMk cId="2234806278" sldId="850"/>
            <ac:graphicFrameMk id="2" creationId="{A25E8F28-83C6-3D9E-8EE2-FC56E222619B}"/>
          </ac:graphicFrameMkLst>
        </pc:graphicFrameChg>
        <pc:picChg chg="del">
          <ac:chgData name="Landon Womack" userId="d15ce3e6b3247e78" providerId="LiveId" clId="{21DBA9E3-FF65-4283-A162-AF1986E9C2B0}" dt="2025-10-06T22:40:36.193" v="208" actId="478"/>
          <ac:picMkLst>
            <pc:docMk/>
            <pc:sldMk cId="2234806278" sldId="850"/>
            <ac:picMk id="16" creationId="{ACA64ABD-87F5-C51E-5E77-A3B2DC5CE9C3}"/>
          </ac:picMkLst>
        </pc:picChg>
      </pc:sldChg>
      <pc:sldChg chg="setBg">
        <pc:chgData name="Landon Womack" userId="d15ce3e6b3247e78" providerId="LiveId" clId="{21DBA9E3-FF65-4283-A162-AF1986E9C2B0}" dt="2025-10-06T22:08:32.463" v="139"/>
        <pc:sldMkLst>
          <pc:docMk/>
          <pc:sldMk cId="3460812481" sldId="851"/>
        </pc:sldMkLst>
      </pc:sldChg>
      <pc:sldChg chg="setBg">
        <pc:chgData name="Landon Womack" userId="d15ce3e6b3247e78" providerId="LiveId" clId="{21DBA9E3-FF65-4283-A162-AF1986E9C2B0}" dt="2025-10-06T22:08:32.463" v="139"/>
        <pc:sldMkLst>
          <pc:docMk/>
          <pc:sldMk cId="3446735275" sldId="854"/>
        </pc:sldMkLst>
      </pc:sldChg>
      <pc:sldChg chg="addSp delSp modSp mod setBg">
        <pc:chgData name="Landon Womack" userId="d15ce3e6b3247e78" providerId="LiveId" clId="{21DBA9E3-FF65-4283-A162-AF1986E9C2B0}" dt="2025-10-07T04:30:42.402" v="374" actId="2711"/>
        <pc:sldMkLst>
          <pc:docMk/>
          <pc:sldMk cId="3245365039" sldId="855"/>
        </pc:sldMkLst>
        <pc:graphicFrameChg chg="add mod">
          <ac:chgData name="Landon Womack" userId="d15ce3e6b3247e78" providerId="LiveId" clId="{21DBA9E3-FF65-4283-A162-AF1986E9C2B0}" dt="2025-10-07T04:30:35.743" v="373" actId="403"/>
          <ac:graphicFrameMkLst>
            <pc:docMk/>
            <pc:sldMk cId="3245365039" sldId="855"/>
            <ac:graphicFrameMk id="2" creationId="{53D2AF2E-C74F-6F01-BE61-351A8621C81D}"/>
          </ac:graphicFrameMkLst>
        </pc:graphicFrameChg>
        <pc:graphicFrameChg chg="add mod">
          <ac:chgData name="Landon Womack" userId="d15ce3e6b3247e78" providerId="LiveId" clId="{21DBA9E3-FF65-4283-A162-AF1986E9C2B0}" dt="2025-10-07T04:30:42.402" v="374" actId="2711"/>
          <ac:graphicFrameMkLst>
            <pc:docMk/>
            <pc:sldMk cId="3245365039" sldId="855"/>
            <ac:graphicFrameMk id="4" creationId="{6AC1EA57-77E1-9358-6A25-CD6C9BA46A43}"/>
          </ac:graphicFrameMkLst>
        </pc:graphicFrameChg>
        <pc:picChg chg="del">
          <ac:chgData name="Landon Womack" userId="d15ce3e6b3247e78" providerId="LiveId" clId="{21DBA9E3-FF65-4283-A162-AF1986E9C2B0}" dt="2025-10-06T23:00:36.277" v="266" actId="478"/>
          <ac:picMkLst>
            <pc:docMk/>
            <pc:sldMk cId="3245365039" sldId="855"/>
            <ac:picMk id="11" creationId="{7FE5B829-BD77-DB6B-2128-32FD28E00060}"/>
          </ac:picMkLst>
        </pc:picChg>
        <pc:picChg chg="del">
          <ac:chgData name="Landon Womack" userId="d15ce3e6b3247e78" providerId="LiveId" clId="{21DBA9E3-FF65-4283-A162-AF1986E9C2B0}" dt="2025-10-06T23:00:45.101" v="269" actId="478"/>
          <ac:picMkLst>
            <pc:docMk/>
            <pc:sldMk cId="3245365039" sldId="855"/>
            <ac:picMk id="12" creationId="{7FCA5F23-8603-8C0E-DA28-F45091B5A19C}"/>
          </ac:picMkLst>
        </pc:picChg>
      </pc:sldChg>
      <pc:sldChg chg="addSp delSp modSp mod setBg">
        <pc:chgData name="Landon Womack" userId="d15ce3e6b3247e78" providerId="LiveId" clId="{21DBA9E3-FF65-4283-A162-AF1986E9C2B0}" dt="2025-10-07T04:30:04.469" v="370" actId="207"/>
        <pc:sldMkLst>
          <pc:docMk/>
          <pc:sldMk cId="2628418138" sldId="856"/>
        </pc:sldMkLst>
        <pc:graphicFrameChg chg="add mod">
          <ac:chgData name="Landon Womack" userId="d15ce3e6b3247e78" providerId="LiveId" clId="{21DBA9E3-FF65-4283-A162-AF1986E9C2B0}" dt="2025-10-07T04:30:04.469" v="370" actId="207"/>
          <ac:graphicFrameMkLst>
            <pc:docMk/>
            <pc:sldMk cId="2628418138" sldId="856"/>
            <ac:graphicFrameMk id="2" creationId="{3EFE3857-1B0E-144F-A25A-A558EA250172}"/>
          </ac:graphicFrameMkLst>
        </pc:graphicFrameChg>
      </pc:sldChg>
      <pc:sldChg chg="modSp mod setBg">
        <pc:chgData name="Landon Womack" userId="d15ce3e6b3247e78" providerId="LiveId" clId="{21DBA9E3-FF65-4283-A162-AF1986E9C2B0}" dt="2025-10-07T04:15:24.930" v="310" actId="20577"/>
        <pc:sldMkLst>
          <pc:docMk/>
          <pc:sldMk cId="65241322" sldId="857"/>
        </pc:sldMkLst>
        <pc:spChg chg="mod">
          <ac:chgData name="Landon Womack" userId="d15ce3e6b3247e78" providerId="LiveId" clId="{21DBA9E3-FF65-4283-A162-AF1986E9C2B0}" dt="2025-10-06T22:04:00.918" v="118"/>
          <ac:spMkLst>
            <pc:docMk/>
            <pc:sldMk cId="65241322" sldId="857"/>
            <ac:spMk id="3" creationId="{71DC3E4C-52B7-9D2D-F4D8-6BC86719B492}"/>
          </ac:spMkLst>
        </pc:spChg>
        <pc:graphicFrameChg chg="modGraphic">
          <ac:chgData name="Landon Womack" userId="d15ce3e6b3247e78" providerId="LiveId" clId="{21DBA9E3-FF65-4283-A162-AF1986E9C2B0}" dt="2025-10-07T04:15:24.930" v="310" actId="20577"/>
          <ac:graphicFrameMkLst>
            <pc:docMk/>
            <pc:sldMk cId="65241322" sldId="857"/>
            <ac:graphicFrameMk id="4" creationId="{D0AF8D36-A53B-9B5F-D66B-CCDE18F92323}"/>
          </ac:graphicFrameMkLst>
        </pc:graphicFrameChg>
      </pc:sldChg>
      <pc:sldChg chg="modSp del mod setBg">
        <pc:chgData name="Landon Womack" userId="d15ce3e6b3247e78" providerId="LiveId" clId="{21DBA9E3-FF65-4283-A162-AF1986E9C2B0}" dt="2025-10-07T04:15:08.057" v="308" actId="47"/>
        <pc:sldMkLst>
          <pc:docMk/>
          <pc:sldMk cId="3667628839" sldId="858"/>
        </pc:sldMkLst>
        <pc:spChg chg="mod">
          <ac:chgData name="Landon Womack" userId="d15ce3e6b3247e78" providerId="LiveId" clId="{21DBA9E3-FF65-4283-A162-AF1986E9C2B0}" dt="2025-10-06T22:04:00.918" v="118"/>
          <ac:spMkLst>
            <pc:docMk/>
            <pc:sldMk cId="3667628839" sldId="858"/>
            <ac:spMk id="2" creationId="{8BF06591-B43D-91BA-EA7C-1592E2E55CE4}"/>
          </ac:spMkLst>
        </pc:spChg>
        <pc:spChg chg="mod">
          <ac:chgData name="Landon Womack" userId="d15ce3e6b3247e78" providerId="LiveId" clId="{21DBA9E3-FF65-4283-A162-AF1986E9C2B0}" dt="2025-10-06T22:04:00.918" v="118"/>
          <ac:spMkLst>
            <pc:docMk/>
            <pc:sldMk cId="3667628839" sldId="858"/>
            <ac:spMk id="3" creationId="{94B1A39D-4E9B-5A48-1B79-8F1A8EC8CBD9}"/>
          </ac:spMkLst>
        </pc:spChg>
      </pc:sldChg>
      <pc:sldChg chg="modSp">
        <pc:chgData name="Landon Womack" userId="d15ce3e6b3247e78" providerId="LiveId" clId="{21DBA9E3-FF65-4283-A162-AF1986E9C2B0}" dt="2025-10-06T22:04:00.918" v="118"/>
        <pc:sldMkLst>
          <pc:docMk/>
          <pc:sldMk cId="2189454990" sldId="859"/>
        </pc:sldMkLst>
        <pc:spChg chg="mod">
          <ac:chgData name="Landon Womack" userId="d15ce3e6b3247e78" providerId="LiveId" clId="{21DBA9E3-FF65-4283-A162-AF1986E9C2B0}" dt="2025-10-06T22:04:00.918" v="118"/>
          <ac:spMkLst>
            <pc:docMk/>
            <pc:sldMk cId="2189454990" sldId="859"/>
            <ac:spMk id="2" creationId="{FA9C0ABA-E220-FD6A-120B-EDC301BE6E90}"/>
          </ac:spMkLst>
        </pc:spChg>
        <pc:spChg chg="mod">
          <ac:chgData name="Landon Womack" userId="d15ce3e6b3247e78" providerId="LiveId" clId="{21DBA9E3-FF65-4283-A162-AF1986E9C2B0}" dt="2025-10-06T22:04:00.918" v="118"/>
          <ac:spMkLst>
            <pc:docMk/>
            <pc:sldMk cId="2189454990" sldId="859"/>
            <ac:spMk id="3" creationId="{9B1671F4-5A2A-25F0-F83E-6A12E802CDE6}"/>
          </ac:spMkLst>
        </pc:spChg>
      </pc:sldChg>
      <pc:sldChg chg="addSp delSp modSp add del mod">
        <pc:chgData name="Landon Womack" userId="d15ce3e6b3247e78" providerId="LiveId" clId="{21DBA9E3-FF65-4283-A162-AF1986E9C2B0}" dt="2025-10-06T22:23:33.213" v="188" actId="2890"/>
        <pc:sldMkLst>
          <pc:docMk/>
          <pc:sldMk cId="880217957" sldId="860"/>
        </pc:sldMkLst>
        <pc:spChg chg="mod">
          <ac:chgData name="Landon Womack" userId="d15ce3e6b3247e78" providerId="LiveId" clId="{21DBA9E3-FF65-4283-A162-AF1986E9C2B0}" dt="2025-10-06T22:23:31.985" v="184" actId="1076"/>
          <ac:spMkLst>
            <pc:docMk/>
            <pc:sldMk cId="880217957" sldId="860"/>
            <ac:spMk id="7" creationId="{FD3421B0-8842-0436-09A0-D44C0881EB24}"/>
          </ac:spMkLst>
        </pc:spChg>
        <pc:spChg chg="add del mod">
          <ac:chgData name="Landon Womack" userId="d15ce3e6b3247e78" providerId="LiveId" clId="{21DBA9E3-FF65-4283-A162-AF1986E9C2B0}" dt="2025-10-06T22:23:32.650" v="186" actId="6549"/>
          <ac:spMkLst>
            <pc:docMk/>
            <pc:sldMk cId="880217957" sldId="860"/>
            <ac:spMk id="18" creationId="{06078EB4-5C48-B20E-D6FC-9B9A250D38CD}"/>
          </ac:spMkLst>
        </pc:spChg>
        <pc:spChg chg="mod">
          <ac:chgData name="Landon Womack" userId="d15ce3e6b3247e78" providerId="LiveId" clId="{21DBA9E3-FF65-4283-A162-AF1986E9C2B0}" dt="2025-10-06T22:23:31.985" v="184" actId="1076"/>
          <ac:spMkLst>
            <pc:docMk/>
            <pc:sldMk cId="880217957" sldId="860"/>
            <ac:spMk id="20" creationId="{58E97B82-CFEC-D150-04D0-DDF32037B59F}"/>
          </ac:spMkLst>
        </pc:spChg>
        <pc:grpChg chg="add del">
          <ac:chgData name="Landon Womack" userId="d15ce3e6b3247e78" providerId="LiveId" clId="{21DBA9E3-FF65-4283-A162-AF1986E9C2B0}" dt="2025-10-06T22:23:32.934" v="187" actId="478"/>
          <ac:grpSpMkLst>
            <pc:docMk/>
            <pc:sldMk cId="880217957" sldId="860"/>
            <ac:grpSpMk id="4" creationId="{9DD867AA-08A2-D450-6619-5A96B6FE8107}"/>
          </ac:grpSpMkLst>
        </pc:grpChg>
        <pc:grpChg chg="add del">
          <ac:chgData name="Landon Womack" userId="d15ce3e6b3247e78" providerId="LiveId" clId="{21DBA9E3-FF65-4283-A162-AF1986E9C2B0}" dt="2025-10-06T22:23:32.934" v="187" actId="478"/>
          <ac:grpSpMkLst>
            <pc:docMk/>
            <pc:sldMk cId="880217957" sldId="860"/>
            <ac:grpSpMk id="9" creationId="{2829A8BC-8499-CD33-044F-8858F66B54EF}"/>
          </ac:grpSpMkLst>
        </pc:grpChg>
        <pc:grpChg chg="add del">
          <ac:chgData name="Landon Womack" userId="d15ce3e6b3247e78" providerId="LiveId" clId="{21DBA9E3-FF65-4283-A162-AF1986E9C2B0}" dt="2025-10-06T22:23:32.934" v="187" actId="478"/>
          <ac:grpSpMkLst>
            <pc:docMk/>
            <pc:sldMk cId="880217957" sldId="860"/>
            <ac:grpSpMk id="12" creationId="{639360E7-7662-B422-49A4-0971AE59803F}"/>
          </ac:grpSpMkLst>
        </pc:grpChg>
        <pc:grpChg chg="add del">
          <ac:chgData name="Landon Womack" userId="d15ce3e6b3247e78" providerId="LiveId" clId="{21DBA9E3-FF65-4283-A162-AF1986E9C2B0}" dt="2025-10-06T22:23:32.934" v="187" actId="478"/>
          <ac:grpSpMkLst>
            <pc:docMk/>
            <pc:sldMk cId="880217957" sldId="860"/>
            <ac:grpSpMk id="15" creationId="{405B1344-D167-F08C-1F0A-BB618EE8F7C8}"/>
          </ac:grpSpMkLst>
        </pc:grpChg>
        <pc:picChg chg="add del">
          <ac:chgData name="Landon Womack" userId="d15ce3e6b3247e78" providerId="LiveId" clId="{21DBA9E3-FF65-4283-A162-AF1986E9C2B0}" dt="2025-10-06T22:23:32.934" v="187" actId="478"/>
          <ac:picMkLst>
            <pc:docMk/>
            <pc:sldMk cId="880217957" sldId="860"/>
            <ac:picMk id="2" creationId="{8570FCAE-1992-ECB1-C90A-11827BFE0592}"/>
          </ac:picMkLst>
        </pc:picChg>
      </pc:sldChg>
      <pc:sldChg chg="modSp add mod">
        <pc:chgData name="Landon Womack" userId="d15ce3e6b3247e78" providerId="LiveId" clId="{21DBA9E3-FF65-4283-A162-AF1986E9C2B0}" dt="2025-10-07T04:15:32.940" v="311" actId="20577"/>
        <pc:sldMkLst>
          <pc:docMk/>
          <pc:sldMk cId="3527209076" sldId="860"/>
        </pc:sldMkLst>
        <pc:graphicFrameChg chg="modGraphic">
          <ac:chgData name="Landon Womack" userId="d15ce3e6b3247e78" providerId="LiveId" clId="{21DBA9E3-FF65-4283-A162-AF1986E9C2B0}" dt="2025-10-07T04:15:32.940" v="311" actId="20577"/>
          <ac:graphicFrameMkLst>
            <pc:docMk/>
            <pc:sldMk cId="3527209076" sldId="860"/>
            <ac:graphicFrameMk id="4" creationId="{6F874F20-B1B6-CB0B-4722-CFE19D635785}"/>
          </ac:graphicFrameMkLst>
        </pc:graphicFrameChg>
      </pc:sldChg>
      <pc:sldChg chg="addSp delSp modSp add mod modAnim">
        <pc:chgData name="Landon Womack" userId="d15ce3e6b3247e78" providerId="LiveId" clId="{21DBA9E3-FF65-4283-A162-AF1986E9C2B0}" dt="2025-10-07T04:15:03.749" v="307"/>
        <pc:sldMkLst>
          <pc:docMk/>
          <pc:sldMk cId="1242286919" sldId="861"/>
        </pc:sldMkLst>
        <pc:spChg chg="add del mod">
          <ac:chgData name="Landon Womack" userId="d15ce3e6b3247e78" providerId="LiveId" clId="{21DBA9E3-FF65-4283-A162-AF1986E9C2B0}" dt="2025-10-07T04:13:39.982" v="285"/>
          <ac:spMkLst>
            <pc:docMk/>
            <pc:sldMk cId="1242286919" sldId="861"/>
            <ac:spMk id="2" creationId="{F7C295B1-8B7C-1626-CE8D-6EC0A553E3A8}"/>
          </ac:spMkLst>
        </pc:spChg>
        <pc:spChg chg="add mod">
          <ac:chgData name="Landon Womack" userId="d15ce3e6b3247e78" providerId="LiveId" clId="{21DBA9E3-FF65-4283-A162-AF1986E9C2B0}" dt="2025-10-07T04:13:32.214" v="284"/>
          <ac:spMkLst>
            <pc:docMk/>
            <pc:sldMk cId="1242286919" sldId="861"/>
            <ac:spMk id="4" creationId="{147EFB8E-8F66-6FAB-6FEF-9D0B6C727880}"/>
          </ac:spMkLst>
        </pc:spChg>
        <pc:spChg chg="add mod">
          <ac:chgData name="Landon Womack" userId="d15ce3e6b3247e78" providerId="LiveId" clId="{21DBA9E3-FF65-4283-A162-AF1986E9C2B0}" dt="2025-10-07T04:14:29.255" v="303" actId="114"/>
          <ac:spMkLst>
            <pc:docMk/>
            <pc:sldMk cId="1242286919" sldId="861"/>
            <ac:spMk id="5" creationId="{9542B5F5-43C0-5A04-821B-ECE0F7897E53}"/>
          </ac:spMkLst>
        </pc:spChg>
      </pc:sldChg>
      <pc:sldMasterChg chg="delSp mod delAnim">
        <pc:chgData name="Landon Womack" userId="d15ce3e6b3247e78" providerId="LiveId" clId="{21DBA9E3-FF65-4283-A162-AF1986E9C2B0}" dt="2025-10-06T22:04:46.635" v="122" actId="478"/>
        <pc:sldMasterMkLst>
          <pc:docMk/>
          <pc:sldMasterMk cId="2758233942" sldId="2147483648"/>
        </pc:sldMasterMkLst>
        <pc:picChg chg="del">
          <ac:chgData name="Landon Womack" userId="d15ce3e6b3247e78" providerId="LiveId" clId="{21DBA9E3-FF65-4283-A162-AF1986E9C2B0}" dt="2025-10-06T22:04:46.635" v="122" actId="478"/>
          <ac:picMkLst>
            <pc:docMk/>
            <pc:sldMasterMk cId="2758233942" sldId="2147483648"/>
            <ac:picMk id="7" creationId="{62752848-D149-29A0-4F44-6331EE9EFC27}"/>
          </ac:picMkLst>
        </pc:picChg>
      </pc:sldMasterChg>
      <pc:sldMasterChg chg="addSp modAnim">
        <pc:chgData name="Landon Womack" userId="d15ce3e6b3247e78" providerId="LiveId" clId="{21DBA9E3-FF65-4283-A162-AF1986E9C2B0}" dt="2025-10-06T22:02:02.953" v="61"/>
        <pc:sldMasterMkLst>
          <pc:docMk/>
          <pc:sldMasterMk cId="170393660" sldId="2147483663"/>
        </pc:sldMasterMkLst>
        <pc:spChg chg="add">
          <ac:chgData name="Landon Womack" userId="d15ce3e6b3247e78" providerId="LiveId" clId="{21DBA9E3-FF65-4283-A162-AF1986E9C2B0}" dt="2025-10-06T22:01:55.211" v="55"/>
          <ac:spMkLst>
            <pc:docMk/>
            <pc:sldMasterMk cId="170393660" sldId="2147483663"/>
            <ac:spMk id="2" creationId="{245FC419-37F2-BA98-2C47-DF0A1BBBCCBD}"/>
          </ac:spMkLst>
        </pc:spChg>
        <pc:picChg chg="add">
          <ac:chgData name="Landon Womack" userId="d15ce3e6b3247e78" providerId="LiveId" clId="{21DBA9E3-FF65-4283-A162-AF1986E9C2B0}" dt="2025-10-06T22:01:55.211" v="55"/>
          <ac:picMkLst>
            <pc:docMk/>
            <pc:sldMasterMk cId="170393660" sldId="2147483663"/>
            <ac:picMk id="3" creationId="{D48D135F-4EAA-4818-E2D4-5009DCFF2674}"/>
          </ac:picMkLst>
        </pc:picChg>
      </pc:sldMasterChg>
      <pc:sldMasterChg chg="addSp modAnim">
        <pc:chgData name="Landon Womack" userId="d15ce3e6b3247e78" providerId="LiveId" clId="{21DBA9E3-FF65-4283-A162-AF1986E9C2B0}" dt="2025-10-06T22:00:14.439" v="52"/>
        <pc:sldMasterMkLst>
          <pc:docMk/>
          <pc:sldMasterMk cId="1793497267" sldId="2147483663"/>
        </pc:sldMasterMkLst>
        <pc:spChg chg="add">
          <ac:chgData name="Landon Womack" userId="d15ce3e6b3247e78" providerId="LiveId" clId="{21DBA9E3-FF65-4283-A162-AF1986E9C2B0}" dt="2025-10-06T21:59:21.253" v="40"/>
          <ac:spMkLst>
            <pc:docMk/>
            <pc:sldMasterMk cId="1793497267" sldId="2147483663"/>
            <ac:spMk id="2" creationId="{3E17A74D-041C-FF39-9F1F-40F9F57B4F5B}"/>
          </ac:spMkLst>
        </pc:spChg>
        <pc:picChg chg="add">
          <ac:chgData name="Landon Womack" userId="d15ce3e6b3247e78" providerId="LiveId" clId="{21DBA9E3-FF65-4283-A162-AF1986E9C2B0}" dt="2025-10-06T21:59:21.253" v="40"/>
          <ac:picMkLst>
            <pc:docMk/>
            <pc:sldMasterMk cId="1793497267" sldId="2147483663"/>
            <ac:picMk id="3" creationId="{A1929362-5632-509C-B3C6-8512E4092B55}"/>
          </ac:picMkLst>
        </pc:picChg>
      </pc:sldMasterChg>
      <pc:sldMasterChg chg="addSp modAnim">
        <pc:chgData name="Landon Womack" userId="d15ce3e6b3247e78" providerId="LiveId" clId="{21DBA9E3-FF65-4283-A162-AF1986E9C2B0}" dt="2025-10-06T22:04:00.918" v="118"/>
        <pc:sldMasterMkLst>
          <pc:docMk/>
          <pc:sldMasterMk cId="2645088517" sldId="2147483663"/>
        </pc:sldMasterMkLst>
        <pc:spChg chg="add">
          <ac:chgData name="Landon Womack" userId="d15ce3e6b3247e78" providerId="LiveId" clId="{21DBA9E3-FF65-4283-A162-AF1986E9C2B0}" dt="2025-10-06T22:02:39.738" v="62"/>
          <ac:spMkLst>
            <pc:docMk/>
            <pc:sldMasterMk cId="2645088517" sldId="2147483663"/>
            <ac:spMk id="2" creationId="{5990A241-5A2D-218E-088E-30D3F384164B}"/>
          </ac:spMkLst>
        </pc:spChg>
        <pc:picChg chg="add">
          <ac:chgData name="Landon Womack" userId="d15ce3e6b3247e78" providerId="LiveId" clId="{21DBA9E3-FF65-4283-A162-AF1986E9C2B0}" dt="2025-10-06T22:02:39.738" v="62"/>
          <ac:picMkLst>
            <pc:docMk/>
            <pc:sldMasterMk cId="2645088517" sldId="2147483663"/>
            <ac:picMk id="3" creationId="{3CC49757-B7D2-54B9-B10A-94266E92EDCE}"/>
          </ac:picMkLst>
        </pc:picChg>
      </pc:sldMasterChg>
      <pc:sldMasterChg chg="addSp modAnim">
        <pc:chgData name="Landon Womack" userId="d15ce3e6b3247e78" providerId="LiveId" clId="{21DBA9E3-FF65-4283-A162-AF1986E9C2B0}" dt="2025-10-06T22:00:13.726" v="50"/>
        <pc:sldMasterMkLst>
          <pc:docMk/>
          <pc:sldMasterMk cId="3881905080" sldId="2147483684"/>
        </pc:sldMasterMkLst>
        <pc:spChg chg="add">
          <ac:chgData name="Landon Womack" userId="d15ce3e6b3247e78" providerId="LiveId" clId="{21DBA9E3-FF65-4283-A162-AF1986E9C2B0}" dt="2025-10-06T22:00:04.294" v="45"/>
          <ac:spMkLst>
            <pc:docMk/>
            <pc:sldMasterMk cId="3881905080" sldId="2147483684"/>
            <ac:spMk id="2" creationId="{CFD11C37-6CF5-291F-593A-22647BFBF493}"/>
          </ac:spMkLst>
        </pc:spChg>
        <pc:picChg chg="add">
          <ac:chgData name="Landon Womack" userId="d15ce3e6b3247e78" providerId="LiveId" clId="{21DBA9E3-FF65-4283-A162-AF1986E9C2B0}" dt="2025-10-06T22:00:04.294" v="45"/>
          <ac:picMkLst>
            <pc:docMk/>
            <pc:sldMasterMk cId="3881905080" sldId="2147483684"/>
            <ac:picMk id="3" creationId="{9F98D8DA-3329-4FB8-9DB7-FAF2F504B48A}"/>
          </ac:picMkLst>
        </pc:pic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D15CE3E6B3247E78/2025_01%20DE%20paper%20-%20Incose%20Submission/RQ%20analysis/Analysis%20HW04/group3graduates_109406_9758997_HW04%20-%20RQ%20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lando\Downloads\HW04%20-%20RQ%20Analysis%20(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ando\Downloads\HW04%20-%20RQ%20Analysis%20(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lando\AppData\Local\Temp\9876664f-b4c0-40df-bf48-806d91866e20_Analysis%20HW04.zip.Analysis%20HW04.zip\group4graduates_109713_9761737_HW04%20-%20RQ%20Analysis_Group4.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lando\AppData\Local\Temp\9876664f-b4c0-40df-bf48-806d91866e20_Analysis%20HW04.zip.Analysis%20HW04.zip\group4graduates_109713_9761737_HW04%20-%20RQ%20Analysis_Group4.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D15CE3E6B3247E78/2025_01%20DE%20paper%20-%20Incose%20Submission/RQ%20analysis/Analysis%20HW04/group01undergraduates_72805_9757383_HW04%20RQ%20Analysis%20Findings%20-%20Group%201%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D15CE3E6B3247E78/2025_01%20DE%20paper%20-%20Incose%20Submission/RQ%20analysis/Analysis%20HW04/group01undergraduates_72805_9757383_HW04%20RQ%20Analysis%20Findings%20-%20Group%201%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ando\AppData\Local\Temp\5cee8f4e-0758-41b2-b701-caf3aff65d2a_Analysis%20HW04.zip.Analysis%20HW04.zip\group3graduates_109406_9758997_HW04%20-%20RQ%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D15CE3E6B3247E78/2025_01%20DE%20paper%20-%20Incose%20Submission/RQ%20analysis/Analysis%20HW04/group3graduates_109406_9758997_HW04%20-%20RQ%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ando\AppData\Local\Temp\5cee8f4e-0758-41b2-b701-caf3aff65d2a_Analysis%20HW04.zip.Analysis%20HW04.zip\group3graduates_109406_9758997_HW04%20-%20RQ%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5627333087378"/>
          <c:y val="8.8689914816073009E-2"/>
          <c:w val="0.82719882142393897"/>
          <c:h val="0.72907884611689444"/>
        </c:manualLayout>
      </c:layout>
      <c:barChart>
        <c:barDir val="bar"/>
        <c:grouping val="clustered"/>
        <c:varyColors val="0"/>
        <c:ser>
          <c:idx val="0"/>
          <c:order val="0"/>
          <c:tx>
            <c:strRef>
              <c:f>'SLR - HW04 - Final Analysis'!$N$21</c:f>
              <c:strCache>
                <c:ptCount val="1"/>
                <c:pt idx="0">
                  <c:v>Journal</c:v>
                </c:pt>
              </c:strCache>
            </c:strRef>
          </c:tx>
          <c:spPr>
            <a:solidFill>
              <a:schemeClr val="accent1"/>
            </a:solidFill>
            <a:ln>
              <a:noFill/>
            </a:ln>
            <a:effectLst/>
          </c:spPr>
          <c:invertIfNegative val="0"/>
          <c:cat>
            <c:numRef>
              <c:f>'SLR - HW04 - Final Analysis'!$M$22:$M$32</c:f>
              <c:numCache>
                <c:formatCode>General</c:formatCode>
                <c:ptCount val="11"/>
                <c:pt idx="0">
                  <c:v>2010</c:v>
                </c:pt>
                <c:pt idx="1">
                  <c:v>2011</c:v>
                </c:pt>
                <c:pt idx="2">
                  <c:v>2013</c:v>
                </c:pt>
                <c:pt idx="3">
                  <c:v>2015</c:v>
                </c:pt>
                <c:pt idx="4">
                  <c:v>2018</c:v>
                </c:pt>
                <c:pt idx="5">
                  <c:v>2019</c:v>
                </c:pt>
                <c:pt idx="6">
                  <c:v>2020</c:v>
                </c:pt>
                <c:pt idx="7">
                  <c:v>2021</c:v>
                </c:pt>
                <c:pt idx="8">
                  <c:v>2022</c:v>
                </c:pt>
                <c:pt idx="9">
                  <c:v>2023</c:v>
                </c:pt>
                <c:pt idx="10">
                  <c:v>2024</c:v>
                </c:pt>
              </c:numCache>
            </c:numRef>
          </c:cat>
          <c:val>
            <c:numRef>
              <c:f>'SLR - HW04 - Final Analysis'!$N$22:$N$32</c:f>
              <c:numCache>
                <c:formatCode>General</c:formatCode>
                <c:ptCount val="11"/>
                <c:pt idx="0">
                  <c:v>0</c:v>
                </c:pt>
                <c:pt idx="1">
                  <c:v>1</c:v>
                </c:pt>
                <c:pt idx="2">
                  <c:v>0</c:v>
                </c:pt>
                <c:pt idx="3">
                  <c:v>0</c:v>
                </c:pt>
                <c:pt idx="4">
                  <c:v>2</c:v>
                </c:pt>
                <c:pt idx="5">
                  <c:v>2</c:v>
                </c:pt>
                <c:pt idx="6">
                  <c:v>2</c:v>
                </c:pt>
                <c:pt idx="7">
                  <c:v>1</c:v>
                </c:pt>
                <c:pt idx="8">
                  <c:v>2</c:v>
                </c:pt>
                <c:pt idx="9">
                  <c:v>5</c:v>
                </c:pt>
                <c:pt idx="10">
                  <c:v>1</c:v>
                </c:pt>
              </c:numCache>
            </c:numRef>
          </c:val>
          <c:extLst>
            <c:ext xmlns:c16="http://schemas.microsoft.com/office/drawing/2014/chart" uri="{C3380CC4-5D6E-409C-BE32-E72D297353CC}">
              <c16:uniqueId val="{00000000-69F8-4E7D-BA0E-6BF691FB8DF3}"/>
            </c:ext>
          </c:extLst>
        </c:ser>
        <c:ser>
          <c:idx val="1"/>
          <c:order val="1"/>
          <c:tx>
            <c:v>Conference</c:v>
          </c:tx>
          <c:spPr>
            <a:solidFill>
              <a:schemeClr val="accent2"/>
            </a:solidFill>
            <a:ln>
              <a:noFill/>
            </a:ln>
            <a:effectLst/>
          </c:spPr>
          <c:invertIfNegative val="0"/>
          <c:val>
            <c:numRef>
              <c:f>'SLR - HW04 - Final Analysis'!$O$22:$O$32</c:f>
              <c:numCache>
                <c:formatCode>General</c:formatCode>
                <c:ptCount val="11"/>
                <c:pt idx="0">
                  <c:v>1</c:v>
                </c:pt>
                <c:pt idx="1">
                  <c:v>0</c:v>
                </c:pt>
                <c:pt idx="2">
                  <c:v>1</c:v>
                </c:pt>
                <c:pt idx="3">
                  <c:v>1</c:v>
                </c:pt>
                <c:pt idx="4">
                  <c:v>0</c:v>
                </c:pt>
                <c:pt idx="5">
                  <c:v>4</c:v>
                </c:pt>
                <c:pt idx="6">
                  <c:v>5</c:v>
                </c:pt>
                <c:pt idx="7">
                  <c:v>6</c:v>
                </c:pt>
                <c:pt idx="8">
                  <c:v>4</c:v>
                </c:pt>
                <c:pt idx="9">
                  <c:v>10</c:v>
                </c:pt>
                <c:pt idx="10">
                  <c:v>6</c:v>
                </c:pt>
              </c:numCache>
            </c:numRef>
          </c:val>
          <c:extLst>
            <c:ext xmlns:c16="http://schemas.microsoft.com/office/drawing/2014/chart" uri="{C3380CC4-5D6E-409C-BE32-E72D297353CC}">
              <c16:uniqueId val="{00000001-69F8-4E7D-BA0E-6BF691FB8DF3}"/>
            </c:ext>
          </c:extLst>
        </c:ser>
        <c:ser>
          <c:idx val="2"/>
          <c:order val="2"/>
          <c:tx>
            <c:v>Forum</c:v>
          </c:tx>
          <c:spPr>
            <a:solidFill>
              <a:schemeClr val="accent3"/>
            </a:solidFill>
            <a:ln>
              <a:noFill/>
            </a:ln>
            <a:effectLst/>
          </c:spPr>
          <c:invertIfNegative val="0"/>
          <c:val>
            <c:numRef>
              <c:f>'SLR - HW04 - Final Analysis'!$P$22:$P$32</c:f>
              <c:numCache>
                <c:formatCode>General</c:formatCode>
                <c:ptCount val="11"/>
                <c:pt idx="0">
                  <c:v>0</c:v>
                </c:pt>
                <c:pt idx="1">
                  <c:v>0</c:v>
                </c:pt>
                <c:pt idx="2">
                  <c:v>0</c:v>
                </c:pt>
                <c:pt idx="3">
                  <c:v>0</c:v>
                </c:pt>
                <c:pt idx="4">
                  <c:v>0</c:v>
                </c:pt>
                <c:pt idx="5">
                  <c:v>0</c:v>
                </c:pt>
                <c:pt idx="6">
                  <c:v>0</c:v>
                </c:pt>
                <c:pt idx="7">
                  <c:v>0</c:v>
                </c:pt>
                <c:pt idx="8">
                  <c:v>0</c:v>
                </c:pt>
                <c:pt idx="9">
                  <c:v>2</c:v>
                </c:pt>
                <c:pt idx="10">
                  <c:v>0</c:v>
                </c:pt>
              </c:numCache>
            </c:numRef>
          </c:val>
          <c:extLst>
            <c:ext xmlns:c16="http://schemas.microsoft.com/office/drawing/2014/chart" uri="{C3380CC4-5D6E-409C-BE32-E72D297353CC}">
              <c16:uniqueId val="{00000002-69F8-4E7D-BA0E-6BF691FB8DF3}"/>
            </c:ext>
          </c:extLst>
        </c:ser>
        <c:dLbls>
          <c:showLegendKey val="0"/>
          <c:showVal val="0"/>
          <c:showCatName val="0"/>
          <c:showSerName val="0"/>
          <c:showPercent val="0"/>
          <c:showBubbleSize val="0"/>
        </c:dLbls>
        <c:gapWidth val="219"/>
        <c:axId val="658042016"/>
        <c:axId val="658043456"/>
      </c:barChart>
      <c:catAx>
        <c:axId val="658042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8043456"/>
        <c:crosses val="autoZero"/>
        <c:auto val="1"/>
        <c:lblAlgn val="ctr"/>
        <c:lblOffset val="100"/>
        <c:noMultiLvlLbl val="0"/>
      </c:catAx>
      <c:valAx>
        <c:axId val="658043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8042016"/>
        <c:crosses val="autoZero"/>
        <c:crossBetween val="between"/>
      </c:valAx>
      <c:spPr>
        <a:noFill/>
        <a:ln>
          <a:noFill/>
        </a:ln>
        <a:effectLst/>
      </c:spPr>
    </c:plotArea>
    <c:legend>
      <c:legendPos val="b"/>
      <c:layout>
        <c:manualLayout>
          <c:xMode val="edge"/>
          <c:yMode val="edge"/>
          <c:x val="0.26261203695582752"/>
          <c:y val="0.92298052004100406"/>
          <c:w val="0.58521306375910009"/>
          <c:h val="5.02954602555068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51-4A15-B832-669B819A05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51-4A15-B832-669B819A05D2}"/>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Jessica!$N$30:$N$31</c:f>
              <c:strCache>
                <c:ptCount val="2"/>
                <c:pt idx="0">
                  <c:v>New Framework Mentioned</c:v>
                </c:pt>
                <c:pt idx="1">
                  <c:v>New Framework Not Mentioned</c:v>
                </c:pt>
              </c:strCache>
            </c:strRef>
          </c:cat>
          <c:val>
            <c:numRef>
              <c:f>Jessica!$P$30:$P$31</c:f>
              <c:numCache>
                <c:formatCode>0.00%</c:formatCode>
                <c:ptCount val="2"/>
                <c:pt idx="0">
                  <c:v>0.5892857142857143</c:v>
                </c:pt>
                <c:pt idx="1">
                  <c:v>0.4107142857142857</c:v>
                </c:pt>
              </c:numCache>
            </c:numRef>
          </c:val>
          <c:extLst>
            <c:ext xmlns:c16="http://schemas.microsoft.com/office/drawing/2014/chart" uri="{C3380CC4-5D6E-409C-BE32-E72D297353CC}">
              <c16:uniqueId val="{00000004-1051-4A15-B832-669B819A05D2}"/>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Rayden!$A$80:$A$86</c:f>
              <c:strCache>
                <c:ptCount val="7"/>
                <c:pt idx="0">
                  <c:v>Challenges in Quantifying DE Benefits</c:v>
                </c:pt>
                <c:pt idx="1">
                  <c:v>Paper Integration Challenges</c:v>
                </c:pt>
                <c:pt idx="2">
                  <c:v>Challenges in Configuration Management across Environments</c:v>
                </c:pt>
                <c:pt idx="3">
                  <c:v>Model Curation Issues and Differences in Human Perceptions</c:v>
                </c:pt>
                <c:pt idx="4">
                  <c:v>Organizational and Cultural Resistance</c:v>
                </c:pt>
                <c:pt idx="5">
                  <c:v>Interoperability Issues</c:v>
                </c:pt>
                <c:pt idx="6">
                  <c:v>Lack of a Standardized Implementation Approach</c:v>
                </c:pt>
              </c:strCache>
            </c:strRef>
          </c:cat>
          <c:val>
            <c:numRef>
              <c:f>Rayden!$B$80:$B$86</c:f>
              <c:numCache>
                <c:formatCode>General</c:formatCode>
                <c:ptCount val="7"/>
                <c:pt idx="0">
                  <c:v>1</c:v>
                </c:pt>
                <c:pt idx="1">
                  <c:v>3</c:v>
                </c:pt>
                <c:pt idx="2">
                  <c:v>4</c:v>
                </c:pt>
                <c:pt idx="3">
                  <c:v>7</c:v>
                </c:pt>
                <c:pt idx="4">
                  <c:v>7</c:v>
                </c:pt>
                <c:pt idx="5">
                  <c:v>10</c:v>
                </c:pt>
                <c:pt idx="6">
                  <c:v>10</c:v>
                </c:pt>
              </c:numCache>
            </c:numRef>
          </c:val>
          <c:extLst>
            <c:ext xmlns:c16="http://schemas.microsoft.com/office/drawing/2014/chart" uri="{C3380CC4-5D6E-409C-BE32-E72D297353CC}">
              <c16:uniqueId val="{00000000-9BB3-405D-BD18-1DDF39CEBE37}"/>
            </c:ext>
          </c:extLst>
        </c:ser>
        <c:dLbls>
          <c:showLegendKey val="0"/>
          <c:showVal val="0"/>
          <c:showCatName val="0"/>
          <c:showSerName val="0"/>
          <c:showPercent val="0"/>
          <c:showBubbleSize val="0"/>
        </c:dLbls>
        <c:gapWidth val="182"/>
        <c:axId val="1593627248"/>
        <c:axId val="1593629168"/>
      </c:barChart>
      <c:catAx>
        <c:axId val="1593627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1593629168"/>
        <c:crosses val="autoZero"/>
        <c:auto val="1"/>
        <c:lblAlgn val="ctr"/>
        <c:lblOffset val="100"/>
        <c:noMultiLvlLbl val="0"/>
      </c:catAx>
      <c:valAx>
        <c:axId val="1593629168"/>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93627248"/>
        <c:crosses val="autoZero"/>
        <c:crossBetween val="between"/>
      </c:valAx>
      <c:spPr>
        <a:noFill/>
        <a:ln>
          <a:noFill/>
        </a:ln>
        <a:effectLst/>
      </c:spPr>
    </c:plotArea>
    <c:plotVisOnly val="1"/>
    <c:dispBlanksAs val="gap"/>
    <c:showDLblsOverMax val="0"/>
  </c:chart>
  <c:spPr>
    <a:solidFill>
      <a:schemeClr val="bg1"/>
    </a:solidFill>
    <a:ln w="28575" cap="flat" cmpd="sng" algn="ctr">
      <a:solidFill>
        <a:schemeClr val="accent1">
          <a:lumMod val="40000"/>
          <a:lumOff val="60000"/>
        </a:schemeClr>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Rayden!$C$79:$C$85</c:f>
              <c:strCache>
                <c:ptCount val="7"/>
                <c:pt idx="0">
                  <c:v>Challenges in Quantifying DE Benefits</c:v>
                </c:pt>
                <c:pt idx="1">
                  <c:v>Challenges in Configuration Management across Environments</c:v>
                </c:pt>
                <c:pt idx="2">
                  <c:v>Paper Integration Challenges</c:v>
                </c:pt>
                <c:pt idx="3">
                  <c:v>Lack of a Standardized Implementation Approach</c:v>
                </c:pt>
                <c:pt idx="4">
                  <c:v>Organizational and Cultural Resistance</c:v>
                </c:pt>
                <c:pt idx="5">
                  <c:v>Model Curation Issues and Differences in Human Perceptions</c:v>
                </c:pt>
                <c:pt idx="6">
                  <c:v>Interoperability Issues</c:v>
                </c:pt>
              </c:strCache>
            </c:strRef>
          </c:cat>
          <c:val>
            <c:numRef>
              <c:f>Rayden!$D$79:$D$85</c:f>
              <c:numCache>
                <c:formatCode>General</c:formatCode>
                <c:ptCount val="7"/>
                <c:pt idx="0">
                  <c:v>0</c:v>
                </c:pt>
                <c:pt idx="1">
                  <c:v>1</c:v>
                </c:pt>
                <c:pt idx="2">
                  <c:v>2</c:v>
                </c:pt>
                <c:pt idx="3">
                  <c:v>3</c:v>
                </c:pt>
                <c:pt idx="4">
                  <c:v>4</c:v>
                </c:pt>
                <c:pt idx="5">
                  <c:v>6</c:v>
                </c:pt>
                <c:pt idx="6">
                  <c:v>9</c:v>
                </c:pt>
              </c:numCache>
            </c:numRef>
          </c:val>
          <c:extLst>
            <c:ext xmlns:c16="http://schemas.microsoft.com/office/drawing/2014/chart" uri="{C3380CC4-5D6E-409C-BE32-E72D297353CC}">
              <c16:uniqueId val="{00000000-F3C1-453D-9B83-612550F7A4A0}"/>
            </c:ext>
          </c:extLst>
        </c:ser>
        <c:dLbls>
          <c:showLegendKey val="0"/>
          <c:showVal val="0"/>
          <c:showCatName val="0"/>
          <c:showSerName val="0"/>
          <c:showPercent val="0"/>
          <c:showBubbleSize val="0"/>
        </c:dLbls>
        <c:gapWidth val="182"/>
        <c:axId val="1583490928"/>
        <c:axId val="1583492368"/>
      </c:barChart>
      <c:catAx>
        <c:axId val="158349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3492368"/>
        <c:crosses val="autoZero"/>
        <c:auto val="1"/>
        <c:lblAlgn val="ctr"/>
        <c:lblOffset val="100"/>
        <c:noMultiLvlLbl val="0"/>
      </c:catAx>
      <c:valAx>
        <c:axId val="1583492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3490928"/>
        <c:crosses val="autoZero"/>
        <c:crossBetween val="between"/>
      </c:valAx>
      <c:spPr>
        <a:noFill/>
        <a:ln>
          <a:noFill/>
        </a:ln>
        <a:effectLst/>
      </c:spPr>
    </c:plotArea>
    <c:plotVisOnly val="1"/>
    <c:dispBlanksAs val="gap"/>
    <c:showDLblsOverMax val="0"/>
  </c:chart>
  <c:spPr>
    <a:solidFill>
      <a:schemeClr val="bg1"/>
    </a:solidFill>
    <a:ln w="28575" cap="flat" cmpd="sng" algn="ctr">
      <a:solidFill>
        <a:schemeClr val="accent6">
          <a:lumMod val="40000"/>
          <a:lumOff val="60000"/>
        </a:schemeClr>
      </a:solidFill>
      <a:round/>
    </a:ln>
    <a:effectLst/>
  </c:spPr>
  <c:txPr>
    <a:bodyPr/>
    <a:lstStyle/>
    <a:p>
      <a:pPr>
        <a:defRPr>
          <a:latin typeface="+mn-l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56082"/>
              </a:solidFill>
            </c:spPr>
            <c:extLst>
              <c:ext xmlns:c16="http://schemas.microsoft.com/office/drawing/2014/chart" uri="{C3380CC4-5D6E-409C-BE32-E72D297353CC}">
                <c16:uniqueId val="{00000001-5043-45D5-B2FE-292BA0D37806}"/>
              </c:ext>
            </c:extLst>
          </c:dPt>
          <c:dPt>
            <c:idx val="1"/>
            <c:bubble3D val="0"/>
            <c:spPr>
              <a:solidFill>
                <a:srgbClr val="4A86E8"/>
              </a:solidFill>
            </c:spPr>
            <c:extLst>
              <c:ext xmlns:c16="http://schemas.microsoft.com/office/drawing/2014/chart" uri="{C3380CC4-5D6E-409C-BE32-E72D297353CC}">
                <c16:uniqueId val="{00000003-5043-45D5-B2FE-292BA0D37806}"/>
              </c:ext>
            </c:extLst>
          </c:dPt>
          <c:dPt>
            <c:idx val="2"/>
            <c:bubble3D val="0"/>
            <c:spPr>
              <a:solidFill>
                <a:srgbClr val="00FFFF"/>
              </a:solidFill>
            </c:spPr>
            <c:extLst>
              <c:ext xmlns:c16="http://schemas.microsoft.com/office/drawing/2014/chart" uri="{C3380CC4-5D6E-409C-BE32-E72D297353CC}">
                <c16:uniqueId val="{00000005-5043-45D5-B2FE-292BA0D37806}"/>
              </c:ext>
            </c:extLst>
          </c:dPt>
          <c:dPt>
            <c:idx val="3"/>
            <c:bubble3D val="0"/>
            <c:spPr>
              <a:solidFill>
                <a:srgbClr val="00FF00"/>
              </a:solidFill>
            </c:spPr>
            <c:extLst>
              <c:ext xmlns:c16="http://schemas.microsoft.com/office/drawing/2014/chart" uri="{C3380CC4-5D6E-409C-BE32-E72D297353CC}">
                <c16:uniqueId val="{00000007-5043-45D5-B2FE-292BA0D37806}"/>
              </c:ext>
            </c:extLst>
          </c:dPt>
          <c:dPt>
            <c:idx val="4"/>
            <c:bubble3D val="0"/>
            <c:spPr>
              <a:solidFill>
                <a:srgbClr val="FFFF00"/>
              </a:solidFill>
            </c:spPr>
            <c:extLst>
              <c:ext xmlns:c16="http://schemas.microsoft.com/office/drawing/2014/chart" uri="{C3380CC4-5D6E-409C-BE32-E72D297353CC}">
                <c16:uniqueId val="{00000009-5043-45D5-B2FE-292BA0D37806}"/>
              </c:ext>
            </c:extLst>
          </c:dPt>
          <c:dPt>
            <c:idx val="5"/>
            <c:bubble3D val="0"/>
            <c:spPr>
              <a:solidFill>
                <a:srgbClr val="FF9900"/>
              </a:solidFill>
            </c:spPr>
            <c:extLst>
              <c:ext xmlns:c16="http://schemas.microsoft.com/office/drawing/2014/chart" uri="{C3380CC4-5D6E-409C-BE32-E72D297353CC}">
                <c16:uniqueId val="{0000000B-5043-45D5-B2FE-292BA0D37806}"/>
              </c:ext>
            </c:extLst>
          </c:dPt>
          <c:dPt>
            <c:idx val="6"/>
            <c:bubble3D val="0"/>
            <c:spPr>
              <a:solidFill>
                <a:srgbClr val="999999"/>
              </a:solidFill>
            </c:spPr>
            <c:extLst>
              <c:ext xmlns:c16="http://schemas.microsoft.com/office/drawing/2014/chart" uri="{C3380CC4-5D6E-409C-BE32-E72D297353CC}">
                <c16:uniqueId val="{0000000D-5043-45D5-B2FE-292BA0D37806}"/>
              </c:ext>
            </c:extLst>
          </c:dPt>
          <c:dLbls>
            <c:dLbl>
              <c:idx val="1"/>
              <c:dLblPos val="outEnd"/>
              <c:showLegendKey val="0"/>
              <c:showVal val="0"/>
              <c:showCatName val="1"/>
              <c:showSerName val="0"/>
              <c:showPercent val="1"/>
              <c:showBubbleSize val="0"/>
              <c:separator>; </c:separator>
              <c:extLst>
                <c:ext xmlns:c15="http://schemas.microsoft.com/office/drawing/2012/chart" uri="{CE6537A1-D6FC-4f65-9D91-7224C49458BB}">
                  <c15:layout>
                    <c:manualLayout>
                      <c:w val="0.27237503788966405"/>
                      <c:h val="0.30499111229265663"/>
                    </c:manualLayout>
                  </c15:layout>
                </c:ext>
                <c:ext xmlns:c16="http://schemas.microsoft.com/office/drawing/2014/chart" uri="{C3380CC4-5D6E-409C-BE32-E72D297353CC}">
                  <c16:uniqueId val="{00000003-5043-45D5-B2FE-292BA0D37806}"/>
                </c:ext>
              </c:extLst>
            </c:dLbl>
            <c:dLbl>
              <c:idx val="2"/>
              <c:layout>
                <c:manualLayout>
                  <c:x val="5.2707366365537342E-2"/>
                  <c:y val="0"/>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043-45D5-B2FE-292BA0D37806}"/>
                </c:ext>
              </c:extLst>
            </c:dLbl>
            <c:dLbl>
              <c:idx val="3"/>
              <c:layout>
                <c:manualLayout>
                  <c:x val="4.2756539235412477E-2"/>
                  <c:y val="4.116073266104136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5043-45D5-B2FE-292BA0D37806}"/>
                </c:ext>
              </c:extLst>
            </c:dLbl>
            <c:dLbl>
              <c:idx val="4"/>
              <c:layout>
                <c:manualLayout>
                  <c:x val="-8.9920703773225738E-4"/>
                  <c:y val="-1.963714570342491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577802467116691"/>
                      <c:h val="0.23831192785300984"/>
                    </c:manualLayout>
                  </c15:layout>
                </c:ext>
                <c:ext xmlns:c16="http://schemas.microsoft.com/office/drawing/2014/chart" uri="{C3380CC4-5D6E-409C-BE32-E72D297353CC}">
                  <c16:uniqueId val="{00000009-5043-45D5-B2FE-292BA0D37806}"/>
                </c:ext>
              </c:extLst>
            </c:dLbl>
            <c:dLbl>
              <c:idx val="5"/>
              <c:layout>
                <c:manualLayout>
                  <c:x val="-9.2301681040657686E-3"/>
                  <c:y val="-2.185714706851727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043-45D5-B2FE-292BA0D37806}"/>
                </c:ext>
              </c:extLst>
            </c:dLbl>
            <c:dLbl>
              <c:idx val="6"/>
              <c:dLblPos val="outEnd"/>
              <c:showLegendKey val="0"/>
              <c:showVal val="0"/>
              <c:showCatName val="1"/>
              <c:showSerName val="0"/>
              <c:showPercent val="1"/>
              <c:showBubbleSize val="0"/>
              <c:separator>; </c:separator>
              <c:extLst>
                <c:ext xmlns:c15="http://schemas.microsoft.com/office/drawing/2012/chart" uri="{CE6537A1-D6FC-4f65-9D91-7224C49458BB}">
                  <c15:layout>
                    <c:manualLayout>
                      <c:w val="0.27801158286007172"/>
                      <c:h val="0.10056345884522216"/>
                    </c:manualLayout>
                  </c15:layout>
                </c:ext>
                <c:ext xmlns:c16="http://schemas.microsoft.com/office/drawing/2014/chart" uri="{C3380CC4-5D6E-409C-BE32-E72D297353CC}">
                  <c16:uniqueId val="{0000000D-5043-45D5-B2FE-292BA0D37806}"/>
                </c:ext>
              </c:extLst>
            </c:dLbl>
            <c:spPr>
              <a:noFill/>
              <a:ln>
                <a:noFill/>
              </a:ln>
              <a:effectLst/>
            </c:spPr>
            <c:txPr>
              <a:bodyPr/>
              <a:lstStyle/>
              <a:p>
                <a:pPr>
                  <a:defRPr sz="1400"/>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'xref w DoD funded research'!$J$63:$J$70</c:f>
              <c:strCache>
                <c:ptCount val="7"/>
                <c:pt idx="0">
                  <c:v>Department of Defense</c:v>
                </c:pt>
                <c:pt idx="1">
                  <c:v>Systems Engineering Research Center</c:v>
                </c:pt>
                <c:pt idx="2">
                  <c:v>U.S. Defense Contractor</c:v>
                </c:pt>
                <c:pt idx="3">
                  <c:v>Universities</c:v>
                </c:pt>
                <c:pt idx="4">
                  <c:v>U.S. Non-defense entities</c:v>
                </c:pt>
                <c:pt idx="5">
                  <c:v>Non-U.S. Government Entities</c:v>
                </c:pt>
                <c:pt idx="6">
                  <c:v>Other Company</c:v>
                </c:pt>
              </c:strCache>
            </c:strRef>
          </c:cat>
          <c:val>
            <c:numRef>
              <c:f>'xref w DoD funded research'!$M$63:$M$69</c:f>
              <c:numCache>
                <c:formatCode>General</c:formatCode>
                <c:ptCount val="7"/>
                <c:pt idx="0">
                  <c:v>5</c:v>
                </c:pt>
                <c:pt idx="1">
                  <c:v>5</c:v>
                </c:pt>
                <c:pt idx="2">
                  <c:v>3</c:v>
                </c:pt>
                <c:pt idx="3">
                  <c:v>2</c:v>
                </c:pt>
                <c:pt idx="4">
                  <c:v>1</c:v>
                </c:pt>
                <c:pt idx="5">
                  <c:v>7</c:v>
                </c:pt>
                <c:pt idx="6">
                  <c:v>1</c:v>
                </c:pt>
              </c:numCache>
            </c:numRef>
          </c:val>
          <c:extLst>
            <c:ext xmlns:c16="http://schemas.microsoft.com/office/drawing/2014/chart" uri="{C3380CC4-5D6E-409C-BE32-E72D297353CC}">
              <c16:uniqueId val="{0000000E-5043-45D5-B2FE-292BA0D37806}"/>
            </c:ext>
          </c:extLst>
        </c:ser>
        <c:dLbls>
          <c:dLblPos val="inEnd"/>
          <c:showLegendKey val="0"/>
          <c:showVal val="1"/>
          <c:showCatName val="0"/>
          <c:showSerName val="0"/>
          <c:showPercent val="0"/>
          <c:showBubbleSize val="0"/>
          <c:showLeaderLines val="0"/>
        </c:dLbls>
        <c:firstSliceAng val="0"/>
      </c:pieChart>
    </c:plotArea>
    <c:plotVisOnly val="1"/>
    <c:dispBlanksAs val="zero"/>
    <c:showDLblsOverMax val="1"/>
  </c:chart>
  <c:spPr>
    <a:noFill/>
    <a:ln>
      <a:noFill/>
    </a:ln>
  </c:spPr>
  <c:txPr>
    <a:bodyPr/>
    <a:lstStyle/>
    <a:p>
      <a:pPr>
        <a:defRPr>
          <a:latin typeface="+mn-lt"/>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1400" b="0" i="0" u="none" strike="noStrike" kern="1200" spc="0" baseline="0" dirty="0">
                <a:solidFill>
                  <a:prstClr val="black">
                    <a:lumMod val="65000"/>
                    <a:lumOff val="35000"/>
                  </a:prstClr>
                </a:solidFill>
              </a:rPr>
              <a:t># of Mentions of Strategic Goals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stacked"/>
        <c:varyColors val="0"/>
        <c:ser>
          <c:idx val="0"/>
          <c:order val="0"/>
          <c:tx>
            <c:strRef>
              <c:f>'Data ExtractionCategorization'!$S$8</c:f>
              <c:strCache>
                <c:ptCount val="1"/>
                <c:pt idx="0">
                  <c:v>Explicit Calls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ExtractionCategorization'!$R$9:$R$13</c:f>
              <c:strCache>
                <c:ptCount val="5"/>
                <c:pt idx="0">
                  <c:v>Goal 1</c:v>
                </c:pt>
                <c:pt idx="1">
                  <c:v>Goal 2</c:v>
                </c:pt>
                <c:pt idx="2">
                  <c:v>Goal 3</c:v>
                </c:pt>
                <c:pt idx="3">
                  <c:v>Goal 4</c:v>
                </c:pt>
                <c:pt idx="4">
                  <c:v>Goal 5</c:v>
                </c:pt>
              </c:strCache>
            </c:strRef>
          </c:cat>
          <c:val>
            <c:numRef>
              <c:f>'Data ExtractionCategorization'!$S$9:$S$13</c:f>
              <c:numCache>
                <c:formatCode>General</c:formatCode>
                <c:ptCount val="5"/>
                <c:pt idx="0">
                  <c:v>13</c:v>
                </c:pt>
                <c:pt idx="1">
                  <c:v>15</c:v>
                </c:pt>
                <c:pt idx="2">
                  <c:v>13</c:v>
                </c:pt>
                <c:pt idx="3">
                  <c:v>9</c:v>
                </c:pt>
                <c:pt idx="4">
                  <c:v>13</c:v>
                </c:pt>
              </c:numCache>
            </c:numRef>
          </c:val>
          <c:extLst>
            <c:ext xmlns:c16="http://schemas.microsoft.com/office/drawing/2014/chart" uri="{C3380CC4-5D6E-409C-BE32-E72D297353CC}">
              <c16:uniqueId val="{00000000-01EE-4C64-85AC-28111D8851EC}"/>
            </c:ext>
          </c:extLst>
        </c:ser>
        <c:ser>
          <c:idx val="1"/>
          <c:order val="1"/>
          <c:tx>
            <c:strRef>
              <c:f>'Data ExtractionCategorization'!$V$8</c:f>
              <c:strCache>
                <c:ptCount val="1"/>
                <c:pt idx="0">
                  <c:v>Implicit Calls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ExtractionCategorization'!$R$9:$R$13</c:f>
              <c:strCache>
                <c:ptCount val="5"/>
                <c:pt idx="0">
                  <c:v>Goal 1</c:v>
                </c:pt>
                <c:pt idx="1">
                  <c:v>Goal 2</c:v>
                </c:pt>
                <c:pt idx="2">
                  <c:v>Goal 3</c:v>
                </c:pt>
                <c:pt idx="3">
                  <c:v>Goal 4</c:v>
                </c:pt>
                <c:pt idx="4">
                  <c:v>Goal 5</c:v>
                </c:pt>
              </c:strCache>
            </c:strRef>
          </c:cat>
          <c:val>
            <c:numRef>
              <c:f>'Data ExtractionCategorization'!$V$9:$V$13</c:f>
              <c:numCache>
                <c:formatCode>General</c:formatCode>
                <c:ptCount val="5"/>
                <c:pt idx="0">
                  <c:v>6</c:v>
                </c:pt>
                <c:pt idx="1">
                  <c:v>5</c:v>
                </c:pt>
                <c:pt idx="2">
                  <c:v>5</c:v>
                </c:pt>
                <c:pt idx="3">
                  <c:v>4</c:v>
                </c:pt>
                <c:pt idx="4">
                  <c:v>5</c:v>
                </c:pt>
              </c:numCache>
            </c:numRef>
          </c:val>
          <c:extLst>
            <c:ext xmlns:c16="http://schemas.microsoft.com/office/drawing/2014/chart" uri="{C3380CC4-5D6E-409C-BE32-E72D297353CC}">
              <c16:uniqueId val="{00000001-01EE-4C64-85AC-28111D8851EC}"/>
            </c:ext>
          </c:extLst>
        </c:ser>
        <c:dLbls>
          <c:dLblPos val="ctr"/>
          <c:showLegendKey val="0"/>
          <c:showVal val="1"/>
          <c:showCatName val="0"/>
          <c:showSerName val="0"/>
          <c:showPercent val="0"/>
          <c:showBubbleSize val="0"/>
        </c:dLbls>
        <c:gapWidth val="150"/>
        <c:overlap val="100"/>
        <c:axId val="98901872"/>
        <c:axId val="98901392"/>
      </c:barChart>
      <c:catAx>
        <c:axId val="9890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8901392"/>
        <c:crosses val="autoZero"/>
        <c:auto val="1"/>
        <c:lblAlgn val="ctr"/>
        <c:lblOffset val="100"/>
        <c:noMultiLvlLbl val="0"/>
      </c:catAx>
      <c:valAx>
        <c:axId val="9890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890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solidFill>
      <a:schemeClr val="bg1"/>
    </a:solidFill>
    <a:ln>
      <a:noFill/>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Sheet1!$AM$4</c:f>
              <c:strCache>
                <c:ptCount val="1"/>
                <c:pt idx="0">
                  <c:v>% of Definitions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7F-4BC1-9460-50D26A9F1D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7F-4BC1-9460-50D26A9F1D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7F-4BC1-9460-50D26A9F1D7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Sheet1!$AK$5:$AK$7</c:f>
              <c:strCache>
                <c:ptCount val="3"/>
                <c:pt idx="0">
                  <c:v>DoD</c:v>
                </c:pt>
                <c:pt idx="1">
                  <c:v>No Reference Provided</c:v>
                </c:pt>
                <c:pt idx="2">
                  <c:v>Other Sources</c:v>
                </c:pt>
              </c:strCache>
            </c:strRef>
          </c:cat>
          <c:val>
            <c:numRef>
              <c:f>Sheet1!$AM$5:$AM$7</c:f>
              <c:numCache>
                <c:formatCode>0.00%</c:formatCode>
                <c:ptCount val="3"/>
                <c:pt idx="0">
                  <c:v>0.56499999999999995</c:v>
                </c:pt>
                <c:pt idx="1">
                  <c:v>0.34799999999999998</c:v>
                </c:pt>
                <c:pt idx="2">
                  <c:v>8.6999999999999994E-2</c:v>
                </c:pt>
              </c:numCache>
            </c:numRef>
          </c:val>
          <c:extLst>
            <c:ext xmlns:c16="http://schemas.microsoft.com/office/drawing/2014/chart" uri="{C3380CC4-5D6E-409C-BE32-E72D297353CC}">
              <c16:uniqueId val="{00000006-567F-4BC1-9460-50D26A9F1D7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12893949449489"/>
          <c:y val="0"/>
          <c:w val="0.66205754032951769"/>
          <c:h val="0.86519524677082849"/>
        </c:manualLayout>
      </c:layout>
      <c:ofPieChart>
        <c:ofPieType val="bar"/>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219F-479C-A29C-5C8B413A70D5}"/>
              </c:ext>
            </c:extLst>
          </c:dPt>
          <c:dPt>
            <c:idx val="1"/>
            <c:bubble3D val="0"/>
            <c:spPr>
              <a:solidFill>
                <a:schemeClr val="accent2"/>
              </a:solidFill>
              <a:ln w="19050">
                <a:noFill/>
              </a:ln>
              <a:effectLst/>
            </c:spPr>
            <c:extLst>
              <c:ext xmlns:c16="http://schemas.microsoft.com/office/drawing/2014/chart" uri="{C3380CC4-5D6E-409C-BE32-E72D297353CC}">
                <c16:uniqueId val="{00000003-219F-479C-A29C-5C8B413A70D5}"/>
              </c:ext>
            </c:extLst>
          </c:dPt>
          <c:dPt>
            <c:idx val="2"/>
            <c:bubble3D val="0"/>
            <c:spPr>
              <a:solidFill>
                <a:schemeClr val="accent3"/>
              </a:solidFill>
              <a:ln w="19050">
                <a:noFill/>
              </a:ln>
              <a:effectLst/>
            </c:spPr>
            <c:extLst>
              <c:ext xmlns:c16="http://schemas.microsoft.com/office/drawing/2014/chart" uri="{C3380CC4-5D6E-409C-BE32-E72D297353CC}">
                <c16:uniqueId val="{00000005-219F-479C-A29C-5C8B413A70D5}"/>
              </c:ext>
            </c:extLst>
          </c:dPt>
          <c:dPt>
            <c:idx val="3"/>
            <c:bubble3D val="0"/>
            <c:spPr>
              <a:solidFill>
                <a:schemeClr val="accent4"/>
              </a:solidFill>
              <a:ln w="19050">
                <a:noFill/>
              </a:ln>
              <a:effectLst/>
            </c:spPr>
            <c:extLst>
              <c:ext xmlns:c16="http://schemas.microsoft.com/office/drawing/2014/chart" uri="{C3380CC4-5D6E-409C-BE32-E72D297353CC}">
                <c16:uniqueId val="{00000007-219F-479C-A29C-5C8B413A70D5}"/>
              </c:ext>
            </c:extLst>
          </c:dPt>
          <c:dPt>
            <c:idx val="4"/>
            <c:bubble3D val="0"/>
            <c:spPr>
              <a:solidFill>
                <a:schemeClr val="accent5"/>
              </a:solidFill>
              <a:ln w="19050">
                <a:noFill/>
              </a:ln>
              <a:effectLst/>
            </c:spPr>
            <c:extLst>
              <c:ext xmlns:c16="http://schemas.microsoft.com/office/drawing/2014/chart" uri="{C3380CC4-5D6E-409C-BE32-E72D297353CC}">
                <c16:uniqueId val="{00000009-219F-479C-A29C-5C8B413A70D5}"/>
              </c:ext>
            </c:extLst>
          </c:dPt>
          <c:dLbls>
            <c:dLbl>
              <c:idx val="2"/>
              <c:layout>
                <c:manualLayout>
                  <c:x val="-1.547346654096371E-16"/>
                  <c:y val="9.902059277469345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9F-479C-A29C-5C8B413A70D5}"/>
                </c:ext>
              </c:extLst>
            </c:dLbl>
            <c:dLbl>
              <c:idx val="4"/>
              <c:layout>
                <c:manualLayout>
                  <c:x val="-1.4788524105294291E-2"/>
                  <c:y val="-7.4193126457097492E-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9F-479C-A29C-5C8B413A70D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'Papers includes Subsets'!$S$3:$V$4</c:f>
              <c:strCache>
                <c:ptCount val="4"/>
                <c:pt idx="0">
                  <c:v>Case Study was Provided</c:v>
                </c:pt>
                <c:pt idx="1">
                  <c:v>Case Study was Not Provided</c:v>
                </c:pt>
                <c:pt idx="2">
                  <c:v>Focused on a Subset of DE</c:v>
                </c:pt>
                <c:pt idx="3">
                  <c:v>Focused on DE holistically</c:v>
                </c:pt>
              </c:strCache>
            </c:strRef>
          </c:cat>
          <c:val>
            <c:numRef>
              <c:f>'Papers includes Subsets'!$S$5:$V$5</c:f>
              <c:numCache>
                <c:formatCode>0%</c:formatCode>
                <c:ptCount val="4"/>
                <c:pt idx="1">
                  <c:v>0.42857142857142855</c:v>
                </c:pt>
                <c:pt idx="2">
                  <c:v>0.35714285714285715</c:v>
                </c:pt>
                <c:pt idx="3">
                  <c:v>0.21428571428571427</c:v>
                </c:pt>
              </c:numCache>
            </c:numRef>
          </c:val>
          <c:extLst>
            <c:ext xmlns:c16="http://schemas.microsoft.com/office/drawing/2014/chart" uri="{C3380CC4-5D6E-409C-BE32-E72D297353CC}">
              <c16:uniqueId val="{0000000A-219F-479C-A29C-5C8B413A70D5}"/>
            </c:ext>
          </c:extLst>
        </c:ser>
        <c:dLbls>
          <c:dLblPos val="bestFit"/>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600">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7882065874349"/>
          <c:y val="5.9284390453980915E-2"/>
          <c:w val="0.4779274723687062"/>
          <c:h val="0.76147859527017425"/>
        </c:manualLayout>
      </c:layout>
      <c:pieChart>
        <c:varyColors val="1"/>
        <c:ser>
          <c:idx val="0"/>
          <c:order val="0"/>
          <c:tx>
            <c:strRef>
              <c:f>'[group01undergraduates_72805_9757383_HW04 RQ Analysis Findings - Group 1 Analysis.xlsx]Papers includes Subsets'!$F$50</c:f>
              <c:strCache>
                <c:ptCount val="1"/>
                <c:pt idx="0">
                  <c:v>Provided a case study for a specific subset of DE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40-4428-83B7-877C2BCA0B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40-4428-83B7-877C2BCA0B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40-4428-83B7-877C2BCA0B4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40-4428-83B7-877C2BCA0B4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140-4428-83B7-877C2BCA0B4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140-4428-83B7-877C2BCA0B4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140-4428-83B7-877C2BCA0B4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140-4428-83B7-877C2BCA0B4A}"/>
              </c:ext>
            </c:extLst>
          </c:dPt>
          <c:dLbls>
            <c:dLbl>
              <c:idx val="4"/>
              <c:delete val="1"/>
              <c:extLst>
                <c:ext xmlns:c15="http://schemas.microsoft.com/office/drawing/2012/chart" uri="{CE6537A1-D6FC-4f65-9D91-7224C49458BB}"/>
                <c:ext xmlns:c16="http://schemas.microsoft.com/office/drawing/2014/chart" uri="{C3380CC4-5D6E-409C-BE32-E72D297353CC}">
                  <c16:uniqueId val="{00000009-D140-4428-83B7-877C2BCA0B4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'[group01undergraduates_72805_9757383_HW04 RQ Analysis Findings - Group 1 Analysis.xlsx]Papers includes Subsets'!$E$51:$E$58</c:f>
              <c:strCache>
                <c:ptCount val="8"/>
                <c:pt idx="0">
                  <c:v>Aerospace</c:v>
                </c:pt>
                <c:pt idx="1">
                  <c:v>Defense</c:v>
                </c:pt>
                <c:pt idx="2">
                  <c:v>Cybersecurity</c:v>
                </c:pt>
                <c:pt idx="3">
                  <c:v>Manufacturing</c:v>
                </c:pt>
                <c:pt idx="4">
                  <c:v>Industrial Engineering</c:v>
                </c:pt>
                <c:pt idx="5">
                  <c:v>Education</c:v>
                </c:pt>
                <c:pt idx="6">
                  <c:v>Communication</c:v>
                </c:pt>
                <c:pt idx="7">
                  <c:v>Civil Engineering</c:v>
                </c:pt>
              </c:strCache>
            </c:strRef>
          </c:cat>
          <c:val>
            <c:numRef>
              <c:f>'[group01undergraduates_72805_9757383_HW04 RQ Analysis Findings - Group 1 Analysis.xlsx]Papers includes Subsets'!$F$51:$F$58</c:f>
              <c:numCache>
                <c:formatCode>General</c:formatCode>
                <c:ptCount val="8"/>
                <c:pt idx="0">
                  <c:v>8</c:v>
                </c:pt>
                <c:pt idx="1">
                  <c:v>9</c:v>
                </c:pt>
                <c:pt idx="2">
                  <c:v>1</c:v>
                </c:pt>
                <c:pt idx="3">
                  <c:v>5</c:v>
                </c:pt>
                <c:pt idx="4">
                  <c:v>1</c:v>
                </c:pt>
                <c:pt idx="5">
                  <c:v>2</c:v>
                </c:pt>
                <c:pt idx="6">
                  <c:v>1</c:v>
                </c:pt>
                <c:pt idx="7">
                  <c:v>1</c:v>
                </c:pt>
              </c:numCache>
            </c:numRef>
          </c:val>
          <c:extLst>
            <c:ext xmlns:c16="http://schemas.microsoft.com/office/drawing/2014/chart" uri="{C3380CC4-5D6E-409C-BE32-E72D297353CC}">
              <c16:uniqueId val="{00000010-D140-4428-83B7-877C2BCA0B4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6302654558897888E-2"/>
          <c:y val="0.81191427275373895"/>
          <c:w val="0.80739469088220417"/>
          <c:h val="0.162290370410491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8269376911828"/>
          <c:y val="3.8557781112030697E-2"/>
          <c:w val="0.79217464605245513"/>
          <c:h val="0.94344858770235496"/>
        </c:manualLayout>
      </c:layout>
      <c:barChart>
        <c:barDir val="bar"/>
        <c:grouping val="clustered"/>
        <c:varyColors val="0"/>
        <c:ser>
          <c:idx val="0"/>
          <c:order val="0"/>
          <c:tx>
            <c:strRef>
              <c:f>'Motivation Categories'!$AE$12</c:f>
              <c:strCache>
                <c:ptCount val="1"/>
                <c:pt idx="0">
                  <c:v>Number of Papers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'Motivation Categories'!$AD$13:$AD$35</c:f>
              <c:strCache>
                <c:ptCount val="23"/>
                <c:pt idx="0">
                  <c:v>Stakeholder alignment</c:v>
                </c:pt>
                <c:pt idx="1">
                  <c:v>Verification and Validation</c:v>
                </c:pt>
                <c:pt idx="2">
                  <c:v>Interoperability</c:v>
                </c:pt>
                <c:pt idx="3">
                  <c:v>Flexibility</c:v>
                </c:pt>
                <c:pt idx="4">
                  <c:v>Reusability</c:v>
                </c:pt>
                <c:pt idx="5">
                  <c:v>Realtime Feedback</c:v>
                </c:pt>
                <c:pt idx="6">
                  <c:v>Consistency</c:v>
                </c:pt>
                <c:pt idx="7">
                  <c:v>Traceability</c:v>
                </c:pt>
                <c:pt idx="8">
                  <c:v>Transparency</c:v>
                </c:pt>
                <c:pt idx="9">
                  <c:v>Time Reduction</c:v>
                </c:pt>
                <c:pt idx="10">
                  <c:v>Error Reduction</c:v>
                </c:pt>
                <c:pt idx="11">
                  <c:v>Effectiveness</c:v>
                </c:pt>
                <c:pt idx="12">
                  <c:v>Security</c:v>
                </c:pt>
                <c:pt idx="13">
                  <c:v>Risk Management</c:v>
                </c:pt>
                <c:pt idx="14">
                  <c:v>Accuracy</c:v>
                </c:pt>
                <c:pt idx="15">
                  <c:v>None</c:v>
                </c:pt>
                <c:pt idx="16">
                  <c:v>Data Management</c:v>
                </c:pt>
                <c:pt idx="17">
                  <c:v>Integration</c:v>
                </c:pt>
                <c:pt idx="18">
                  <c:v>Automation</c:v>
                </c:pt>
                <c:pt idx="19">
                  <c:v>Collaboration</c:v>
                </c:pt>
                <c:pt idx="20">
                  <c:v>Improves Decision Making</c:v>
                </c:pt>
                <c:pt idx="21">
                  <c:v>Cost Reduction</c:v>
                </c:pt>
                <c:pt idx="22">
                  <c:v>Efficiency</c:v>
                </c:pt>
              </c:strCache>
            </c:strRef>
          </c:cat>
          <c:val>
            <c:numRef>
              <c:f>'Motivation Categories'!$AE$13:$AE$35</c:f>
              <c:numCache>
                <c:formatCode>General</c:formatCode>
                <c:ptCount val="23"/>
                <c:pt idx="0">
                  <c:v>1</c:v>
                </c:pt>
                <c:pt idx="1">
                  <c:v>1</c:v>
                </c:pt>
                <c:pt idx="2">
                  <c:v>2</c:v>
                </c:pt>
                <c:pt idx="3">
                  <c:v>2</c:v>
                </c:pt>
                <c:pt idx="4">
                  <c:v>2</c:v>
                </c:pt>
                <c:pt idx="5">
                  <c:v>2</c:v>
                </c:pt>
                <c:pt idx="6">
                  <c:v>3</c:v>
                </c:pt>
                <c:pt idx="7">
                  <c:v>4</c:v>
                </c:pt>
                <c:pt idx="8">
                  <c:v>4</c:v>
                </c:pt>
                <c:pt idx="9">
                  <c:v>4</c:v>
                </c:pt>
                <c:pt idx="10">
                  <c:v>4</c:v>
                </c:pt>
                <c:pt idx="11">
                  <c:v>4</c:v>
                </c:pt>
                <c:pt idx="12">
                  <c:v>4</c:v>
                </c:pt>
                <c:pt idx="13">
                  <c:v>4</c:v>
                </c:pt>
                <c:pt idx="14">
                  <c:v>5</c:v>
                </c:pt>
                <c:pt idx="15">
                  <c:v>5</c:v>
                </c:pt>
                <c:pt idx="16">
                  <c:v>8</c:v>
                </c:pt>
                <c:pt idx="17">
                  <c:v>9</c:v>
                </c:pt>
                <c:pt idx="18">
                  <c:v>10</c:v>
                </c:pt>
                <c:pt idx="19">
                  <c:v>10</c:v>
                </c:pt>
                <c:pt idx="20">
                  <c:v>10</c:v>
                </c:pt>
                <c:pt idx="21">
                  <c:v>11</c:v>
                </c:pt>
                <c:pt idx="22">
                  <c:v>18</c:v>
                </c:pt>
              </c:numCache>
            </c:numRef>
          </c:val>
          <c:extLst>
            <c:ext xmlns:c16="http://schemas.microsoft.com/office/drawing/2014/chart" uri="{C3380CC4-5D6E-409C-BE32-E72D297353CC}">
              <c16:uniqueId val="{00000000-BF00-4DFB-B7C0-50E35061D324}"/>
            </c:ext>
          </c:extLst>
        </c:ser>
        <c:dLbls>
          <c:dLblPos val="outEnd"/>
          <c:showLegendKey val="0"/>
          <c:showVal val="1"/>
          <c:showCatName val="0"/>
          <c:showSerName val="0"/>
          <c:showPercent val="0"/>
          <c:showBubbleSize val="0"/>
        </c:dLbls>
        <c:gapWidth val="150"/>
        <c:overlap val="-25"/>
        <c:axId val="1111403016"/>
        <c:axId val="1111413256"/>
      </c:barChart>
      <c:catAx>
        <c:axId val="1111403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1413256"/>
        <c:crosses val="autoZero"/>
        <c:auto val="1"/>
        <c:lblAlgn val="ctr"/>
        <c:lblOffset val="100"/>
        <c:noMultiLvlLbl val="0"/>
      </c:catAx>
      <c:valAx>
        <c:axId val="111141325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1140301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'SLR - HW04 - Final Analysis'!$AV$13:$AV$20</c:f>
              <c:strCache>
                <c:ptCount val="8"/>
                <c:pt idx="0">
                  <c:v>DE</c:v>
                </c:pt>
                <c:pt idx="1">
                  <c:v>AI</c:v>
                </c:pt>
                <c:pt idx="2">
                  <c:v>Ontology</c:v>
                </c:pt>
                <c:pt idx="3">
                  <c:v>Digital Twin</c:v>
                </c:pt>
                <c:pt idx="4">
                  <c:v>Digital Thread</c:v>
                </c:pt>
                <c:pt idx="5">
                  <c:v>ASoT</c:v>
                </c:pt>
                <c:pt idx="6">
                  <c:v>MBSE</c:v>
                </c:pt>
                <c:pt idx="7">
                  <c:v>Simulation</c:v>
                </c:pt>
              </c:strCache>
            </c:strRef>
          </c:cat>
          <c:val>
            <c:numRef>
              <c:f>'SLR - HW04 - Final Analysis'!$AW$13:$AW$20</c:f>
              <c:numCache>
                <c:formatCode>General</c:formatCode>
                <c:ptCount val="8"/>
                <c:pt idx="0">
                  <c:v>5</c:v>
                </c:pt>
                <c:pt idx="1">
                  <c:v>12</c:v>
                </c:pt>
                <c:pt idx="2">
                  <c:v>14</c:v>
                </c:pt>
                <c:pt idx="3">
                  <c:v>16</c:v>
                </c:pt>
                <c:pt idx="4">
                  <c:v>24</c:v>
                </c:pt>
                <c:pt idx="5">
                  <c:v>27</c:v>
                </c:pt>
                <c:pt idx="6">
                  <c:v>37</c:v>
                </c:pt>
                <c:pt idx="7">
                  <c:v>39</c:v>
                </c:pt>
              </c:numCache>
            </c:numRef>
          </c:val>
          <c:extLst>
            <c:ext xmlns:c16="http://schemas.microsoft.com/office/drawing/2014/chart" uri="{C3380CC4-5D6E-409C-BE32-E72D297353CC}">
              <c16:uniqueId val="{00000000-CBA9-46A9-AA60-F13201E4E732}"/>
            </c:ext>
          </c:extLst>
        </c:ser>
        <c:dLbls>
          <c:showLegendKey val="0"/>
          <c:showVal val="0"/>
          <c:showCatName val="0"/>
          <c:showSerName val="0"/>
          <c:showPercent val="0"/>
          <c:showBubbleSize val="0"/>
        </c:dLbls>
        <c:gapWidth val="182"/>
        <c:axId val="1957720512"/>
        <c:axId val="1957723392"/>
      </c:barChart>
      <c:catAx>
        <c:axId val="1957720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7723392"/>
        <c:crosses val="autoZero"/>
        <c:auto val="1"/>
        <c:lblAlgn val="ctr"/>
        <c:lblOffset val="100"/>
        <c:noMultiLvlLbl val="0"/>
      </c:catAx>
      <c:valAx>
        <c:axId val="1957723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7720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1557305336833"/>
          <c:y val="2.3894382718069641E-2"/>
          <c:w val="0.72016336900195155"/>
          <c:h val="0.71345454324323498"/>
        </c:manualLayout>
      </c:layout>
      <c:barChart>
        <c:barDir val="bar"/>
        <c:grouping val="clustered"/>
        <c:varyColors val="0"/>
        <c:ser>
          <c:idx val="0"/>
          <c:order val="0"/>
          <c:tx>
            <c:v>ASoT</c:v>
          </c:tx>
          <c:spPr>
            <a:solidFill>
              <a:schemeClr val="accent1"/>
            </a:solidFill>
            <a:ln>
              <a:noFill/>
            </a:ln>
            <a:effectLst/>
          </c:spPr>
          <c:invertIfNegative val="0"/>
          <c:cat>
            <c:strRef>
              <c:f>'SLR - HW04 - Final Analysis'!$M$14:$M$20</c:f>
              <c:strCache>
                <c:ptCount val="7"/>
                <c:pt idx="0">
                  <c:v>Education</c:v>
                </c:pt>
                <c:pt idx="1">
                  <c:v>Energy</c:v>
                </c:pt>
                <c:pt idx="2">
                  <c:v>Construction</c:v>
                </c:pt>
                <c:pt idx="3">
                  <c:v>Manufacturing</c:v>
                </c:pt>
                <c:pt idx="4">
                  <c:v>N/a</c:v>
                </c:pt>
                <c:pt idx="5">
                  <c:v>Aerospace</c:v>
                </c:pt>
                <c:pt idx="6">
                  <c:v>Defense</c:v>
                </c:pt>
              </c:strCache>
              <c:extLst/>
            </c:strRef>
          </c:cat>
          <c:val>
            <c:numRef>
              <c:f>'SLR - HW04 - Final Analysis'!$O$14:$O$20</c:f>
              <c:numCache>
                <c:formatCode>General</c:formatCode>
                <c:ptCount val="7"/>
                <c:pt idx="0">
                  <c:v>0</c:v>
                </c:pt>
                <c:pt idx="1">
                  <c:v>1</c:v>
                </c:pt>
                <c:pt idx="2">
                  <c:v>1</c:v>
                </c:pt>
                <c:pt idx="3">
                  <c:v>1</c:v>
                </c:pt>
                <c:pt idx="4">
                  <c:v>2</c:v>
                </c:pt>
                <c:pt idx="5">
                  <c:v>1</c:v>
                </c:pt>
                <c:pt idx="6">
                  <c:v>9</c:v>
                </c:pt>
              </c:numCache>
              <c:extLst/>
            </c:numRef>
          </c:val>
          <c:extLst>
            <c:ext xmlns:c16="http://schemas.microsoft.com/office/drawing/2014/chart" uri="{C3380CC4-5D6E-409C-BE32-E72D297353CC}">
              <c16:uniqueId val="{00000000-8635-4786-8084-22D4839250BA}"/>
            </c:ext>
          </c:extLst>
        </c:ser>
        <c:ser>
          <c:idx val="1"/>
          <c:order val="1"/>
          <c:tx>
            <c:v>MBSE</c:v>
          </c:tx>
          <c:spPr>
            <a:solidFill>
              <a:schemeClr val="accent2"/>
            </a:solidFill>
            <a:ln>
              <a:noFill/>
            </a:ln>
            <a:effectLst/>
          </c:spPr>
          <c:invertIfNegative val="0"/>
          <c:cat>
            <c:strRef>
              <c:f>'SLR - HW04 - Final Analysis'!$M$14:$M$20</c:f>
              <c:strCache>
                <c:ptCount val="7"/>
                <c:pt idx="0">
                  <c:v>Education</c:v>
                </c:pt>
                <c:pt idx="1">
                  <c:v>Energy</c:v>
                </c:pt>
                <c:pt idx="2">
                  <c:v>Construction</c:v>
                </c:pt>
                <c:pt idx="3">
                  <c:v>Manufacturing</c:v>
                </c:pt>
                <c:pt idx="4">
                  <c:v>N/a</c:v>
                </c:pt>
                <c:pt idx="5">
                  <c:v>Aerospace</c:v>
                </c:pt>
                <c:pt idx="6">
                  <c:v>Defense</c:v>
                </c:pt>
              </c:strCache>
              <c:extLst/>
            </c:strRef>
          </c:cat>
          <c:val>
            <c:numRef>
              <c:f>'SLR - HW04 - Final Analysis'!$N$14:$N$20</c:f>
              <c:numCache>
                <c:formatCode>General</c:formatCode>
                <c:ptCount val="7"/>
                <c:pt idx="0">
                  <c:v>0</c:v>
                </c:pt>
                <c:pt idx="1">
                  <c:v>0</c:v>
                </c:pt>
                <c:pt idx="2">
                  <c:v>0</c:v>
                </c:pt>
                <c:pt idx="3">
                  <c:v>0</c:v>
                </c:pt>
                <c:pt idx="4">
                  <c:v>3</c:v>
                </c:pt>
                <c:pt idx="5">
                  <c:v>5</c:v>
                </c:pt>
                <c:pt idx="6">
                  <c:v>12</c:v>
                </c:pt>
              </c:numCache>
              <c:extLst/>
            </c:numRef>
          </c:val>
          <c:extLst>
            <c:ext xmlns:c16="http://schemas.microsoft.com/office/drawing/2014/chart" uri="{C3380CC4-5D6E-409C-BE32-E72D297353CC}">
              <c16:uniqueId val="{00000001-8635-4786-8084-22D4839250BA}"/>
            </c:ext>
          </c:extLst>
        </c:ser>
        <c:ser>
          <c:idx val="2"/>
          <c:order val="2"/>
          <c:tx>
            <c:v>Ontology</c:v>
          </c:tx>
          <c:spPr>
            <a:solidFill>
              <a:schemeClr val="accent3"/>
            </a:solidFill>
            <a:ln>
              <a:noFill/>
            </a:ln>
            <a:effectLst/>
          </c:spPr>
          <c:invertIfNegative val="0"/>
          <c:cat>
            <c:strRef>
              <c:f>'SLR - HW04 - Final Analysis'!$M$14:$M$20</c:f>
              <c:strCache>
                <c:ptCount val="7"/>
                <c:pt idx="0">
                  <c:v>Education</c:v>
                </c:pt>
                <c:pt idx="1">
                  <c:v>Energy</c:v>
                </c:pt>
                <c:pt idx="2">
                  <c:v>Construction</c:v>
                </c:pt>
                <c:pt idx="3">
                  <c:v>Manufacturing</c:v>
                </c:pt>
                <c:pt idx="4">
                  <c:v>N/a</c:v>
                </c:pt>
                <c:pt idx="5">
                  <c:v>Aerospace</c:v>
                </c:pt>
                <c:pt idx="6">
                  <c:v>Defense</c:v>
                </c:pt>
              </c:strCache>
              <c:extLst/>
            </c:strRef>
          </c:cat>
          <c:val>
            <c:numRef>
              <c:f>'SLR - HW04 - Final Analysis'!$P$14:$P$20</c:f>
              <c:numCache>
                <c:formatCode>General</c:formatCode>
                <c:ptCount val="7"/>
                <c:pt idx="0">
                  <c:v>1</c:v>
                </c:pt>
                <c:pt idx="1">
                  <c:v>0</c:v>
                </c:pt>
                <c:pt idx="2">
                  <c:v>0</c:v>
                </c:pt>
                <c:pt idx="3">
                  <c:v>1</c:v>
                </c:pt>
                <c:pt idx="4">
                  <c:v>2</c:v>
                </c:pt>
                <c:pt idx="5">
                  <c:v>1</c:v>
                </c:pt>
                <c:pt idx="6">
                  <c:v>3</c:v>
                </c:pt>
              </c:numCache>
              <c:extLst/>
            </c:numRef>
          </c:val>
          <c:extLst>
            <c:ext xmlns:c16="http://schemas.microsoft.com/office/drawing/2014/chart" uri="{C3380CC4-5D6E-409C-BE32-E72D297353CC}">
              <c16:uniqueId val="{00000002-8635-4786-8084-22D4839250BA}"/>
            </c:ext>
          </c:extLst>
        </c:ser>
        <c:ser>
          <c:idx val="3"/>
          <c:order val="3"/>
          <c:tx>
            <c:v>Simulation</c:v>
          </c:tx>
          <c:spPr>
            <a:solidFill>
              <a:schemeClr val="accent4"/>
            </a:solidFill>
            <a:ln>
              <a:noFill/>
            </a:ln>
            <a:effectLst/>
          </c:spPr>
          <c:invertIfNegative val="0"/>
          <c:cat>
            <c:strRef>
              <c:f>'SLR - HW04 - Final Analysis'!$M$14:$M$20</c:f>
              <c:strCache>
                <c:ptCount val="7"/>
                <c:pt idx="0">
                  <c:v>Education</c:v>
                </c:pt>
                <c:pt idx="1">
                  <c:v>Energy</c:v>
                </c:pt>
                <c:pt idx="2">
                  <c:v>Construction</c:v>
                </c:pt>
                <c:pt idx="3">
                  <c:v>Manufacturing</c:v>
                </c:pt>
                <c:pt idx="4">
                  <c:v>N/a</c:v>
                </c:pt>
                <c:pt idx="5">
                  <c:v>Aerospace</c:v>
                </c:pt>
                <c:pt idx="6">
                  <c:v>Defense</c:v>
                </c:pt>
              </c:strCache>
              <c:extLst/>
            </c:strRef>
          </c:cat>
          <c:val>
            <c:numRef>
              <c:f>'SLR - HW04 - Final Analysis'!$Q$14:$Q$20</c:f>
              <c:numCache>
                <c:formatCode>General</c:formatCode>
                <c:ptCount val="7"/>
                <c:pt idx="0">
                  <c:v>0</c:v>
                </c:pt>
                <c:pt idx="1">
                  <c:v>0</c:v>
                </c:pt>
                <c:pt idx="2">
                  <c:v>2</c:v>
                </c:pt>
                <c:pt idx="3">
                  <c:v>3</c:v>
                </c:pt>
                <c:pt idx="4">
                  <c:v>4</c:v>
                </c:pt>
                <c:pt idx="5">
                  <c:v>6</c:v>
                </c:pt>
                <c:pt idx="6">
                  <c:v>10</c:v>
                </c:pt>
              </c:numCache>
              <c:extLst/>
            </c:numRef>
          </c:val>
          <c:extLst>
            <c:ext xmlns:c16="http://schemas.microsoft.com/office/drawing/2014/chart" uri="{C3380CC4-5D6E-409C-BE32-E72D297353CC}">
              <c16:uniqueId val="{00000003-8635-4786-8084-22D4839250BA}"/>
            </c:ext>
          </c:extLst>
        </c:ser>
        <c:ser>
          <c:idx val="4"/>
          <c:order val="4"/>
          <c:tx>
            <c:v>Digital Thread</c:v>
          </c:tx>
          <c:spPr>
            <a:solidFill>
              <a:schemeClr val="accent5"/>
            </a:solidFill>
            <a:ln>
              <a:noFill/>
            </a:ln>
            <a:effectLst/>
          </c:spPr>
          <c:invertIfNegative val="0"/>
          <c:cat>
            <c:strRef>
              <c:f>'SLR - HW04 - Final Analysis'!$M$14:$M$20</c:f>
              <c:strCache>
                <c:ptCount val="7"/>
                <c:pt idx="0">
                  <c:v>Education</c:v>
                </c:pt>
                <c:pt idx="1">
                  <c:v>Energy</c:v>
                </c:pt>
                <c:pt idx="2">
                  <c:v>Construction</c:v>
                </c:pt>
                <c:pt idx="3">
                  <c:v>Manufacturing</c:v>
                </c:pt>
                <c:pt idx="4">
                  <c:v>N/a</c:v>
                </c:pt>
                <c:pt idx="5">
                  <c:v>Aerospace</c:v>
                </c:pt>
                <c:pt idx="6">
                  <c:v>Defense</c:v>
                </c:pt>
              </c:strCache>
              <c:extLst/>
            </c:strRef>
          </c:cat>
          <c:val>
            <c:numRef>
              <c:f>'SLR - HW04 - Final Analysis'!$R$14:$R$20</c:f>
              <c:numCache>
                <c:formatCode>General</c:formatCode>
                <c:ptCount val="7"/>
                <c:pt idx="0">
                  <c:v>1</c:v>
                </c:pt>
                <c:pt idx="1">
                  <c:v>1</c:v>
                </c:pt>
                <c:pt idx="2">
                  <c:v>0</c:v>
                </c:pt>
                <c:pt idx="3">
                  <c:v>1</c:v>
                </c:pt>
                <c:pt idx="4">
                  <c:v>1</c:v>
                </c:pt>
                <c:pt idx="5">
                  <c:v>2</c:v>
                </c:pt>
                <c:pt idx="6">
                  <c:v>8</c:v>
                </c:pt>
              </c:numCache>
              <c:extLst/>
            </c:numRef>
          </c:val>
          <c:extLst>
            <c:ext xmlns:c16="http://schemas.microsoft.com/office/drawing/2014/chart" uri="{C3380CC4-5D6E-409C-BE32-E72D297353CC}">
              <c16:uniqueId val="{00000004-8635-4786-8084-22D4839250BA}"/>
            </c:ext>
          </c:extLst>
        </c:ser>
        <c:ser>
          <c:idx val="5"/>
          <c:order val="5"/>
          <c:tx>
            <c:v>Digital Twin</c:v>
          </c:tx>
          <c:spPr>
            <a:solidFill>
              <a:schemeClr val="accent6"/>
            </a:solidFill>
            <a:ln>
              <a:noFill/>
            </a:ln>
            <a:effectLst/>
          </c:spPr>
          <c:invertIfNegative val="0"/>
          <c:cat>
            <c:strRef>
              <c:f>'SLR - HW04 - Final Analysis'!$M$14:$M$20</c:f>
              <c:strCache>
                <c:ptCount val="7"/>
                <c:pt idx="0">
                  <c:v>Education</c:v>
                </c:pt>
                <c:pt idx="1">
                  <c:v>Energy</c:v>
                </c:pt>
                <c:pt idx="2">
                  <c:v>Construction</c:v>
                </c:pt>
                <c:pt idx="3">
                  <c:v>Manufacturing</c:v>
                </c:pt>
                <c:pt idx="4">
                  <c:v>N/a</c:v>
                </c:pt>
                <c:pt idx="5">
                  <c:v>Aerospace</c:v>
                </c:pt>
                <c:pt idx="6">
                  <c:v>Defense</c:v>
                </c:pt>
              </c:strCache>
              <c:extLst/>
            </c:strRef>
          </c:cat>
          <c:val>
            <c:numRef>
              <c:f>'SLR - HW04 - Final Analysis'!$S$14:$S$20</c:f>
              <c:numCache>
                <c:formatCode>General</c:formatCode>
                <c:ptCount val="7"/>
                <c:pt idx="0">
                  <c:v>0</c:v>
                </c:pt>
                <c:pt idx="1">
                  <c:v>0</c:v>
                </c:pt>
                <c:pt idx="2">
                  <c:v>0</c:v>
                </c:pt>
                <c:pt idx="3">
                  <c:v>1</c:v>
                </c:pt>
                <c:pt idx="4">
                  <c:v>2</c:v>
                </c:pt>
                <c:pt idx="5">
                  <c:v>2</c:v>
                </c:pt>
                <c:pt idx="6">
                  <c:v>4</c:v>
                </c:pt>
              </c:numCache>
              <c:extLst/>
            </c:numRef>
          </c:val>
          <c:extLst>
            <c:ext xmlns:c16="http://schemas.microsoft.com/office/drawing/2014/chart" uri="{C3380CC4-5D6E-409C-BE32-E72D297353CC}">
              <c16:uniqueId val="{00000005-8635-4786-8084-22D4839250BA}"/>
            </c:ext>
          </c:extLst>
        </c:ser>
        <c:ser>
          <c:idx val="6"/>
          <c:order val="6"/>
          <c:tx>
            <c:v>AI</c:v>
          </c:tx>
          <c:spPr>
            <a:solidFill>
              <a:schemeClr val="accent1">
                <a:lumMod val="60000"/>
              </a:schemeClr>
            </a:solidFill>
            <a:ln>
              <a:noFill/>
            </a:ln>
            <a:effectLst/>
          </c:spPr>
          <c:invertIfNegative val="0"/>
          <c:cat>
            <c:strRef>
              <c:f>'SLR - HW04 - Final Analysis'!$M$14:$M$20</c:f>
              <c:strCache>
                <c:ptCount val="7"/>
                <c:pt idx="0">
                  <c:v>Education</c:v>
                </c:pt>
                <c:pt idx="1">
                  <c:v>Energy</c:v>
                </c:pt>
                <c:pt idx="2">
                  <c:v>Construction</c:v>
                </c:pt>
                <c:pt idx="3">
                  <c:v>Manufacturing</c:v>
                </c:pt>
                <c:pt idx="4">
                  <c:v>N/a</c:v>
                </c:pt>
                <c:pt idx="5">
                  <c:v>Aerospace</c:v>
                </c:pt>
                <c:pt idx="6">
                  <c:v>Defense</c:v>
                </c:pt>
              </c:strCache>
              <c:extLst/>
            </c:strRef>
          </c:cat>
          <c:val>
            <c:numRef>
              <c:f>'SLR - HW04 - Final Analysis'!$T$14:$T$20</c:f>
              <c:numCache>
                <c:formatCode>General</c:formatCode>
                <c:ptCount val="7"/>
                <c:pt idx="0">
                  <c:v>0</c:v>
                </c:pt>
                <c:pt idx="1">
                  <c:v>0</c:v>
                </c:pt>
                <c:pt idx="2">
                  <c:v>0</c:v>
                </c:pt>
                <c:pt idx="3">
                  <c:v>0</c:v>
                </c:pt>
                <c:pt idx="4">
                  <c:v>3</c:v>
                </c:pt>
                <c:pt idx="5">
                  <c:v>2</c:v>
                </c:pt>
                <c:pt idx="6">
                  <c:v>4</c:v>
                </c:pt>
              </c:numCache>
              <c:extLst/>
            </c:numRef>
          </c:val>
          <c:extLst>
            <c:ext xmlns:c16="http://schemas.microsoft.com/office/drawing/2014/chart" uri="{C3380CC4-5D6E-409C-BE32-E72D297353CC}">
              <c16:uniqueId val="{00000006-8635-4786-8084-22D4839250BA}"/>
            </c:ext>
          </c:extLst>
        </c:ser>
        <c:ser>
          <c:idx val="7"/>
          <c:order val="7"/>
          <c:tx>
            <c:v>DE</c:v>
          </c:tx>
          <c:spPr>
            <a:solidFill>
              <a:schemeClr val="accent2">
                <a:lumMod val="60000"/>
              </a:schemeClr>
            </a:solidFill>
            <a:ln>
              <a:noFill/>
            </a:ln>
            <a:effectLst/>
          </c:spPr>
          <c:invertIfNegative val="0"/>
          <c:cat>
            <c:strRef>
              <c:f>'SLR - HW04 - Final Analysis'!$M$14:$M$20</c:f>
              <c:strCache>
                <c:ptCount val="7"/>
                <c:pt idx="0">
                  <c:v>Education</c:v>
                </c:pt>
                <c:pt idx="1">
                  <c:v>Energy</c:v>
                </c:pt>
                <c:pt idx="2">
                  <c:v>Construction</c:v>
                </c:pt>
                <c:pt idx="3">
                  <c:v>Manufacturing</c:v>
                </c:pt>
                <c:pt idx="4">
                  <c:v>N/a</c:v>
                </c:pt>
                <c:pt idx="5">
                  <c:v>Aerospace</c:v>
                </c:pt>
                <c:pt idx="6">
                  <c:v>Defense</c:v>
                </c:pt>
              </c:strCache>
              <c:extLst/>
            </c:strRef>
          </c:cat>
          <c:val>
            <c:numRef>
              <c:f>'SLR - HW04 - Final Analysis'!$U$14:$U$20</c:f>
              <c:numCache>
                <c:formatCode>General</c:formatCode>
                <c:ptCount val="7"/>
                <c:pt idx="0">
                  <c:v>0</c:v>
                </c:pt>
                <c:pt idx="1">
                  <c:v>0</c:v>
                </c:pt>
                <c:pt idx="2">
                  <c:v>0</c:v>
                </c:pt>
                <c:pt idx="3">
                  <c:v>0</c:v>
                </c:pt>
                <c:pt idx="4">
                  <c:v>1</c:v>
                </c:pt>
                <c:pt idx="5">
                  <c:v>0</c:v>
                </c:pt>
                <c:pt idx="6">
                  <c:v>1</c:v>
                </c:pt>
              </c:numCache>
              <c:extLst/>
            </c:numRef>
          </c:val>
          <c:extLst>
            <c:ext xmlns:c16="http://schemas.microsoft.com/office/drawing/2014/chart" uri="{C3380CC4-5D6E-409C-BE32-E72D297353CC}">
              <c16:uniqueId val="{00000007-8635-4786-8084-22D4839250BA}"/>
            </c:ext>
          </c:extLst>
        </c:ser>
        <c:dLbls>
          <c:showLegendKey val="0"/>
          <c:showVal val="0"/>
          <c:showCatName val="0"/>
          <c:showSerName val="0"/>
          <c:showPercent val="0"/>
          <c:showBubbleSize val="0"/>
        </c:dLbls>
        <c:gapWidth val="219"/>
        <c:axId val="755756872"/>
        <c:axId val="755759752"/>
      </c:barChart>
      <c:catAx>
        <c:axId val="755756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759752"/>
        <c:crosses val="autoZero"/>
        <c:auto val="1"/>
        <c:lblAlgn val="ctr"/>
        <c:lblOffset val="100"/>
        <c:noMultiLvlLbl val="0"/>
      </c:catAx>
      <c:valAx>
        <c:axId val="755759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Papers Discussed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756872"/>
        <c:crosses val="autoZero"/>
        <c:crossBetween val="between"/>
      </c:valAx>
      <c:spPr>
        <a:noFill/>
        <a:ln>
          <a:noFill/>
        </a:ln>
        <a:effectLst/>
      </c:spPr>
    </c:plotArea>
    <c:legend>
      <c:legendPos val="b"/>
      <c:layout>
        <c:manualLayout>
          <c:xMode val="edge"/>
          <c:yMode val="edge"/>
          <c:x val="5.637088633151624E-2"/>
          <c:y val="0.85406500113411754"/>
          <c:w val="0.89153173161047172"/>
          <c:h val="0.13354586123357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'SLR - HW04 - Final Analysis'!$M$34:$M$43</c:f>
              <c:strCache>
                <c:ptCount val="10"/>
                <c:pt idx="0">
                  <c:v>STK</c:v>
                </c:pt>
                <c:pt idx="1">
                  <c:v>OML</c:v>
                </c:pt>
                <c:pt idx="2">
                  <c:v>DOORs</c:v>
                </c:pt>
                <c:pt idx="3">
                  <c:v>Python</c:v>
                </c:pt>
                <c:pt idx="4">
                  <c:v>MagicDraw</c:v>
                </c:pt>
                <c:pt idx="5">
                  <c:v>Microsoft Office</c:v>
                </c:pt>
                <c:pt idx="6">
                  <c:v>Cameo</c:v>
                </c:pt>
                <c:pt idx="7">
                  <c:v>Matlab</c:v>
                </c:pt>
                <c:pt idx="8">
                  <c:v>CAD</c:v>
                </c:pt>
                <c:pt idx="9">
                  <c:v>SysML</c:v>
                </c:pt>
              </c:strCache>
            </c:strRef>
          </c:cat>
          <c:val>
            <c:numRef>
              <c:f>'SLR - HW04 - Final Analysis'!$N$34:$N$43</c:f>
              <c:numCache>
                <c:formatCode>General</c:formatCode>
                <c:ptCount val="10"/>
                <c:pt idx="0">
                  <c:v>2</c:v>
                </c:pt>
                <c:pt idx="1">
                  <c:v>2</c:v>
                </c:pt>
                <c:pt idx="2">
                  <c:v>2</c:v>
                </c:pt>
                <c:pt idx="3">
                  <c:v>2</c:v>
                </c:pt>
                <c:pt idx="4">
                  <c:v>3</c:v>
                </c:pt>
                <c:pt idx="5">
                  <c:v>3</c:v>
                </c:pt>
                <c:pt idx="6">
                  <c:v>6</c:v>
                </c:pt>
                <c:pt idx="7">
                  <c:v>7</c:v>
                </c:pt>
                <c:pt idx="8">
                  <c:v>8</c:v>
                </c:pt>
                <c:pt idx="9">
                  <c:v>17</c:v>
                </c:pt>
              </c:numCache>
            </c:numRef>
          </c:val>
          <c:extLst>
            <c:ext xmlns:c16="http://schemas.microsoft.com/office/drawing/2014/chart" uri="{C3380CC4-5D6E-409C-BE32-E72D297353CC}">
              <c16:uniqueId val="{00000000-4716-442C-A4DF-6C71392DBCD4}"/>
            </c:ext>
          </c:extLst>
        </c:ser>
        <c:dLbls>
          <c:showLegendKey val="0"/>
          <c:showVal val="0"/>
          <c:showCatName val="0"/>
          <c:showSerName val="0"/>
          <c:showPercent val="0"/>
          <c:showBubbleSize val="0"/>
        </c:dLbls>
        <c:gapWidth val="219"/>
        <c:axId val="658449936"/>
        <c:axId val="658447056"/>
      </c:barChart>
      <c:catAx>
        <c:axId val="658449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658447056"/>
        <c:crosses val="autoZero"/>
        <c:auto val="1"/>
        <c:lblAlgn val="ctr"/>
        <c:lblOffset val="100"/>
        <c:noMultiLvlLbl val="0"/>
      </c:catAx>
      <c:valAx>
        <c:axId val="658447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658449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Palatino Linotype" panose="0204050205050503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Landon!$M$4</c:f>
              <c:strCache>
                <c:ptCount val="1"/>
                <c:pt idx="0">
                  <c:v>% Technical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(Landon!$L$5:$L$7,Landon!$L$9)</c:f>
              <c:strCache>
                <c:ptCount val="4"/>
                <c:pt idx="0">
                  <c:v>Defense</c:v>
                </c:pt>
                <c:pt idx="1">
                  <c:v>Aerospace</c:v>
                </c:pt>
                <c:pt idx="2">
                  <c:v>Manufacturing</c:v>
                </c:pt>
                <c:pt idx="3">
                  <c:v>Education</c:v>
                </c:pt>
              </c:strCache>
              <c:extLst/>
            </c:strRef>
          </c:cat>
          <c:val>
            <c:numRef>
              <c:f>(Landon!$M$5:$M$7,Landon!$M$9)</c:f>
              <c:numCache>
                <c:formatCode>0.00%</c:formatCode>
                <c:ptCount val="4"/>
                <c:pt idx="0">
                  <c:v>0.56097560975609762</c:v>
                </c:pt>
                <c:pt idx="1">
                  <c:v>0.73076923076923073</c:v>
                </c:pt>
                <c:pt idx="2">
                  <c:v>0.61538461538461542</c:v>
                </c:pt>
                <c:pt idx="3">
                  <c:v>0.4</c:v>
                </c:pt>
              </c:numCache>
              <c:extLst/>
            </c:numRef>
          </c:val>
          <c:extLst>
            <c:ext xmlns:c16="http://schemas.microsoft.com/office/drawing/2014/chart" uri="{C3380CC4-5D6E-409C-BE32-E72D297353CC}">
              <c16:uniqueId val="{00000000-29F8-4AF8-B6D3-200337F15830}"/>
            </c:ext>
          </c:extLst>
        </c:ser>
        <c:ser>
          <c:idx val="1"/>
          <c:order val="1"/>
          <c:tx>
            <c:strRef>
              <c:f>Landon!$N$4</c:f>
              <c:strCache>
                <c:ptCount val="1"/>
                <c:pt idx="0">
                  <c:v>% Cultural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(Landon!$L$5:$L$7,Landon!$L$9)</c:f>
              <c:strCache>
                <c:ptCount val="4"/>
                <c:pt idx="0">
                  <c:v>Defense</c:v>
                </c:pt>
                <c:pt idx="1">
                  <c:v>Aerospace</c:v>
                </c:pt>
                <c:pt idx="2">
                  <c:v>Manufacturing</c:v>
                </c:pt>
                <c:pt idx="3">
                  <c:v>Education</c:v>
                </c:pt>
              </c:strCache>
              <c:extLst/>
            </c:strRef>
          </c:cat>
          <c:val>
            <c:numRef>
              <c:f>(Landon!$N$5:$N$7,Landon!$N$9)</c:f>
              <c:numCache>
                <c:formatCode>0.00%</c:formatCode>
                <c:ptCount val="4"/>
                <c:pt idx="0">
                  <c:v>0.26829268292682928</c:v>
                </c:pt>
                <c:pt idx="1">
                  <c:v>0.19230769230769232</c:v>
                </c:pt>
                <c:pt idx="2">
                  <c:v>7.6923076923076927E-2</c:v>
                </c:pt>
                <c:pt idx="3">
                  <c:v>0.4</c:v>
                </c:pt>
              </c:numCache>
              <c:extLst/>
            </c:numRef>
          </c:val>
          <c:extLst>
            <c:ext xmlns:c16="http://schemas.microsoft.com/office/drawing/2014/chart" uri="{C3380CC4-5D6E-409C-BE32-E72D297353CC}">
              <c16:uniqueId val="{00000001-29F8-4AF8-B6D3-200337F15830}"/>
            </c:ext>
          </c:extLst>
        </c:ser>
        <c:ser>
          <c:idx val="2"/>
          <c:order val="2"/>
          <c:tx>
            <c:strRef>
              <c:f>Landon!$O$4</c:f>
              <c:strCache>
                <c:ptCount val="1"/>
                <c:pt idx="0">
                  <c:v>% Financial</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29F8-4AF8-B6D3-200337F15830}"/>
                </c:ext>
              </c:extLst>
            </c:dLbl>
            <c:dLbl>
              <c:idx val="3"/>
              <c:delete val="1"/>
              <c:extLst>
                <c:ext xmlns:c15="http://schemas.microsoft.com/office/drawing/2012/chart" uri="{CE6537A1-D6FC-4f65-9D91-7224C49458BB}"/>
                <c:ext xmlns:c16="http://schemas.microsoft.com/office/drawing/2014/chart" uri="{C3380CC4-5D6E-409C-BE32-E72D297353CC}">
                  <c16:uniqueId val="{00000005-29F8-4AF8-B6D3-200337F158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(Landon!$L$5:$L$7,Landon!$L$9)</c:f>
              <c:strCache>
                <c:ptCount val="4"/>
                <c:pt idx="0">
                  <c:v>Defense</c:v>
                </c:pt>
                <c:pt idx="1">
                  <c:v>Aerospace</c:v>
                </c:pt>
                <c:pt idx="2">
                  <c:v>Manufacturing</c:v>
                </c:pt>
                <c:pt idx="3">
                  <c:v>Education</c:v>
                </c:pt>
              </c:strCache>
              <c:extLst/>
            </c:strRef>
          </c:cat>
          <c:val>
            <c:numRef>
              <c:f>(Landon!$O$5:$O$7,Landon!$O$9)</c:f>
              <c:numCache>
                <c:formatCode>0.00%</c:formatCode>
                <c:ptCount val="4"/>
                <c:pt idx="0">
                  <c:v>2.4390243902439025E-2</c:v>
                </c:pt>
                <c:pt idx="1">
                  <c:v>0</c:v>
                </c:pt>
                <c:pt idx="2">
                  <c:v>0.15384615384615385</c:v>
                </c:pt>
                <c:pt idx="3">
                  <c:v>0</c:v>
                </c:pt>
              </c:numCache>
              <c:extLst/>
            </c:numRef>
          </c:val>
          <c:extLst>
            <c:ext xmlns:c16="http://schemas.microsoft.com/office/drawing/2014/chart" uri="{C3380CC4-5D6E-409C-BE32-E72D297353CC}">
              <c16:uniqueId val="{00000002-29F8-4AF8-B6D3-200337F15830}"/>
            </c:ext>
          </c:extLst>
        </c:ser>
        <c:ser>
          <c:idx val="3"/>
          <c:order val="3"/>
          <c:tx>
            <c:strRef>
              <c:f>Landon!$P$4</c:f>
              <c:strCache>
                <c:ptCount val="1"/>
                <c:pt idx="0">
                  <c:v>% Regulatory</c:v>
                </c:pt>
              </c:strCache>
            </c:strRef>
          </c:tx>
          <c:spPr>
            <a:solidFill>
              <a:schemeClr val="accent4"/>
            </a:solidFill>
            <a:ln>
              <a:noFill/>
            </a:ln>
            <a:effectLst/>
          </c:spPr>
          <c:invertIfNegative val="0"/>
          <c:dLbls>
            <c:dLbl>
              <c:idx val="0"/>
              <c:layout>
                <c:manualLayout>
                  <c:x val="1.5087223008015087E-2"/>
                  <c:y val="-1.358009003522132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F8-4AF8-B6D3-200337F158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(Landon!$L$5:$L$7,Landon!$L$9)</c:f>
              <c:strCache>
                <c:ptCount val="4"/>
                <c:pt idx="0">
                  <c:v>Defense</c:v>
                </c:pt>
                <c:pt idx="1">
                  <c:v>Aerospace</c:v>
                </c:pt>
                <c:pt idx="2">
                  <c:v>Manufacturing</c:v>
                </c:pt>
                <c:pt idx="3">
                  <c:v>Education</c:v>
                </c:pt>
              </c:strCache>
              <c:extLst/>
            </c:strRef>
          </c:cat>
          <c:val>
            <c:numRef>
              <c:f>(Landon!$P$5:$P$7,Landon!$P$9)</c:f>
              <c:numCache>
                <c:formatCode>0.00%</c:formatCode>
                <c:ptCount val="4"/>
                <c:pt idx="0">
                  <c:v>0.14634146341463414</c:v>
                </c:pt>
                <c:pt idx="1">
                  <c:v>7.6923076923076927E-2</c:v>
                </c:pt>
                <c:pt idx="2">
                  <c:v>0.15384615384615385</c:v>
                </c:pt>
                <c:pt idx="3">
                  <c:v>0.2</c:v>
                </c:pt>
              </c:numCache>
              <c:extLst/>
            </c:numRef>
          </c:val>
          <c:extLst>
            <c:ext xmlns:c16="http://schemas.microsoft.com/office/drawing/2014/chart" uri="{C3380CC4-5D6E-409C-BE32-E72D297353CC}">
              <c16:uniqueId val="{00000003-29F8-4AF8-B6D3-200337F15830}"/>
            </c:ext>
          </c:extLst>
        </c:ser>
        <c:dLbls>
          <c:dLblPos val="ctr"/>
          <c:showLegendKey val="0"/>
          <c:showVal val="1"/>
          <c:showCatName val="0"/>
          <c:showSerName val="0"/>
          <c:showPercent val="0"/>
          <c:showBubbleSize val="0"/>
        </c:dLbls>
        <c:gapWidth val="150"/>
        <c:overlap val="100"/>
        <c:axId val="928730015"/>
        <c:axId val="928731455"/>
      </c:barChart>
      <c:catAx>
        <c:axId val="928730015"/>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28731455"/>
        <c:crosses val="autoZero"/>
        <c:auto val="1"/>
        <c:lblAlgn val="ctr"/>
        <c:lblOffset val="100"/>
        <c:noMultiLvlLbl val="0"/>
      </c:catAx>
      <c:valAx>
        <c:axId val="928731455"/>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928730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74BD9-F6B7-49A5-B687-D03F7609CA1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EE0A88A-BF78-42A5-B020-784C894E7ACC}">
      <dgm:prSet phldrT="[Text]"/>
      <dgm:spPr/>
      <dgm:t>
        <a:bodyPr/>
        <a:lstStyle/>
        <a:p>
          <a:r>
            <a:rPr lang="en-US" dirty="0"/>
            <a:t>What is Digital Engineering?</a:t>
          </a:r>
        </a:p>
      </dgm:t>
    </dgm:pt>
    <dgm:pt modelId="{A40D23B1-C8DF-41C7-B3F2-06FC8DD22713}" type="parTrans" cxnId="{A3F08D3D-4A52-4DC8-B369-B85E5F6859EF}">
      <dgm:prSet/>
      <dgm:spPr/>
      <dgm:t>
        <a:bodyPr/>
        <a:lstStyle/>
        <a:p>
          <a:endParaRPr lang="en-US"/>
        </a:p>
      </dgm:t>
    </dgm:pt>
    <dgm:pt modelId="{E3ED07F7-1CFE-46A4-B387-01F6190655BF}" type="sibTrans" cxnId="{A3F08D3D-4A52-4DC8-B369-B85E5F6859EF}">
      <dgm:prSet/>
      <dgm:spPr/>
      <dgm:t>
        <a:bodyPr/>
        <a:lstStyle/>
        <a:p>
          <a:endParaRPr lang="en-US"/>
        </a:p>
      </dgm:t>
    </dgm:pt>
    <dgm:pt modelId="{7F708B81-277A-471E-AD3D-1B698F4C2613}">
      <dgm:prSet phldrT="[Text]"/>
      <dgm:spPr/>
      <dgm:t>
        <a:bodyPr/>
        <a:lstStyle/>
        <a:p>
          <a:r>
            <a:rPr lang="en-US" dirty="0">
              <a:latin typeface="Aptos Display" panose="02110004020202020204"/>
            </a:rPr>
            <a:t>Methodology</a:t>
          </a:r>
          <a:endParaRPr lang="en-US" dirty="0"/>
        </a:p>
      </dgm:t>
    </dgm:pt>
    <dgm:pt modelId="{BAFCC273-5980-484D-A361-10B3A1DE0C1E}" type="parTrans" cxnId="{3F2A3A29-3EF2-4613-97A1-EC0AFB6ED883}">
      <dgm:prSet/>
      <dgm:spPr/>
      <dgm:t>
        <a:bodyPr/>
        <a:lstStyle/>
        <a:p>
          <a:endParaRPr lang="en-US"/>
        </a:p>
      </dgm:t>
    </dgm:pt>
    <dgm:pt modelId="{11C1FDB5-18A1-4AE6-9F8E-B9F666E4DBEA}" type="sibTrans" cxnId="{3F2A3A29-3EF2-4613-97A1-EC0AFB6ED883}">
      <dgm:prSet/>
      <dgm:spPr/>
      <dgm:t>
        <a:bodyPr/>
        <a:lstStyle/>
        <a:p>
          <a:endParaRPr lang="en-US"/>
        </a:p>
      </dgm:t>
    </dgm:pt>
    <dgm:pt modelId="{1D0FD65D-73EF-44B3-A12F-C1B7FAF0C407}">
      <dgm:prSet phldrT="[Text]"/>
      <dgm:spPr/>
      <dgm:t>
        <a:bodyPr/>
        <a:lstStyle/>
        <a:p>
          <a:r>
            <a:rPr lang="en-US" dirty="0"/>
            <a:t>Results/Discussion</a:t>
          </a:r>
        </a:p>
      </dgm:t>
    </dgm:pt>
    <dgm:pt modelId="{1949A78D-F5B4-4EC4-B923-9FD0A811C87C}" type="parTrans" cxnId="{BFA3BDAE-DA58-42D0-BF6E-90C80394D6CF}">
      <dgm:prSet/>
      <dgm:spPr/>
      <dgm:t>
        <a:bodyPr/>
        <a:lstStyle/>
        <a:p>
          <a:endParaRPr lang="en-US"/>
        </a:p>
      </dgm:t>
    </dgm:pt>
    <dgm:pt modelId="{369BB92A-E35B-4B5C-8270-5AD7639D19D6}" type="sibTrans" cxnId="{BFA3BDAE-DA58-42D0-BF6E-90C80394D6CF}">
      <dgm:prSet/>
      <dgm:spPr/>
      <dgm:t>
        <a:bodyPr/>
        <a:lstStyle/>
        <a:p>
          <a:endParaRPr lang="en-US"/>
        </a:p>
      </dgm:t>
    </dgm:pt>
    <dgm:pt modelId="{D97CCD97-C7B4-4341-BEC8-39E606E07CAB}">
      <dgm:prSet phldrT="[Text]"/>
      <dgm:spPr/>
      <dgm:t>
        <a:bodyPr/>
        <a:lstStyle/>
        <a:p>
          <a:r>
            <a:rPr lang="en-US" dirty="0"/>
            <a:t>Conclusion</a:t>
          </a:r>
        </a:p>
      </dgm:t>
    </dgm:pt>
    <dgm:pt modelId="{7537243D-B5BA-45D9-A94B-E21A8999639D}" type="parTrans" cxnId="{A0EF7967-7EA0-491C-9BC5-AD864A752D99}">
      <dgm:prSet/>
      <dgm:spPr/>
      <dgm:t>
        <a:bodyPr/>
        <a:lstStyle/>
        <a:p>
          <a:endParaRPr lang="en-US"/>
        </a:p>
      </dgm:t>
    </dgm:pt>
    <dgm:pt modelId="{316CA5D6-9AAF-440D-9A3C-516D2677563B}" type="sibTrans" cxnId="{A0EF7967-7EA0-491C-9BC5-AD864A752D99}">
      <dgm:prSet/>
      <dgm:spPr/>
      <dgm:t>
        <a:bodyPr/>
        <a:lstStyle/>
        <a:p>
          <a:endParaRPr lang="en-US"/>
        </a:p>
      </dgm:t>
    </dgm:pt>
    <dgm:pt modelId="{ABE00E2F-0F63-47DD-B325-042AED1A6FD1}">
      <dgm:prSet phldr="0"/>
      <dgm:spPr/>
      <dgm:t>
        <a:bodyPr/>
        <a:lstStyle/>
        <a:p>
          <a:pPr rtl="0"/>
          <a:r>
            <a:rPr lang="en-US" dirty="0">
              <a:latin typeface="Aptos Display" panose="02110004020202020204"/>
            </a:rPr>
            <a:t>Objectives</a:t>
          </a:r>
        </a:p>
      </dgm:t>
    </dgm:pt>
    <dgm:pt modelId="{B7EFB8C9-9918-405D-B929-2A5479400443}" type="parTrans" cxnId="{098FD5A7-1A29-42E2-84A1-86933FA67CE0}">
      <dgm:prSet/>
      <dgm:spPr/>
      <dgm:t>
        <a:bodyPr/>
        <a:lstStyle/>
        <a:p>
          <a:endParaRPr lang="en-US"/>
        </a:p>
      </dgm:t>
    </dgm:pt>
    <dgm:pt modelId="{4C4D2CBC-BBA2-4215-AEDA-8E7CD127BD21}" type="sibTrans" cxnId="{098FD5A7-1A29-42E2-84A1-86933FA67CE0}">
      <dgm:prSet/>
      <dgm:spPr/>
      <dgm:t>
        <a:bodyPr/>
        <a:lstStyle/>
        <a:p>
          <a:endParaRPr lang="en-US"/>
        </a:p>
      </dgm:t>
    </dgm:pt>
    <dgm:pt modelId="{88FC8441-D730-427F-A22F-91E66588C0AA}" type="pres">
      <dgm:prSet presAssocID="{19574BD9-F6B7-49A5-B687-D03F7609CA14}" presName="Name0" presStyleCnt="0">
        <dgm:presLayoutVars>
          <dgm:chMax val="7"/>
          <dgm:chPref val="7"/>
          <dgm:dir/>
        </dgm:presLayoutVars>
      </dgm:prSet>
      <dgm:spPr/>
    </dgm:pt>
    <dgm:pt modelId="{75A0770C-5DBC-459F-8617-71D79E181591}" type="pres">
      <dgm:prSet presAssocID="{19574BD9-F6B7-49A5-B687-D03F7609CA14}" presName="Name1" presStyleCnt="0"/>
      <dgm:spPr/>
    </dgm:pt>
    <dgm:pt modelId="{7CB91310-A364-493F-B47C-BF69FB7C904A}" type="pres">
      <dgm:prSet presAssocID="{19574BD9-F6B7-49A5-B687-D03F7609CA14}" presName="cycle" presStyleCnt="0"/>
      <dgm:spPr/>
    </dgm:pt>
    <dgm:pt modelId="{AEE69B5B-9D32-4170-861C-54E68497596D}" type="pres">
      <dgm:prSet presAssocID="{19574BD9-F6B7-49A5-B687-D03F7609CA14}" presName="srcNode" presStyleLbl="node1" presStyleIdx="0" presStyleCnt="5"/>
      <dgm:spPr/>
    </dgm:pt>
    <dgm:pt modelId="{A4EDBB0B-668B-42BD-A9B9-628EEF52CFF0}" type="pres">
      <dgm:prSet presAssocID="{19574BD9-F6B7-49A5-B687-D03F7609CA14}" presName="conn" presStyleLbl="parChTrans1D2" presStyleIdx="0" presStyleCnt="1"/>
      <dgm:spPr/>
    </dgm:pt>
    <dgm:pt modelId="{8F5884E2-0EC1-4E83-93C7-CD2650598D44}" type="pres">
      <dgm:prSet presAssocID="{19574BD9-F6B7-49A5-B687-D03F7609CA14}" presName="extraNode" presStyleLbl="node1" presStyleIdx="0" presStyleCnt="5"/>
      <dgm:spPr/>
    </dgm:pt>
    <dgm:pt modelId="{F828C412-32E6-46EB-9723-486F5EDAE5EC}" type="pres">
      <dgm:prSet presAssocID="{19574BD9-F6B7-49A5-B687-D03F7609CA14}" presName="dstNode" presStyleLbl="node1" presStyleIdx="0" presStyleCnt="5"/>
      <dgm:spPr/>
    </dgm:pt>
    <dgm:pt modelId="{E904BD27-41CC-45F9-99FB-E7291437531C}" type="pres">
      <dgm:prSet presAssocID="{CEE0A88A-BF78-42A5-B020-784C894E7ACC}" presName="text_1" presStyleLbl="node1" presStyleIdx="0" presStyleCnt="5">
        <dgm:presLayoutVars>
          <dgm:bulletEnabled val="1"/>
        </dgm:presLayoutVars>
      </dgm:prSet>
      <dgm:spPr/>
    </dgm:pt>
    <dgm:pt modelId="{67349989-711E-4659-983F-09C05EFC1367}" type="pres">
      <dgm:prSet presAssocID="{CEE0A88A-BF78-42A5-B020-784C894E7ACC}" presName="accent_1" presStyleCnt="0"/>
      <dgm:spPr/>
    </dgm:pt>
    <dgm:pt modelId="{952F062B-0421-4857-A347-E0996BE17173}" type="pres">
      <dgm:prSet presAssocID="{CEE0A88A-BF78-42A5-B020-784C894E7ACC}" presName="accentRepeatNode" presStyleLbl="solidFgAcc1" presStyleIdx="0" presStyleCnt="5"/>
      <dgm:spPr/>
    </dgm:pt>
    <dgm:pt modelId="{C73DA96C-0EE7-4C4F-AC44-3D406294B680}" type="pres">
      <dgm:prSet presAssocID="{ABE00E2F-0F63-47DD-B325-042AED1A6FD1}" presName="text_2" presStyleLbl="node1" presStyleIdx="1" presStyleCnt="5">
        <dgm:presLayoutVars>
          <dgm:bulletEnabled val="1"/>
        </dgm:presLayoutVars>
      </dgm:prSet>
      <dgm:spPr/>
    </dgm:pt>
    <dgm:pt modelId="{217A1A70-BE2C-4892-8A2A-49B0DB522BB9}" type="pres">
      <dgm:prSet presAssocID="{ABE00E2F-0F63-47DD-B325-042AED1A6FD1}" presName="accent_2" presStyleCnt="0"/>
      <dgm:spPr/>
    </dgm:pt>
    <dgm:pt modelId="{0872A47B-A0F8-4AA5-A263-D089FBCBCA27}" type="pres">
      <dgm:prSet presAssocID="{ABE00E2F-0F63-47DD-B325-042AED1A6FD1}" presName="accentRepeatNode" presStyleLbl="solidFgAcc1" presStyleIdx="1" presStyleCnt="5"/>
      <dgm:spPr/>
    </dgm:pt>
    <dgm:pt modelId="{CA6EC978-F7F3-46CA-BCEE-817E4D8D0A7D}" type="pres">
      <dgm:prSet presAssocID="{7F708B81-277A-471E-AD3D-1B698F4C2613}" presName="text_3" presStyleLbl="node1" presStyleIdx="2" presStyleCnt="5">
        <dgm:presLayoutVars>
          <dgm:bulletEnabled val="1"/>
        </dgm:presLayoutVars>
      </dgm:prSet>
      <dgm:spPr/>
    </dgm:pt>
    <dgm:pt modelId="{627A5197-C6F5-4FDD-897B-195CCFA0EC7B}" type="pres">
      <dgm:prSet presAssocID="{7F708B81-277A-471E-AD3D-1B698F4C2613}" presName="accent_3" presStyleCnt="0"/>
      <dgm:spPr/>
    </dgm:pt>
    <dgm:pt modelId="{FE2E0CEE-8DDA-46F9-A7C6-555BD750C507}" type="pres">
      <dgm:prSet presAssocID="{7F708B81-277A-471E-AD3D-1B698F4C2613}" presName="accentRepeatNode" presStyleLbl="solidFgAcc1" presStyleIdx="2" presStyleCnt="5"/>
      <dgm:spPr/>
    </dgm:pt>
    <dgm:pt modelId="{902CB380-576D-445B-A07C-E049BEDA151A}" type="pres">
      <dgm:prSet presAssocID="{1D0FD65D-73EF-44B3-A12F-C1B7FAF0C407}" presName="text_4" presStyleLbl="node1" presStyleIdx="3" presStyleCnt="5" custLinFactNeighborX="656" custLinFactNeighborY="-4857">
        <dgm:presLayoutVars>
          <dgm:bulletEnabled val="1"/>
        </dgm:presLayoutVars>
      </dgm:prSet>
      <dgm:spPr/>
    </dgm:pt>
    <dgm:pt modelId="{7FFE6365-1201-4CFF-9C7C-9CE3B849B0C8}" type="pres">
      <dgm:prSet presAssocID="{1D0FD65D-73EF-44B3-A12F-C1B7FAF0C407}" presName="accent_4" presStyleCnt="0"/>
      <dgm:spPr/>
    </dgm:pt>
    <dgm:pt modelId="{6B389E48-0A6E-4E5A-A28A-8058CE20EE92}" type="pres">
      <dgm:prSet presAssocID="{1D0FD65D-73EF-44B3-A12F-C1B7FAF0C407}" presName="accentRepeatNode" presStyleLbl="solidFgAcc1" presStyleIdx="3" presStyleCnt="5"/>
      <dgm:spPr/>
    </dgm:pt>
    <dgm:pt modelId="{9A925AE3-8D43-49DB-B0F2-00897C32DF6C}" type="pres">
      <dgm:prSet presAssocID="{D97CCD97-C7B4-4341-BEC8-39E606E07CAB}" presName="text_5" presStyleLbl="node1" presStyleIdx="4" presStyleCnt="5">
        <dgm:presLayoutVars>
          <dgm:bulletEnabled val="1"/>
        </dgm:presLayoutVars>
      </dgm:prSet>
      <dgm:spPr/>
    </dgm:pt>
    <dgm:pt modelId="{C551321F-2B85-4E7E-A0EC-BFFC2BE2BE6C}" type="pres">
      <dgm:prSet presAssocID="{D97CCD97-C7B4-4341-BEC8-39E606E07CAB}" presName="accent_5" presStyleCnt="0"/>
      <dgm:spPr/>
    </dgm:pt>
    <dgm:pt modelId="{31DABE63-9E86-4D2D-80FB-32A1FAE7AFB8}" type="pres">
      <dgm:prSet presAssocID="{D97CCD97-C7B4-4341-BEC8-39E606E07CAB}" presName="accentRepeatNode" presStyleLbl="solidFgAcc1" presStyleIdx="4" presStyleCnt="5"/>
      <dgm:spPr/>
    </dgm:pt>
  </dgm:ptLst>
  <dgm:cxnLst>
    <dgm:cxn modelId="{E35F5A27-DEDC-4493-8556-EE4085758899}" type="presOf" srcId="{E3ED07F7-1CFE-46A4-B387-01F6190655BF}" destId="{A4EDBB0B-668B-42BD-A9B9-628EEF52CFF0}" srcOrd="0" destOrd="0" presId="urn:microsoft.com/office/officeart/2008/layout/VerticalCurvedList"/>
    <dgm:cxn modelId="{3F2A3A29-3EF2-4613-97A1-EC0AFB6ED883}" srcId="{19574BD9-F6B7-49A5-B687-D03F7609CA14}" destId="{7F708B81-277A-471E-AD3D-1B698F4C2613}" srcOrd="2" destOrd="0" parTransId="{BAFCC273-5980-484D-A361-10B3A1DE0C1E}" sibTransId="{11C1FDB5-18A1-4AE6-9F8E-B9F666E4DBEA}"/>
    <dgm:cxn modelId="{A3F08D3D-4A52-4DC8-B369-B85E5F6859EF}" srcId="{19574BD9-F6B7-49A5-B687-D03F7609CA14}" destId="{CEE0A88A-BF78-42A5-B020-784C894E7ACC}" srcOrd="0" destOrd="0" parTransId="{A40D23B1-C8DF-41C7-B3F2-06FC8DD22713}" sibTransId="{E3ED07F7-1CFE-46A4-B387-01F6190655BF}"/>
    <dgm:cxn modelId="{89BE0C60-21B1-4E77-80DC-80DACD57F182}" type="presOf" srcId="{7F708B81-277A-471E-AD3D-1B698F4C2613}" destId="{CA6EC978-F7F3-46CA-BCEE-817E4D8D0A7D}" srcOrd="0" destOrd="0" presId="urn:microsoft.com/office/officeart/2008/layout/VerticalCurvedList"/>
    <dgm:cxn modelId="{A0EF7967-7EA0-491C-9BC5-AD864A752D99}" srcId="{19574BD9-F6B7-49A5-B687-D03F7609CA14}" destId="{D97CCD97-C7B4-4341-BEC8-39E606E07CAB}" srcOrd="4" destOrd="0" parTransId="{7537243D-B5BA-45D9-A94B-E21A8999639D}" sibTransId="{316CA5D6-9AAF-440D-9A3C-516D2677563B}"/>
    <dgm:cxn modelId="{4CF1497F-7F5C-48F6-A618-B98CB1C00F35}" type="presOf" srcId="{19574BD9-F6B7-49A5-B687-D03F7609CA14}" destId="{88FC8441-D730-427F-A22F-91E66588C0AA}" srcOrd="0" destOrd="0" presId="urn:microsoft.com/office/officeart/2008/layout/VerticalCurvedList"/>
    <dgm:cxn modelId="{B3FB4886-CE5A-4E2F-958E-BDF1B36462E9}" type="presOf" srcId="{CEE0A88A-BF78-42A5-B020-784C894E7ACC}" destId="{E904BD27-41CC-45F9-99FB-E7291437531C}" srcOrd="0" destOrd="0" presId="urn:microsoft.com/office/officeart/2008/layout/VerticalCurvedList"/>
    <dgm:cxn modelId="{098FD5A7-1A29-42E2-84A1-86933FA67CE0}" srcId="{19574BD9-F6B7-49A5-B687-D03F7609CA14}" destId="{ABE00E2F-0F63-47DD-B325-042AED1A6FD1}" srcOrd="1" destOrd="0" parTransId="{B7EFB8C9-9918-405D-B929-2A5479400443}" sibTransId="{4C4D2CBC-BBA2-4215-AEDA-8E7CD127BD21}"/>
    <dgm:cxn modelId="{BFA3BDAE-DA58-42D0-BF6E-90C80394D6CF}" srcId="{19574BD9-F6B7-49A5-B687-D03F7609CA14}" destId="{1D0FD65D-73EF-44B3-A12F-C1B7FAF0C407}" srcOrd="3" destOrd="0" parTransId="{1949A78D-F5B4-4EC4-B923-9FD0A811C87C}" sibTransId="{369BB92A-E35B-4B5C-8270-5AD7639D19D6}"/>
    <dgm:cxn modelId="{6E5522C8-5BB9-4D55-8292-B62B985B68F4}" type="presOf" srcId="{D97CCD97-C7B4-4341-BEC8-39E606E07CAB}" destId="{9A925AE3-8D43-49DB-B0F2-00897C32DF6C}" srcOrd="0" destOrd="0" presId="urn:microsoft.com/office/officeart/2008/layout/VerticalCurvedList"/>
    <dgm:cxn modelId="{35E427D5-FF9B-49E0-AFF2-83F00CB5120B}" type="presOf" srcId="{1D0FD65D-73EF-44B3-A12F-C1B7FAF0C407}" destId="{902CB380-576D-445B-A07C-E049BEDA151A}" srcOrd="0" destOrd="0" presId="urn:microsoft.com/office/officeart/2008/layout/VerticalCurvedList"/>
    <dgm:cxn modelId="{3038B0F7-602F-43F4-AC54-75E521DFDD3A}" type="presOf" srcId="{ABE00E2F-0F63-47DD-B325-042AED1A6FD1}" destId="{C73DA96C-0EE7-4C4F-AC44-3D406294B680}" srcOrd="0" destOrd="0" presId="urn:microsoft.com/office/officeart/2008/layout/VerticalCurvedList"/>
    <dgm:cxn modelId="{5A035B1A-9530-4211-94ED-FEC40100D0AD}" type="presParOf" srcId="{88FC8441-D730-427F-A22F-91E66588C0AA}" destId="{75A0770C-5DBC-459F-8617-71D79E181591}" srcOrd="0" destOrd="0" presId="urn:microsoft.com/office/officeart/2008/layout/VerticalCurvedList"/>
    <dgm:cxn modelId="{88512C92-34D6-4158-9533-421893D720B4}" type="presParOf" srcId="{75A0770C-5DBC-459F-8617-71D79E181591}" destId="{7CB91310-A364-493F-B47C-BF69FB7C904A}" srcOrd="0" destOrd="0" presId="urn:microsoft.com/office/officeart/2008/layout/VerticalCurvedList"/>
    <dgm:cxn modelId="{50BAE4B4-E1D3-450D-ADC6-C5C4B5C3936F}" type="presParOf" srcId="{7CB91310-A364-493F-B47C-BF69FB7C904A}" destId="{AEE69B5B-9D32-4170-861C-54E68497596D}" srcOrd="0" destOrd="0" presId="urn:microsoft.com/office/officeart/2008/layout/VerticalCurvedList"/>
    <dgm:cxn modelId="{0E0725E4-EE03-4B76-AB16-099E20AA64D8}" type="presParOf" srcId="{7CB91310-A364-493F-B47C-BF69FB7C904A}" destId="{A4EDBB0B-668B-42BD-A9B9-628EEF52CFF0}" srcOrd="1" destOrd="0" presId="urn:microsoft.com/office/officeart/2008/layout/VerticalCurvedList"/>
    <dgm:cxn modelId="{22AFC2F9-7777-4C5D-9C20-B7343F5D9729}" type="presParOf" srcId="{7CB91310-A364-493F-B47C-BF69FB7C904A}" destId="{8F5884E2-0EC1-4E83-93C7-CD2650598D44}" srcOrd="2" destOrd="0" presId="urn:microsoft.com/office/officeart/2008/layout/VerticalCurvedList"/>
    <dgm:cxn modelId="{A6E5D96C-3A06-46AF-9E2D-2F03DCD90D1A}" type="presParOf" srcId="{7CB91310-A364-493F-B47C-BF69FB7C904A}" destId="{F828C412-32E6-46EB-9723-486F5EDAE5EC}" srcOrd="3" destOrd="0" presId="urn:microsoft.com/office/officeart/2008/layout/VerticalCurvedList"/>
    <dgm:cxn modelId="{B1B0A2EF-565C-4E06-BBBF-8212C8F978F8}" type="presParOf" srcId="{75A0770C-5DBC-459F-8617-71D79E181591}" destId="{E904BD27-41CC-45F9-99FB-E7291437531C}" srcOrd="1" destOrd="0" presId="urn:microsoft.com/office/officeart/2008/layout/VerticalCurvedList"/>
    <dgm:cxn modelId="{61E56C74-539E-42D9-89EF-5BFFF16D81BE}" type="presParOf" srcId="{75A0770C-5DBC-459F-8617-71D79E181591}" destId="{67349989-711E-4659-983F-09C05EFC1367}" srcOrd="2" destOrd="0" presId="urn:microsoft.com/office/officeart/2008/layout/VerticalCurvedList"/>
    <dgm:cxn modelId="{3C7DF9D1-F5A0-48E8-9428-2D8D6DB96A6B}" type="presParOf" srcId="{67349989-711E-4659-983F-09C05EFC1367}" destId="{952F062B-0421-4857-A347-E0996BE17173}" srcOrd="0" destOrd="0" presId="urn:microsoft.com/office/officeart/2008/layout/VerticalCurvedList"/>
    <dgm:cxn modelId="{BFF7F6B5-972F-44DF-9C42-8D2554092C95}" type="presParOf" srcId="{75A0770C-5DBC-459F-8617-71D79E181591}" destId="{C73DA96C-0EE7-4C4F-AC44-3D406294B680}" srcOrd="3" destOrd="0" presId="urn:microsoft.com/office/officeart/2008/layout/VerticalCurvedList"/>
    <dgm:cxn modelId="{A961EBD5-2CAD-4D08-A4E3-1D5B601A6D4F}" type="presParOf" srcId="{75A0770C-5DBC-459F-8617-71D79E181591}" destId="{217A1A70-BE2C-4892-8A2A-49B0DB522BB9}" srcOrd="4" destOrd="0" presId="urn:microsoft.com/office/officeart/2008/layout/VerticalCurvedList"/>
    <dgm:cxn modelId="{CDABA209-46DB-4092-AACA-D2A5DB44DC02}" type="presParOf" srcId="{217A1A70-BE2C-4892-8A2A-49B0DB522BB9}" destId="{0872A47B-A0F8-4AA5-A263-D089FBCBCA27}" srcOrd="0" destOrd="0" presId="urn:microsoft.com/office/officeart/2008/layout/VerticalCurvedList"/>
    <dgm:cxn modelId="{297C3BDF-6AAB-48B6-A041-A506C4311042}" type="presParOf" srcId="{75A0770C-5DBC-459F-8617-71D79E181591}" destId="{CA6EC978-F7F3-46CA-BCEE-817E4D8D0A7D}" srcOrd="5" destOrd="0" presId="urn:microsoft.com/office/officeart/2008/layout/VerticalCurvedList"/>
    <dgm:cxn modelId="{B29FBE7D-3B37-4393-B922-40B135735730}" type="presParOf" srcId="{75A0770C-5DBC-459F-8617-71D79E181591}" destId="{627A5197-C6F5-4FDD-897B-195CCFA0EC7B}" srcOrd="6" destOrd="0" presId="urn:microsoft.com/office/officeart/2008/layout/VerticalCurvedList"/>
    <dgm:cxn modelId="{E3292E89-E60D-41A0-B534-DB95EB42B0CF}" type="presParOf" srcId="{627A5197-C6F5-4FDD-897B-195CCFA0EC7B}" destId="{FE2E0CEE-8DDA-46F9-A7C6-555BD750C507}" srcOrd="0" destOrd="0" presId="urn:microsoft.com/office/officeart/2008/layout/VerticalCurvedList"/>
    <dgm:cxn modelId="{4D3B460F-92B4-43B6-9090-9988D8B094C6}" type="presParOf" srcId="{75A0770C-5DBC-459F-8617-71D79E181591}" destId="{902CB380-576D-445B-A07C-E049BEDA151A}" srcOrd="7" destOrd="0" presId="urn:microsoft.com/office/officeart/2008/layout/VerticalCurvedList"/>
    <dgm:cxn modelId="{D0100873-0A22-4444-A757-FEB14B939CFD}" type="presParOf" srcId="{75A0770C-5DBC-459F-8617-71D79E181591}" destId="{7FFE6365-1201-4CFF-9C7C-9CE3B849B0C8}" srcOrd="8" destOrd="0" presId="urn:microsoft.com/office/officeart/2008/layout/VerticalCurvedList"/>
    <dgm:cxn modelId="{8E442BEB-25C3-4F00-BA83-E472A279CC7D}" type="presParOf" srcId="{7FFE6365-1201-4CFF-9C7C-9CE3B849B0C8}" destId="{6B389E48-0A6E-4E5A-A28A-8058CE20EE92}" srcOrd="0" destOrd="0" presId="urn:microsoft.com/office/officeart/2008/layout/VerticalCurvedList"/>
    <dgm:cxn modelId="{B4FE6209-7AD8-4838-8D4C-66F708983969}" type="presParOf" srcId="{75A0770C-5DBC-459F-8617-71D79E181591}" destId="{9A925AE3-8D43-49DB-B0F2-00897C32DF6C}" srcOrd="9" destOrd="0" presId="urn:microsoft.com/office/officeart/2008/layout/VerticalCurvedList"/>
    <dgm:cxn modelId="{D2C9BBE0-031A-47AD-95EA-E3172AE99CD7}" type="presParOf" srcId="{75A0770C-5DBC-459F-8617-71D79E181591}" destId="{C551321F-2B85-4E7E-A0EC-BFFC2BE2BE6C}" srcOrd="10" destOrd="0" presId="urn:microsoft.com/office/officeart/2008/layout/VerticalCurvedList"/>
    <dgm:cxn modelId="{79354C62-71FC-411F-A6E8-FA7D9580313C}" type="presParOf" srcId="{C551321F-2B85-4E7E-A0EC-BFFC2BE2BE6C}" destId="{31DABE63-9E86-4D2D-80FB-32A1FAE7AF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928B2-0088-4E06-ACBA-2C39371340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4147D6-8611-4B29-9D5D-4AB1DF35718D}">
      <dgm:prSet phldrT="[Text]" custT="1"/>
      <dgm:spPr/>
      <dgm:t>
        <a:bodyPr/>
        <a:lstStyle/>
        <a:p>
          <a:r>
            <a:rPr lang="en-US" sz="2000" b="1" dirty="0"/>
            <a:t>Definition of Digital Engineering</a:t>
          </a:r>
        </a:p>
      </dgm:t>
    </dgm:pt>
    <dgm:pt modelId="{20059887-4DD6-4256-B561-FE924F08AB55}" type="parTrans" cxnId="{BCFB1E2C-9C30-4091-88A3-3AD524197CD9}">
      <dgm:prSet/>
      <dgm:spPr/>
      <dgm:t>
        <a:bodyPr/>
        <a:lstStyle/>
        <a:p>
          <a:endParaRPr lang="en-US" sz="2000"/>
        </a:p>
      </dgm:t>
    </dgm:pt>
    <dgm:pt modelId="{6B50C8B3-E460-4BBB-A7CC-477BD0354DBE}" type="sibTrans" cxnId="{BCFB1E2C-9C30-4091-88A3-3AD524197CD9}">
      <dgm:prSet/>
      <dgm:spPr/>
      <dgm:t>
        <a:bodyPr/>
        <a:lstStyle/>
        <a:p>
          <a:endParaRPr lang="en-US" sz="2000"/>
        </a:p>
      </dgm:t>
    </dgm:pt>
    <dgm:pt modelId="{A9E9C94A-65EF-498E-8537-5CADDD0473B5}">
      <dgm:prSet phldrT="[Text]" custT="1"/>
      <dgm:spPr/>
      <dgm:t>
        <a:bodyPr/>
        <a:lstStyle/>
        <a:p>
          <a:r>
            <a:rPr lang="en-US" sz="2000" b="1" dirty="0"/>
            <a:t>Benefits of Digital Engineering</a:t>
          </a:r>
        </a:p>
      </dgm:t>
    </dgm:pt>
    <dgm:pt modelId="{32D7D539-710D-4414-8CAF-5CBD7ABB6D32}" type="parTrans" cxnId="{10D7D9C9-874A-4F2E-9F93-C3E72F244EA0}">
      <dgm:prSet/>
      <dgm:spPr/>
      <dgm:t>
        <a:bodyPr/>
        <a:lstStyle/>
        <a:p>
          <a:endParaRPr lang="en-US" sz="2000"/>
        </a:p>
      </dgm:t>
    </dgm:pt>
    <dgm:pt modelId="{20810F66-4458-441F-8750-D86692A4A2FD}" type="sibTrans" cxnId="{10D7D9C9-874A-4F2E-9F93-C3E72F244EA0}">
      <dgm:prSet/>
      <dgm:spPr/>
      <dgm:t>
        <a:bodyPr/>
        <a:lstStyle/>
        <a:p>
          <a:endParaRPr lang="en-US" sz="2000"/>
        </a:p>
      </dgm:t>
    </dgm:pt>
    <dgm:pt modelId="{682EBB9B-214D-48B0-91C1-D22041154087}">
      <dgm:prSet phldrT="[Text]" custT="1"/>
      <dgm:spPr/>
      <dgm:t>
        <a:bodyPr/>
        <a:lstStyle/>
        <a:p>
          <a:r>
            <a:rPr lang="en-US" sz="2000" dirty="0"/>
            <a:t>47/56 papers (87.5%) report benefits, primarily efficiency, integration, and cost reduction.</a:t>
          </a:r>
        </a:p>
      </dgm:t>
    </dgm:pt>
    <dgm:pt modelId="{FFF05D9B-6DA9-4C70-93B7-9902C4124F0F}" type="parTrans" cxnId="{4AF0BA76-1483-42FC-9202-E3002B08E34C}">
      <dgm:prSet/>
      <dgm:spPr/>
      <dgm:t>
        <a:bodyPr/>
        <a:lstStyle/>
        <a:p>
          <a:endParaRPr lang="en-US" sz="2000"/>
        </a:p>
      </dgm:t>
    </dgm:pt>
    <dgm:pt modelId="{208FAB7C-1D57-4F96-B466-2F96E3BFA632}" type="sibTrans" cxnId="{4AF0BA76-1483-42FC-9202-E3002B08E34C}">
      <dgm:prSet/>
      <dgm:spPr/>
      <dgm:t>
        <a:bodyPr/>
        <a:lstStyle/>
        <a:p>
          <a:endParaRPr lang="en-US" sz="2000"/>
        </a:p>
      </dgm:t>
    </dgm:pt>
    <dgm:pt modelId="{165B3A70-B419-4D35-A999-B81ECA756F5A}">
      <dgm:prSet phldrT="[Text]" custT="1"/>
      <dgm:spPr/>
      <dgm:t>
        <a:bodyPr/>
        <a:lstStyle/>
        <a:p>
          <a:pPr>
            <a:buFont typeface="Arial" panose="020B0604020202020204" pitchFamily="34" charset="0"/>
            <a:buChar char="•"/>
          </a:pPr>
          <a:r>
            <a:rPr lang="en-US" sz="2000" dirty="0"/>
            <a:t>Only 23 of 56 papers (41%) define DE, and 56.5% of those reuse DoD wording, indicating the concept of DE is well known to not require a definition or potential fragmentation of what DE means.</a:t>
          </a:r>
        </a:p>
      </dgm:t>
    </dgm:pt>
    <dgm:pt modelId="{AB23D006-0C99-45A1-BA99-5C06D6E62E28}" type="sibTrans" cxnId="{A2FBAC0D-3C89-4392-BAF4-30B2EFA7EF07}">
      <dgm:prSet/>
      <dgm:spPr/>
      <dgm:t>
        <a:bodyPr/>
        <a:lstStyle/>
        <a:p>
          <a:endParaRPr lang="en-US" sz="2000"/>
        </a:p>
      </dgm:t>
    </dgm:pt>
    <dgm:pt modelId="{F7E005CE-71DA-4CEC-A3F0-11928D55B71E}" type="parTrans" cxnId="{A2FBAC0D-3C89-4392-BAF4-30B2EFA7EF07}">
      <dgm:prSet/>
      <dgm:spPr/>
      <dgm:t>
        <a:bodyPr/>
        <a:lstStyle/>
        <a:p>
          <a:endParaRPr lang="en-US" sz="2000"/>
        </a:p>
      </dgm:t>
    </dgm:pt>
    <dgm:pt modelId="{8B017FF9-95B0-4B52-A48A-4B4A4601817C}">
      <dgm:prSet phldrT="[Text]" custT="1"/>
      <dgm:spPr/>
      <dgm:t>
        <a:bodyPr/>
        <a:lstStyle/>
        <a:p>
          <a:r>
            <a:rPr lang="en-US" sz="2000" b="1" dirty="0"/>
            <a:t>Common Components of Digital Engineering</a:t>
          </a:r>
        </a:p>
      </dgm:t>
    </dgm:pt>
    <dgm:pt modelId="{00BCE470-4A7F-4D31-A088-89FDC5B16CF7}" type="parTrans" cxnId="{9C242C3A-5B6E-4CC9-82D2-66B37DE46BAC}">
      <dgm:prSet/>
      <dgm:spPr/>
      <dgm:t>
        <a:bodyPr/>
        <a:lstStyle/>
        <a:p>
          <a:endParaRPr lang="en-US" sz="2000"/>
        </a:p>
      </dgm:t>
    </dgm:pt>
    <dgm:pt modelId="{6998CB9D-762D-414D-8A43-326F20ED2F4A}" type="sibTrans" cxnId="{9C242C3A-5B6E-4CC9-82D2-66B37DE46BAC}">
      <dgm:prSet/>
      <dgm:spPr/>
      <dgm:t>
        <a:bodyPr/>
        <a:lstStyle/>
        <a:p>
          <a:endParaRPr lang="en-US" sz="2000"/>
        </a:p>
      </dgm:t>
    </dgm:pt>
    <dgm:pt modelId="{E36B6823-196D-43A2-9498-E980842863AA}">
      <dgm:prSet phldrT="[Text]" custT="1"/>
      <dgm:spPr/>
      <dgm:t>
        <a:bodyPr/>
        <a:lstStyle/>
        <a:p>
          <a:r>
            <a:rPr lang="en-US" sz="2000" dirty="0"/>
            <a:t>Simulation (39 mentions) and MBSE (37) are the most frequently listed components within Digital Engineering, showing a strong bond with the ideas of Systems Engineering.</a:t>
          </a:r>
        </a:p>
      </dgm:t>
    </dgm:pt>
    <dgm:pt modelId="{DC6C51FF-0B58-42FF-91FE-76509205ED6A}" type="parTrans" cxnId="{FB12074E-4619-491E-87F8-EA5DA368204E}">
      <dgm:prSet/>
      <dgm:spPr/>
      <dgm:t>
        <a:bodyPr/>
        <a:lstStyle/>
        <a:p>
          <a:endParaRPr lang="en-US" sz="2000"/>
        </a:p>
      </dgm:t>
    </dgm:pt>
    <dgm:pt modelId="{1AEE7E9B-2EF7-4E43-9A60-DE860150E319}" type="sibTrans" cxnId="{FB12074E-4619-491E-87F8-EA5DA368204E}">
      <dgm:prSet/>
      <dgm:spPr/>
      <dgm:t>
        <a:bodyPr/>
        <a:lstStyle/>
        <a:p>
          <a:endParaRPr lang="en-US" sz="2000"/>
        </a:p>
      </dgm:t>
    </dgm:pt>
    <dgm:pt modelId="{FFFF4DBA-277E-47F3-845A-21B67191DAB5}" type="pres">
      <dgm:prSet presAssocID="{A4D928B2-0088-4E06-ACBA-2C393713404F}" presName="linear" presStyleCnt="0">
        <dgm:presLayoutVars>
          <dgm:animLvl val="lvl"/>
          <dgm:resizeHandles val="exact"/>
        </dgm:presLayoutVars>
      </dgm:prSet>
      <dgm:spPr/>
    </dgm:pt>
    <dgm:pt modelId="{07FE50E9-B746-432C-B5E6-639E9E62C9E4}" type="pres">
      <dgm:prSet presAssocID="{B14147D6-8611-4B29-9D5D-4AB1DF35718D}" presName="parentText" presStyleLbl="node1" presStyleIdx="0" presStyleCnt="3">
        <dgm:presLayoutVars>
          <dgm:chMax val="0"/>
          <dgm:bulletEnabled val="1"/>
        </dgm:presLayoutVars>
      </dgm:prSet>
      <dgm:spPr/>
    </dgm:pt>
    <dgm:pt modelId="{3F074416-1D99-480F-B92D-B0A9EC824D8E}" type="pres">
      <dgm:prSet presAssocID="{B14147D6-8611-4B29-9D5D-4AB1DF35718D}" presName="childText" presStyleLbl="revTx" presStyleIdx="0" presStyleCnt="3">
        <dgm:presLayoutVars>
          <dgm:bulletEnabled val="1"/>
        </dgm:presLayoutVars>
      </dgm:prSet>
      <dgm:spPr/>
    </dgm:pt>
    <dgm:pt modelId="{788574AF-251B-4DFD-B19E-CAA870BB2F27}" type="pres">
      <dgm:prSet presAssocID="{A9E9C94A-65EF-498E-8537-5CADDD0473B5}" presName="parentText" presStyleLbl="node1" presStyleIdx="1" presStyleCnt="3">
        <dgm:presLayoutVars>
          <dgm:chMax val="0"/>
          <dgm:bulletEnabled val="1"/>
        </dgm:presLayoutVars>
      </dgm:prSet>
      <dgm:spPr/>
    </dgm:pt>
    <dgm:pt modelId="{7F8F429A-E415-444C-B71D-59693DDE0B13}" type="pres">
      <dgm:prSet presAssocID="{A9E9C94A-65EF-498E-8537-5CADDD0473B5}" presName="childText" presStyleLbl="revTx" presStyleIdx="1" presStyleCnt="3">
        <dgm:presLayoutVars>
          <dgm:bulletEnabled val="1"/>
        </dgm:presLayoutVars>
      </dgm:prSet>
      <dgm:spPr/>
    </dgm:pt>
    <dgm:pt modelId="{3CF2FE12-97DC-4778-99D3-F5803E4CED07}" type="pres">
      <dgm:prSet presAssocID="{8B017FF9-95B0-4B52-A48A-4B4A4601817C}" presName="parentText" presStyleLbl="node1" presStyleIdx="2" presStyleCnt="3">
        <dgm:presLayoutVars>
          <dgm:chMax val="0"/>
          <dgm:bulletEnabled val="1"/>
        </dgm:presLayoutVars>
      </dgm:prSet>
      <dgm:spPr/>
    </dgm:pt>
    <dgm:pt modelId="{2CF0359B-A057-4B56-9842-6A8F7B484DA9}" type="pres">
      <dgm:prSet presAssocID="{8B017FF9-95B0-4B52-A48A-4B4A4601817C}" presName="childText" presStyleLbl="revTx" presStyleIdx="2" presStyleCnt="3">
        <dgm:presLayoutVars>
          <dgm:bulletEnabled val="1"/>
        </dgm:presLayoutVars>
      </dgm:prSet>
      <dgm:spPr/>
    </dgm:pt>
  </dgm:ptLst>
  <dgm:cxnLst>
    <dgm:cxn modelId="{A2FBAC0D-3C89-4392-BAF4-30B2EFA7EF07}" srcId="{B14147D6-8611-4B29-9D5D-4AB1DF35718D}" destId="{165B3A70-B419-4D35-A999-B81ECA756F5A}" srcOrd="0" destOrd="0" parTransId="{F7E005CE-71DA-4CEC-A3F0-11928D55B71E}" sibTransId="{AB23D006-0C99-45A1-BA99-5C06D6E62E28}"/>
    <dgm:cxn modelId="{3054D40E-27CB-4921-8392-392C30AAAAA0}" type="presOf" srcId="{E36B6823-196D-43A2-9498-E980842863AA}" destId="{2CF0359B-A057-4B56-9842-6A8F7B484DA9}" srcOrd="0" destOrd="0" presId="urn:microsoft.com/office/officeart/2005/8/layout/vList2"/>
    <dgm:cxn modelId="{BCFB1E2C-9C30-4091-88A3-3AD524197CD9}" srcId="{A4D928B2-0088-4E06-ACBA-2C393713404F}" destId="{B14147D6-8611-4B29-9D5D-4AB1DF35718D}" srcOrd="0" destOrd="0" parTransId="{20059887-4DD6-4256-B561-FE924F08AB55}" sibTransId="{6B50C8B3-E460-4BBB-A7CC-477BD0354DBE}"/>
    <dgm:cxn modelId="{62655E34-5488-48CB-B2A0-185546DB5367}" type="presOf" srcId="{682EBB9B-214D-48B0-91C1-D22041154087}" destId="{7F8F429A-E415-444C-B71D-59693DDE0B13}" srcOrd="0" destOrd="0" presId="urn:microsoft.com/office/officeart/2005/8/layout/vList2"/>
    <dgm:cxn modelId="{9C242C3A-5B6E-4CC9-82D2-66B37DE46BAC}" srcId="{A4D928B2-0088-4E06-ACBA-2C393713404F}" destId="{8B017FF9-95B0-4B52-A48A-4B4A4601817C}" srcOrd="2" destOrd="0" parTransId="{00BCE470-4A7F-4D31-A088-89FDC5B16CF7}" sibTransId="{6998CB9D-762D-414D-8A43-326F20ED2F4A}"/>
    <dgm:cxn modelId="{FB12074E-4619-491E-87F8-EA5DA368204E}" srcId="{8B017FF9-95B0-4B52-A48A-4B4A4601817C}" destId="{E36B6823-196D-43A2-9498-E980842863AA}" srcOrd="0" destOrd="0" parTransId="{DC6C51FF-0B58-42FF-91FE-76509205ED6A}" sibTransId="{1AEE7E9B-2EF7-4E43-9A60-DE860150E319}"/>
    <dgm:cxn modelId="{3C3E5061-37CC-45B6-9FD1-C6B39916955D}" type="presOf" srcId="{A9E9C94A-65EF-498E-8537-5CADDD0473B5}" destId="{788574AF-251B-4DFD-B19E-CAA870BB2F27}" srcOrd="0" destOrd="0" presId="urn:microsoft.com/office/officeart/2005/8/layout/vList2"/>
    <dgm:cxn modelId="{0AF26F76-B12C-4DBA-BE7C-81979B0E909B}" type="presOf" srcId="{165B3A70-B419-4D35-A999-B81ECA756F5A}" destId="{3F074416-1D99-480F-B92D-B0A9EC824D8E}" srcOrd="0" destOrd="0" presId="urn:microsoft.com/office/officeart/2005/8/layout/vList2"/>
    <dgm:cxn modelId="{4AF0BA76-1483-42FC-9202-E3002B08E34C}" srcId="{A9E9C94A-65EF-498E-8537-5CADDD0473B5}" destId="{682EBB9B-214D-48B0-91C1-D22041154087}" srcOrd="0" destOrd="0" parTransId="{FFF05D9B-6DA9-4C70-93B7-9902C4124F0F}" sibTransId="{208FAB7C-1D57-4F96-B466-2F96E3BFA632}"/>
    <dgm:cxn modelId="{1B02F1BA-AAA9-4C3D-9FA3-20B99873E373}" type="presOf" srcId="{A4D928B2-0088-4E06-ACBA-2C393713404F}" destId="{FFFF4DBA-277E-47F3-845A-21B67191DAB5}" srcOrd="0" destOrd="0" presId="urn:microsoft.com/office/officeart/2005/8/layout/vList2"/>
    <dgm:cxn modelId="{10D7D9C9-874A-4F2E-9F93-C3E72F244EA0}" srcId="{A4D928B2-0088-4E06-ACBA-2C393713404F}" destId="{A9E9C94A-65EF-498E-8537-5CADDD0473B5}" srcOrd="1" destOrd="0" parTransId="{32D7D539-710D-4414-8CAF-5CBD7ABB6D32}" sibTransId="{20810F66-4458-441F-8750-D86692A4A2FD}"/>
    <dgm:cxn modelId="{74549ED0-5684-4D6C-9C5B-0F83B7D36805}" type="presOf" srcId="{8B017FF9-95B0-4B52-A48A-4B4A4601817C}" destId="{3CF2FE12-97DC-4778-99D3-F5803E4CED07}" srcOrd="0" destOrd="0" presId="urn:microsoft.com/office/officeart/2005/8/layout/vList2"/>
    <dgm:cxn modelId="{57B4A5F6-A3CD-48C8-A3AD-F02CB16ED508}" type="presOf" srcId="{B14147D6-8611-4B29-9D5D-4AB1DF35718D}" destId="{07FE50E9-B746-432C-B5E6-639E9E62C9E4}" srcOrd="0" destOrd="0" presId="urn:microsoft.com/office/officeart/2005/8/layout/vList2"/>
    <dgm:cxn modelId="{86E132D1-8BF5-46A4-8DE7-D6DF6F90344B}" type="presParOf" srcId="{FFFF4DBA-277E-47F3-845A-21B67191DAB5}" destId="{07FE50E9-B746-432C-B5E6-639E9E62C9E4}" srcOrd="0" destOrd="0" presId="urn:microsoft.com/office/officeart/2005/8/layout/vList2"/>
    <dgm:cxn modelId="{6196709E-0EA7-4D9D-97C5-5F6C8ABC9A59}" type="presParOf" srcId="{FFFF4DBA-277E-47F3-845A-21B67191DAB5}" destId="{3F074416-1D99-480F-B92D-B0A9EC824D8E}" srcOrd="1" destOrd="0" presId="urn:microsoft.com/office/officeart/2005/8/layout/vList2"/>
    <dgm:cxn modelId="{20017889-D0E5-454B-B41B-AC5C94B6FDD8}" type="presParOf" srcId="{FFFF4DBA-277E-47F3-845A-21B67191DAB5}" destId="{788574AF-251B-4DFD-B19E-CAA870BB2F27}" srcOrd="2" destOrd="0" presId="urn:microsoft.com/office/officeart/2005/8/layout/vList2"/>
    <dgm:cxn modelId="{746CCB92-D7B4-4A55-9F25-1D3868058AC0}" type="presParOf" srcId="{FFFF4DBA-277E-47F3-845A-21B67191DAB5}" destId="{7F8F429A-E415-444C-B71D-59693DDE0B13}" srcOrd="3" destOrd="0" presId="urn:microsoft.com/office/officeart/2005/8/layout/vList2"/>
    <dgm:cxn modelId="{D6A123B4-8C0E-4FD9-8EFF-D2FAFAD4B158}" type="presParOf" srcId="{FFFF4DBA-277E-47F3-845A-21B67191DAB5}" destId="{3CF2FE12-97DC-4778-99D3-F5803E4CED07}" srcOrd="4" destOrd="0" presId="urn:microsoft.com/office/officeart/2005/8/layout/vList2"/>
    <dgm:cxn modelId="{2C07CA9C-0A96-4C76-9FBD-589204199A82}" type="presParOf" srcId="{FFFF4DBA-277E-47F3-845A-21B67191DAB5}" destId="{2CF0359B-A057-4B56-9842-6A8F7B484DA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BB0B-668B-42BD-A9B9-628EEF52CFF0}">
      <dsp:nvSpPr>
        <dsp:cNvPr id="0" name=""/>
        <dsp:cNvSpPr/>
      </dsp:nvSpPr>
      <dsp:spPr>
        <a:xfrm>
          <a:off x="-6126981" y="-937410"/>
          <a:ext cx="7293488" cy="7293488"/>
        </a:xfrm>
        <a:prstGeom prst="blockArc">
          <a:avLst>
            <a:gd name="adj1" fmla="val 18900000"/>
            <a:gd name="adj2" fmla="val 2700000"/>
            <a:gd name="adj3" fmla="val 296"/>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4BD27-41CC-45F9-99FB-E7291437531C}">
      <dsp:nvSpPr>
        <dsp:cNvPr id="0" name=""/>
        <dsp:cNvSpPr/>
      </dsp:nvSpPr>
      <dsp:spPr>
        <a:xfrm>
          <a:off x="509717" y="338558"/>
          <a:ext cx="8939116"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What is Digital Engineering?</a:t>
          </a:r>
        </a:p>
      </dsp:txBody>
      <dsp:txXfrm>
        <a:off x="509717" y="338558"/>
        <a:ext cx="8939116" cy="677550"/>
      </dsp:txXfrm>
    </dsp:sp>
    <dsp:sp modelId="{952F062B-0421-4857-A347-E0996BE17173}">
      <dsp:nvSpPr>
        <dsp:cNvPr id="0" name=""/>
        <dsp:cNvSpPr/>
      </dsp:nvSpPr>
      <dsp:spPr>
        <a:xfrm>
          <a:off x="86248" y="253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3DA96C-0EE7-4C4F-AC44-3D406294B680}">
      <dsp:nvSpPr>
        <dsp:cNvPr id="0" name=""/>
        <dsp:cNvSpPr/>
      </dsp:nvSpPr>
      <dsp:spPr>
        <a:xfrm>
          <a:off x="995230" y="1354558"/>
          <a:ext cx="8453603"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rtl="0">
            <a:lnSpc>
              <a:spcPct val="90000"/>
            </a:lnSpc>
            <a:spcBef>
              <a:spcPct val="0"/>
            </a:spcBef>
            <a:spcAft>
              <a:spcPct val="35000"/>
            </a:spcAft>
            <a:buNone/>
          </a:pPr>
          <a:r>
            <a:rPr lang="en-US" sz="3500" kern="1200" dirty="0">
              <a:latin typeface="Aptos Display" panose="02110004020202020204"/>
            </a:rPr>
            <a:t>Objectives</a:t>
          </a:r>
        </a:p>
      </dsp:txBody>
      <dsp:txXfrm>
        <a:off x="995230" y="1354558"/>
        <a:ext cx="8453603" cy="677550"/>
      </dsp:txXfrm>
    </dsp:sp>
    <dsp:sp modelId="{0872A47B-A0F8-4AA5-A263-D089FBCBCA27}">
      <dsp:nvSpPr>
        <dsp:cNvPr id="0" name=""/>
        <dsp:cNvSpPr/>
      </dsp:nvSpPr>
      <dsp:spPr>
        <a:xfrm>
          <a:off x="571761" y="1269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6EC978-F7F3-46CA-BCEE-817E4D8D0A7D}">
      <dsp:nvSpPr>
        <dsp:cNvPr id="0" name=""/>
        <dsp:cNvSpPr/>
      </dsp:nvSpPr>
      <dsp:spPr>
        <a:xfrm>
          <a:off x="1144243" y="2370558"/>
          <a:ext cx="8304590"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Aptos Display" panose="02110004020202020204"/>
            </a:rPr>
            <a:t>Methodology</a:t>
          </a:r>
          <a:endParaRPr lang="en-US" sz="3500" kern="1200" dirty="0"/>
        </a:p>
      </dsp:txBody>
      <dsp:txXfrm>
        <a:off x="1144243" y="2370558"/>
        <a:ext cx="8304590" cy="677550"/>
      </dsp:txXfrm>
    </dsp:sp>
    <dsp:sp modelId="{FE2E0CEE-8DDA-46F9-A7C6-555BD750C507}">
      <dsp:nvSpPr>
        <dsp:cNvPr id="0" name=""/>
        <dsp:cNvSpPr/>
      </dsp:nvSpPr>
      <dsp:spPr>
        <a:xfrm>
          <a:off x="720774" y="2285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2CB380-576D-445B-A07C-E049BEDA151A}">
      <dsp:nvSpPr>
        <dsp:cNvPr id="0" name=""/>
        <dsp:cNvSpPr/>
      </dsp:nvSpPr>
      <dsp:spPr>
        <a:xfrm>
          <a:off x="1050685" y="3353649"/>
          <a:ext cx="8453603"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Results/Discussion</a:t>
          </a:r>
        </a:p>
      </dsp:txBody>
      <dsp:txXfrm>
        <a:off x="1050685" y="3353649"/>
        <a:ext cx="8453603" cy="677550"/>
      </dsp:txXfrm>
    </dsp:sp>
    <dsp:sp modelId="{6B389E48-0A6E-4E5A-A28A-8058CE20EE92}">
      <dsp:nvSpPr>
        <dsp:cNvPr id="0" name=""/>
        <dsp:cNvSpPr/>
      </dsp:nvSpPr>
      <dsp:spPr>
        <a:xfrm>
          <a:off x="571761" y="3301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925AE3-8D43-49DB-B0F2-00897C32DF6C}">
      <dsp:nvSpPr>
        <dsp:cNvPr id="0" name=""/>
        <dsp:cNvSpPr/>
      </dsp:nvSpPr>
      <dsp:spPr>
        <a:xfrm>
          <a:off x="509717" y="4402558"/>
          <a:ext cx="8939116" cy="6775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Conclusion</a:t>
          </a:r>
        </a:p>
      </dsp:txBody>
      <dsp:txXfrm>
        <a:off x="509717" y="4402558"/>
        <a:ext cx="8939116" cy="677550"/>
      </dsp:txXfrm>
    </dsp:sp>
    <dsp:sp modelId="{31DABE63-9E86-4D2D-80FB-32A1FAE7AFB8}">
      <dsp:nvSpPr>
        <dsp:cNvPr id="0" name=""/>
        <dsp:cNvSpPr/>
      </dsp:nvSpPr>
      <dsp:spPr>
        <a:xfrm>
          <a:off x="86248" y="4317864"/>
          <a:ext cx="846937" cy="8469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E50E9-B746-432C-B5E6-639E9E62C9E4}">
      <dsp:nvSpPr>
        <dsp:cNvPr id="0" name=""/>
        <dsp:cNvSpPr/>
      </dsp:nvSpPr>
      <dsp:spPr>
        <a:xfrm>
          <a:off x="0" y="13088"/>
          <a:ext cx="11255080" cy="973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Definition of Digital Engineering</a:t>
          </a:r>
        </a:p>
      </dsp:txBody>
      <dsp:txXfrm>
        <a:off x="47519" y="60607"/>
        <a:ext cx="11160042" cy="878402"/>
      </dsp:txXfrm>
    </dsp:sp>
    <dsp:sp modelId="{3F074416-1D99-480F-B92D-B0A9EC824D8E}">
      <dsp:nvSpPr>
        <dsp:cNvPr id="0" name=""/>
        <dsp:cNvSpPr/>
      </dsp:nvSpPr>
      <dsp:spPr>
        <a:xfrm>
          <a:off x="0" y="986528"/>
          <a:ext cx="11255080"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49" tIns="25400" rIns="142240" bIns="2540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kern="1200" dirty="0"/>
            <a:t>Only 23 of 56 papers (41%) define DE, and 56.5% of those reuse DoD wording, indicating the concept of DE is well known to not require a definition or potential fragmentation of what DE means.</a:t>
          </a:r>
        </a:p>
      </dsp:txBody>
      <dsp:txXfrm>
        <a:off x="0" y="986528"/>
        <a:ext cx="11255080" cy="914940"/>
      </dsp:txXfrm>
    </dsp:sp>
    <dsp:sp modelId="{788574AF-251B-4DFD-B19E-CAA870BB2F27}">
      <dsp:nvSpPr>
        <dsp:cNvPr id="0" name=""/>
        <dsp:cNvSpPr/>
      </dsp:nvSpPr>
      <dsp:spPr>
        <a:xfrm>
          <a:off x="0" y="1901468"/>
          <a:ext cx="11255080" cy="973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Benefits of Digital Engineering</a:t>
          </a:r>
        </a:p>
      </dsp:txBody>
      <dsp:txXfrm>
        <a:off x="47519" y="1948987"/>
        <a:ext cx="11160042" cy="878402"/>
      </dsp:txXfrm>
    </dsp:sp>
    <dsp:sp modelId="{7F8F429A-E415-444C-B71D-59693DDE0B13}">
      <dsp:nvSpPr>
        <dsp:cNvPr id="0" name=""/>
        <dsp:cNvSpPr/>
      </dsp:nvSpPr>
      <dsp:spPr>
        <a:xfrm>
          <a:off x="0" y="2874908"/>
          <a:ext cx="1125508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47/56 papers (87.5%) report benefits, primarily efficiency, integration, and cost reduction.</a:t>
          </a:r>
        </a:p>
      </dsp:txBody>
      <dsp:txXfrm>
        <a:off x="0" y="2874908"/>
        <a:ext cx="11255080" cy="861120"/>
      </dsp:txXfrm>
    </dsp:sp>
    <dsp:sp modelId="{3CF2FE12-97DC-4778-99D3-F5803E4CED07}">
      <dsp:nvSpPr>
        <dsp:cNvPr id="0" name=""/>
        <dsp:cNvSpPr/>
      </dsp:nvSpPr>
      <dsp:spPr>
        <a:xfrm>
          <a:off x="0" y="3736028"/>
          <a:ext cx="11255080" cy="973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Common Components of Digital Engineering</a:t>
          </a:r>
        </a:p>
      </dsp:txBody>
      <dsp:txXfrm>
        <a:off x="47519" y="3783547"/>
        <a:ext cx="11160042" cy="878402"/>
      </dsp:txXfrm>
    </dsp:sp>
    <dsp:sp modelId="{2CF0359B-A057-4B56-9842-6A8F7B484DA9}">
      <dsp:nvSpPr>
        <dsp:cNvPr id="0" name=""/>
        <dsp:cNvSpPr/>
      </dsp:nvSpPr>
      <dsp:spPr>
        <a:xfrm>
          <a:off x="0" y="4709468"/>
          <a:ext cx="1125508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3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Simulation (39 mentions) and MBSE (37) are the most frequently listed components within Digital Engineering, showing a strong bond with the ideas of Systems Engineering.</a:t>
          </a:r>
        </a:p>
      </dsp:txBody>
      <dsp:txXfrm>
        <a:off x="0" y="4709468"/>
        <a:ext cx="11255080" cy="8611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73BCA-BCB2-4CF0-8759-DB861EAED9C8}" type="datetimeFigureOut">
              <a:rPr lang="en-US" smtClean="0"/>
              <a:t>10/13/25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0578C-1D43-4E53-AA12-6E98D7389165}" type="slidenum">
              <a:rPr lang="en-US" smtClean="0"/>
              <a:t>‹#›</a:t>
            </a:fld>
            <a:endParaRPr lang="en-US"/>
          </a:p>
        </p:txBody>
      </p:sp>
    </p:spTree>
    <p:extLst>
      <p:ext uri="{BB962C8B-B14F-4D97-AF65-F5344CB8AC3E}">
        <p14:creationId xmlns:p14="http://schemas.microsoft.com/office/powerpoint/2010/main" val="108678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0578C-1D43-4E53-AA12-6E98D7389165}" type="slidenum">
              <a:rPr lang="en-US" smtClean="0"/>
              <a:t>1</a:t>
            </a:fld>
            <a:endParaRPr lang="en-US"/>
          </a:p>
        </p:txBody>
      </p:sp>
    </p:spTree>
    <p:extLst>
      <p:ext uri="{BB962C8B-B14F-4D97-AF65-F5344CB8AC3E}">
        <p14:creationId xmlns:p14="http://schemas.microsoft.com/office/powerpoint/2010/main" val="428821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B180-913F-6F19-D99C-2406A458A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EF19D-AC73-D398-1BE3-60FFF2944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F8294-768C-B61B-BF38-3298188BC9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CF7FB3-C64C-5B4E-0613-F6637FB15B85}"/>
              </a:ext>
            </a:extLst>
          </p:cNvPr>
          <p:cNvSpPr>
            <a:spLocks noGrp="1"/>
          </p:cNvSpPr>
          <p:nvPr>
            <p:ph type="sldNum" sz="quarter" idx="5"/>
          </p:nvPr>
        </p:nvSpPr>
        <p:spPr/>
        <p:txBody>
          <a:bodyPr/>
          <a:lstStyle/>
          <a:p>
            <a:fld id="{7550578C-1D43-4E53-AA12-6E98D7389165}" type="slidenum">
              <a:rPr lang="en-US" smtClean="0"/>
              <a:t>19</a:t>
            </a:fld>
            <a:endParaRPr lang="en-US"/>
          </a:p>
        </p:txBody>
      </p:sp>
    </p:spTree>
    <p:extLst>
      <p:ext uri="{BB962C8B-B14F-4D97-AF65-F5344CB8AC3E}">
        <p14:creationId xmlns:p14="http://schemas.microsoft.com/office/powerpoint/2010/main" val="21619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2DE03-1BB7-088A-7EF9-086A663E0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721B5-1953-7E57-BBF9-05661F8D3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C535B-B0AD-F854-C58D-59E8B888A1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8E216-B296-8A90-2657-BB75078D7FBB}"/>
              </a:ext>
            </a:extLst>
          </p:cNvPr>
          <p:cNvSpPr>
            <a:spLocks noGrp="1"/>
          </p:cNvSpPr>
          <p:nvPr>
            <p:ph type="sldNum" sz="quarter" idx="5"/>
          </p:nvPr>
        </p:nvSpPr>
        <p:spPr/>
        <p:txBody>
          <a:bodyPr/>
          <a:lstStyle/>
          <a:p>
            <a:fld id="{7550578C-1D43-4E53-AA12-6E98D7389165}" type="slidenum">
              <a:rPr lang="en-US" smtClean="0"/>
              <a:t>20</a:t>
            </a:fld>
            <a:endParaRPr lang="en-US"/>
          </a:p>
        </p:txBody>
      </p:sp>
    </p:spTree>
    <p:extLst>
      <p:ext uri="{BB962C8B-B14F-4D97-AF65-F5344CB8AC3E}">
        <p14:creationId xmlns:p14="http://schemas.microsoft.com/office/powerpoint/2010/main" val="140962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1D9D-E109-D7E9-3EF8-EDFCC89E1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2C331-A1F8-E1A1-E644-94B209B0C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BD9AC-91D4-9C6D-966D-7E1D1BB52F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2C60C7-2D9D-856A-7589-39A26CD3C8CC}"/>
              </a:ext>
            </a:extLst>
          </p:cNvPr>
          <p:cNvSpPr>
            <a:spLocks noGrp="1"/>
          </p:cNvSpPr>
          <p:nvPr>
            <p:ph type="sldNum" sz="quarter" idx="5"/>
          </p:nvPr>
        </p:nvSpPr>
        <p:spPr/>
        <p:txBody>
          <a:bodyPr/>
          <a:lstStyle/>
          <a:p>
            <a:fld id="{7550578C-1D43-4E53-AA12-6E98D7389165}" type="slidenum">
              <a:rPr lang="en-US" smtClean="0"/>
              <a:t>21</a:t>
            </a:fld>
            <a:endParaRPr lang="en-US"/>
          </a:p>
        </p:txBody>
      </p:sp>
    </p:spTree>
    <p:extLst>
      <p:ext uri="{BB962C8B-B14F-4D97-AF65-F5344CB8AC3E}">
        <p14:creationId xmlns:p14="http://schemas.microsoft.com/office/powerpoint/2010/main" val="1016939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7B7B2-6B58-15F2-8040-3F27F294F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49F7F-8579-C155-30DA-5394737D4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09B0E-3AFA-1DB0-673B-653BAD6BDA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B0CF3F-59C2-7F0F-4C0D-19219DF54868}"/>
              </a:ext>
            </a:extLst>
          </p:cNvPr>
          <p:cNvSpPr>
            <a:spLocks noGrp="1"/>
          </p:cNvSpPr>
          <p:nvPr>
            <p:ph type="sldNum" sz="quarter" idx="5"/>
          </p:nvPr>
        </p:nvSpPr>
        <p:spPr/>
        <p:txBody>
          <a:bodyPr/>
          <a:lstStyle/>
          <a:p>
            <a:fld id="{7550578C-1D43-4E53-AA12-6E98D7389165}" type="slidenum">
              <a:rPr lang="en-US" smtClean="0"/>
              <a:t>25</a:t>
            </a:fld>
            <a:endParaRPr lang="en-US"/>
          </a:p>
        </p:txBody>
      </p:sp>
    </p:spTree>
    <p:extLst>
      <p:ext uri="{BB962C8B-B14F-4D97-AF65-F5344CB8AC3E}">
        <p14:creationId xmlns:p14="http://schemas.microsoft.com/office/powerpoint/2010/main" val="296049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https://inl.gov/digital-engineering/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Changed Definition to be from source.</a:t>
            </a:r>
            <a:br>
              <a:rPr lang="en-US" sz="1800" dirty="0">
                <a:effectLst/>
                <a:latin typeface="Segoe UI" panose="020B0502040204020203" pitchFamily="34" charset="0"/>
              </a:rPr>
            </a:br>
            <a:r>
              <a:rPr lang="en-US" sz="1800" dirty="0">
                <a:effectLst/>
                <a:latin typeface="Segoe UI" panose="020B0502040204020203" pitchFamily="34" charset="0"/>
              </a:rPr>
              <a:t>https://sebokwiki.org/w/images/sebokwiki-farm%21w/c/cf/Guide_to_the_Systems_Engineering_Body_of_Knowledge%2C_v._2.4%2C_Part_8.pdf</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pg. 52. 55 on pdf</a:t>
            </a:r>
            <a:endParaRPr lang="en-US" sz="1800" dirty="0">
              <a:effectLst/>
              <a:latin typeface="Arial" panose="020B0604020202020204" pitchFamily="34" charset="0"/>
            </a:endParaRPr>
          </a:p>
          <a:p>
            <a:endParaRPr lang="en-US" b="1" dirty="0"/>
          </a:p>
          <a:p>
            <a:r>
              <a:rPr lang="fi-FI" sz="1800" dirty="0">
                <a:effectLst/>
                <a:latin typeface="Segoe UI" panose="020B0502040204020203" pitchFamily="34" charset="0"/>
              </a:rPr>
              <a:t>https://www.mitre.org/sites/default/files/2021-12/pr-21-1658-Common-Basis-for-Digital-Engineering-Discussions.pdf?#page=10.08</a:t>
            </a:r>
            <a:br>
              <a:rPr lang="fi-FI" sz="1800" dirty="0">
                <a:effectLst/>
                <a:latin typeface="Segoe UI" panose="020B0502040204020203" pitchFamily="34" charset="0"/>
              </a:rPr>
            </a:br>
            <a:br>
              <a:rPr lang="fi-FI" sz="1800" dirty="0">
                <a:effectLst/>
                <a:latin typeface="Segoe UI" panose="020B0502040204020203" pitchFamily="34" charset="0"/>
              </a:rPr>
            </a:br>
            <a:r>
              <a:rPr lang="fi-FI" sz="1800" dirty="0">
                <a:effectLst/>
                <a:latin typeface="Segoe UI" panose="020B0502040204020203" pitchFamily="34" charset="0"/>
              </a:rPr>
              <a:t>pg.2. 10 on pdf</a:t>
            </a:r>
            <a:endParaRPr lang="fi-FI"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50578C-1D43-4E53-AA12-6E98D7389165}" type="slidenum">
              <a:rPr lang="en-US" smtClean="0"/>
              <a:t>4</a:t>
            </a:fld>
            <a:endParaRPr lang="en-US"/>
          </a:p>
        </p:txBody>
      </p:sp>
    </p:spTree>
    <p:extLst>
      <p:ext uri="{BB962C8B-B14F-4D97-AF65-F5344CB8AC3E}">
        <p14:creationId xmlns:p14="http://schemas.microsoft.com/office/powerpoint/2010/main" val="364794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18264-3CE9-6B78-3C45-449ED30FA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46BA4-9CD7-471A-DCED-4130E2924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E590A-8D43-011F-2F5C-8E75925C57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736ABE-D28B-EC0D-F542-DC2C727AB6CF}"/>
              </a:ext>
            </a:extLst>
          </p:cNvPr>
          <p:cNvSpPr>
            <a:spLocks noGrp="1"/>
          </p:cNvSpPr>
          <p:nvPr>
            <p:ph type="sldNum" sz="quarter" idx="5"/>
          </p:nvPr>
        </p:nvSpPr>
        <p:spPr/>
        <p:txBody>
          <a:bodyPr/>
          <a:lstStyle/>
          <a:p>
            <a:fld id="{7550578C-1D43-4E53-AA12-6E98D7389165}" type="slidenum">
              <a:rPr lang="en-US" smtClean="0"/>
              <a:t>8</a:t>
            </a:fld>
            <a:endParaRPr lang="en-US"/>
          </a:p>
        </p:txBody>
      </p:sp>
    </p:spTree>
    <p:extLst>
      <p:ext uri="{BB962C8B-B14F-4D97-AF65-F5344CB8AC3E}">
        <p14:creationId xmlns:p14="http://schemas.microsoft.com/office/powerpoint/2010/main" val="112388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0457E-D80E-DE78-0AE9-29F6523CE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70A0B-23BE-0CA5-FE1B-9F2F0DE00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B9E13-B1A8-93A5-75FF-6CC60ADEAD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F3BC7C-0E89-2071-77F4-1C54C617233C}"/>
              </a:ext>
            </a:extLst>
          </p:cNvPr>
          <p:cNvSpPr>
            <a:spLocks noGrp="1"/>
          </p:cNvSpPr>
          <p:nvPr>
            <p:ph type="sldNum" sz="quarter" idx="5"/>
          </p:nvPr>
        </p:nvSpPr>
        <p:spPr/>
        <p:txBody>
          <a:bodyPr/>
          <a:lstStyle/>
          <a:p>
            <a:fld id="{7550578C-1D43-4E53-AA12-6E98D7389165}" type="slidenum">
              <a:rPr lang="en-US" smtClean="0"/>
              <a:t>9</a:t>
            </a:fld>
            <a:endParaRPr lang="en-US"/>
          </a:p>
        </p:txBody>
      </p:sp>
    </p:spTree>
    <p:extLst>
      <p:ext uri="{BB962C8B-B14F-4D97-AF65-F5344CB8AC3E}">
        <p14:creationId xmlns:p14="http://schemas.microsoft.com/office/powerpoint/2010/main" val="127065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0578C-1D43-4E53-AA12-6E98D7389165}" type="slidenum">
              <a:rPr lang="en-US" smtClean="0"/>
              <a:t>12</a:t>
            </a:fld>
            <a:endParaRPr lang="en-US"/>
          </a:p>
        </p:txBody>
      </p:sp>
    </p:spTree>
    <p:extLst>
      <p:ext uri="{BB962C8B-B14F-4D97-AF65-F5344CB8AC3E}">
        <p14:creationId xmlns:p14="http://schemas.microsoft.com/office/powerpoint/2010/main" val="82824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1FCB6-4A9D-DD2C-0A02-00E347515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31D95-719D-5C0B-7A80-F1D7C0CA2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9E56C-9496-15CB-7553-64C86416BCBC}"/>
              </a:ext>
            </a:extLst>
          </p:cNvPr>
          <p:cNvSpPr>
            <a:spLocks noGrp="1"/>
          </p:cNvSpPr>
          <p:nvPr>
            <p:ph type="body" idx="1"/>
          </p:nvPr>
        </p:nvSpPr>
        <p:spPr/>
        <p:txBody>
          <a:bodyPr/>
          <a:lstStyle/>
          <a:p>
            <a:r>
              <a:rPr lang="en-US" dirty="0"/>
              <a:t>DAU(defense acquisition glossary 2017)</a:t>
            </a:r>
          </a:p>
        </p:txBody>
      </p:sp>
      <p:sp>
        <p:nvSpPr>
          <p:cNvPr id="4" name="Slide Number Placeholder 3">
            <a:extLst>
              <a:ext uri="{FF2B5EF4-FFF2-40B4-BE49-F238E27FC236}">
                <a16:creationId xmlns:a16="http://schemas.microsoft.com/office/drawing/2014/main" id="{5D9F13CF-342D-6284-ADCB-E2A0DBC132CC}"/>
              </a:ext>
            </a:extLst>
          </p:cNvPr>
          <p:cNvSpPr>
            <a:spLocks noGrp="1"/>
          </p:cNvSpPr>
          <p:nvPr>
            <p:ph type="sldNum" sz="quarter" idx="5"/>
          </p:nvPr>
        </p:nvSpPr>
        <p:spPr/>
        <p:txBody>
          <a:bodyPr/>
          <a:lstStyle/>
          <a:p>
            <a:fld id="{7550578C-1D43-4E53-AA12-6E98D7389165}" type="slidenum">
              <a:rPr lang="en-US" smtClean="0"/>
              <a:t>15</a:t>
            </a:fld>
            <a:endParaRPr lang="en-US"/>
          </a:p>
        </p:txBody>
      </p:sp>
    </p:spTree>
    <p:extLst>
      <p:ext uri="{BB962C8B-B14F-4D97-AF65-F5344CB8AC3E}">
        <p14:creationId xmlns:p14="http://schemas.microsoft.com/office/powerpoint/2010/main" val="314509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3798E-F113-654F-27A9-2F9BF73F7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39A61-2E74-ACE7-E675-045C775A4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BD6E3-7F44-358B-29A8-28FC313888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69AB93-F534-05AE-9020-69132B9C03BF}"/>
              </a:ext>
            </a:extLst>
          </p:cNvPr>
          <p:cNvSpPr>
            <a:spLocks noGrp="1"/>
          </p:cNvSpPr>
          <p:nvPr>
            <p:ph type="sldNum" sz="quarter" idx="5"/>
          </p:nvPr>
        </p:nvSpPr>
        <p:spPr/>
        <p:txBody>
          <a:bodyPr/>
          <a:lstStyle/>
          <a:p>
            <a:fld id="{7550578C-1D43-4E53-AA12-6E98D7389165}" type="slidenum">
              <a:rPr lang="en-US" smtClean="0"/>
              <a:t>16</a:t>
            </a:fld>
            <a:endParaRPr lang="en-US"/>
          </a:p>
        </p:txBody>
      </p:sp>
    </p:spTree>
    <p:extLst>
      <p:ext uri="{BB962C8B-B14F-4D97-AF65-F5344CB8AC3E}">
        <p14:creationId xmlns:p14="http://schemas.microsoft.com/office/powerpoint/2010/main" val="344546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4BE46-51E3-339F-2DD6-9D0FD2977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A8F33-445A-2ADC-51A9-95B530886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74B7A-8D48-8560-CC99-216FC6CBF4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E8EA12-B07C-D362-8966-9D7C4C79527F}"/>
              </a:ext>
            </a:extLst>
          </p:cNvPr>
          <p:cNvSpPr>
            <a:spLocks noGrp="1"/>
          </p:cNvSpPr>
          <p:nvPr>
            <p:ph type="sldNum" sz="quarter" idx="5"/>
          </p:nvPr>
        </p:nvSpPr>
        <p:spPr/>
        <p:txBody>
          <a:bodyPr/>
          <a:lstStyle/>
          <a:p>
            <a:fld id="{7550578C-1D43-4E53-AA12-6E98D7389165}" type="slidenum">
              <a:rPr lang="en-US" smtClean="0"/>
              <a:t>17</a:t>
            </a:fld>
            <a:endParaRPr lang="en-US"/>
          </a:p>
        </p:txBody>
      </p:sp>
    </p:spTree>
    <p:extLst>
      <p:ext uri="{BB962C8B-B14F-4D97-AF65-F5344CB8AC3E}">
        <p14:creationId xmlns:p14="http://schemas.microsoft.com/office/powerpoint/2010/main" val="2872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6CF1-9D39-A79C-A1CB-38606DF2E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94836-876A-FD52-075D-17D4E6990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5AFBB-EE03-39FA-3BBA-E04C68D095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1B025-F0DF-A964-167E-195BD71118A7}"/>
              </a:ext>
            </a:extLst>
          </p:cNvPr>
          <p:cNvSpPr>
            <a:spLocks noGrp="1"/>
          </p:cNvSpPr>
          <p:nvPr>
            <p:ph type="sldNum" sz="quarter" idx="5"/>
          </p:nvPr>
        </p:nvSpPr>
        <p:spPr/>
        <p:txBody>
          <a:bodyPr/>
          <a:lstStyle/>
          <a:p>
            <a:fld id="{7550578C-1D43-4E53-AA12-6E98D7389165}" type="slidenum">
              <a:rPr lang="en-US" smtClean="0"/>
              <a:t>18</a:t>
            </a:fld>
            <a:endParaRPr lang="en-US"/>
          </a:p>
        </p:txBody>
      </p:sp>
    </p:spTree>
    <p:extLst>
      <p:ext uri="{BB962C8B-B14F-4D97-AF65-F5344CB8AC3E}">
        <p14:creationId xmlns:p14="http://schemas.microsoft.com/office/powerpoint/2010/main" val="660593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128E19-F199-19E1-902E-C600E79374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C0904F-EC0D-519E-721F-ECB01F952B18}"/>
              </a:ext>
            </a:extLst>
          </p:cNvPr>
          <p:cNvSpPr>
            <a:spLocks noGrp="1"/>
          </p:cNvSpPr>
          <p:nvPr>
            <p:ph type="ftr" sz="quarter" idx="11"/>
          </p:nvPr>
        </p:nvSpPr>
        <p:spPr/>
        <p:txBody>
          <a:bodyPr/>
          <a:lstStyle/>
          <a:p>
            <a:r>
              <a:rPr lang="en-US"/>
              <a:t>University of Alabama in Huntsville</a:t>
            </a:r>
          </a:p>
        </p:txBody>
      </p:sp>
      <p:sp>
        <p:nvSpPr>
          <p:cNvPr id="6" name="Slide Number Placeholder 5">
            <a:extLst>
              <a:ext uri="{FF2B5EF4-FFF2-40B4-BE49-F238E27FC236}">
                <a16:creationId xmlns:a16="http://schemas.microsoft.com/office/drawing/2014/main" id="{9018F428-20D5-2E28-0858-2A157D906558}"/>
              </a:ext>
            </a:extLst>
          </p:cNvPr>
          <p:cNvSpPr>
            <a:spLocks noGrp="1"/>
          </p:cNvSpPr>
          <p:nvPr>
            <p:ph type="sldNum" sz="quarter" idx="12"/>
          </p:nvPr>
        </p:nvSpPr>
        <p:spPr>
          <a:xfrm>
            <a:off x="8610600" y="6356350"/>
            <a:ext cx="2743200" cy="365125"/>
          </a:xfrm>
          <a:prstGeom prst="rect">
            <a:avLst/>
          </a:prstGeom>
        </p:spPr>
        <p:txBody>
          <a:bodyPr/>
          <a:lstStyle/>
          <a:p>
            <a:fld id="{25AEBF1D-44A8-4EE1-8DD2-F6524C5996D0}" type="slidenum">
              <a:rPr lang="en-US" smtClean="0"/>
              <a:t>‹#›</a:t>
            </a:fld>
            <a:endParaRPr lang="en-US"/>
          </a:p>
        </p:txBody>
      </p:sp>
      <p:pic>
        <p:nvPicPr>
          <p:cNvPr id="7" name="Picture 6">
            <a:extLst>
              <a:ext uri="{FF2B5EF4-FFF2-40B4-BE49-F238E27FC236}">
                <a16:creationId xmlns:a16="http://schemas.microsoft.com/office/drawing/2014/main" id="{3C4717E7-BC79-3EA1-6780-C6B67643ECA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80" y="0"/>
            <a:ext cx="12192000" cy="6858000"/>
          </a:xfrm>
          <a:prstGeom prst="rect">
            <a:avLst/>
          </a:prstGeom>
        </p:spPr>
      </p:pic>
      <p:pic>
        <p:nvPicPr>
          <p:cNvPr id="8" name="Image" descr="Image">
            <a:extLst>
              <a:ext uri="{FF2B5EF4-FFF2-40B4-BE49-F238E27FC236}">
                <a16:creationId xmlns:a16="http://schemas.microsoft.com/office/drawing/2014/main" id="{337459CC-04E9-B22E-50F4-8C9AFD106DC3}"/>
              </a:ext>
            </a:extLst>
          </p:cNvPr>
          <p:cNvPicPr>
            <a:picLocks noChangeAspect="1"/>
          </p:cNvPicPr>
          <p:nvPr userDrawn="1"/>
        </p:nvPicPr>
        <p:blipFill>
          <a:blip r:embed="rId3" cstate="email">
            <a:duotone>
              <a:prstClr val="black"/>
              <a:srgbClr val="0070C0">
                <a:tint val="45000"/>
                <a:satMod val="400000"/>
              </a:srgbClr>
            </a:duotone>
            <a:extLst>
              <a:ext uri="{28A0092B-C50C-407E-A947-70E740481C1C}">
                <a14:useLocalDpi xmlns:a14="http://schemas.microsoft.com/office/drawing/2010/main"/>
              </a:ext>
            </a:extLst>
          </a:blip>
          <a:srcRect/>
          <a:stretch>
            <a:fillRect/>
          </a:stretch>
        </p:blipFill>
        <p:spPr>
          <a:xfrm>
            <a:off x="7624119" y="-12690"/>
            <a:ext cx="4576638" cy="6870690"/>
          </a:xfrm>
          <a:prstGeom prst="rect">
            <a:avLst/>
          </a:prstGeom>
          <a:ln w="12700">
            <a:miter lim="400000"/>
          </a:ln>
        </p:spPr>
      </p:pic>
      <p:sp>
        <p:nvSpPr>
          <p:cNvPr id="10" name="Text Placeholder 2">
            <a:extLst>
              <a:ext uri="{FF2B5EF4-FFF2-40B4-BE49-F238E27FC236}">
                <a16:creationId xmlns:a16="http://schemas.microsoft.com/office/drawing/2014/main" id="{643223FD-2696-0727-0407-A3BD3A832C33}"/>
              </a:ext>
            </a:extLst>
          </p:cNvPr>
          <p:cNvSpPr>
            <a:spLocks noGrp="1"/>
          </p:cNvSpPr>
          <p:nvPr>
            <p:ph type="body" sz="quarter" idx="13" hasCustomPrompt="1"/>
          </p:nvPr>
        </p:nvSpPr>
        <p:spPr>
          <a:xfrm>
            <a:off x="366713" y="2298700"/>
            <a:ext cx="8402637" cy="513511"/>
          </a:xfrm>
          <a:prstGeom prst="rect">
            <a:avLst/>
          </a:prstGeom>
        </p:spPr>
        <p:txBody>
          <a:bodyPr>
            <a:noAutofit/>
          </a:bodyPr>
          <a:lstStyle>
            <a:lvl1pPr marL="0" indent="0">
              <a:buNone/>
              <a:defRPr sz="4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TITLE</a:t>
            </a:r>
            <a:br>
              <a:rPr lang="en-US" dirty="0"/>
            </a:br>
            <a:endParaRPr lang="en-US" dirty="0"/>
          </a:p>
        </p:txBody>
      </p:sp>
      <p:sp>
        <p:nvSpPr>
          <p:cNvPr id="11" name="Text Placeholder 2">
            <a:extLst>
              <a:ext uri="{FF2B5EF4-FFF2-40B4-BE49-F238E27FC236}">
                <a16:creationId xmlns:a16="http://schemas.microsoft.com/office/drawing/2014/main" id="{33B87C9D-2A62-A0F0-497E-79FEF733ED20}"/>
              </a:ext>
            </a:extLst>
          </p:cNvPr>
          <p:cNvSpPr>
            <a:spLocks noGrp="1"/>
          </p:cNvSpPr>
          <p:nvPr>
            <p:ph type="body" sz="quarter" idx="14" hasCustomPrompt="1"/>
          </p:nvPr>
        </p:nvSpPr>
        <p:spPr>
          <a:xfrm>
            <a:off x="355390" y="2829720"/>
            <a:ext cx="8413789" cy="513511"/>
          </a:xfrm>
          <a:prstGeom prst="rect">
            <a:avLst/>
          </a:prstGeom>
        </p:spPr>
        <p:txBody>
          <a:bodyPr/>
          <a:lstStyle>
            <a:lvl1pPr marL="0" indent="0">
              <a:buNone/>
              <a:defRPr sz="2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MEMBER TECHNICAL REVIEW</a:t>
            </a:r>
          </a:p>
        </p:txBody>
      </p:sp>
      <p:sp>
        <p:nvSpPr>
          <p:cNvPr id="12" name="Text Placeholder 2">
            <a:extLst>
              <a:ext uri="{FF2B5EF4-FFF2-40B4-BE49-F238E27FC236}">
                <a16:creationId xmlns:a16="http://schemas.microsoft.com/office/drawing/2014/main" id="{8E37B542-09C3-20F4-5BC9-4A4073895103}"/>
              </a:ext>
            </a:extLst>
          </p:cNvPr>
          <p:cNvSpPr>
            <a:spLocks noGrp="1"/>
          </p:cNvSpPr>
          <p:nvPr>
            <p:ph type="body" sz="quarter" idx="15" hasCustomPrompt="1"/>
          </p:nvPr>
        </p:nvSpPr>
        <p:spPr>
          <a:xfrm>
            <a:off x="353045" y="3371043"/>
            <a:ext cx="8413789" cy="513511"/>
          </a:xfrm>
          <a:prstGeom prst="rect">
            <a:avLst/>
          </a:prstGeom>
        </p:spPr>
        <p:txBody>
          <a:bodyPr/>
          <a:lstStyle>
            <a:lvl1pPr marL="0" indent="0">
              <a:buNone/>
              <a:defRPr sz="24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err="1"/>
              <a:t>MxD</a:t>
            </a:r>
            <a:r>
              <a:rPr lang="en-US" dirty="0"/>
              <a:t> XX-XX-XX</a:t>
            </a:r>
          </a:p>
        </p:txBody>
      </p:sp>
      <p:sp>
        <p:nvSpPr>
          <p:cNvPr id="13" name="Text Placeholder 2">
            <a:extLst>
              <a:ext uri="{FF2B5EF4-FFF2-40B4-BE49-F238E27FC236}">
                <a16:creationId xmlns:a16="http://schemas.microsoft.com/office/drawing/2014/main" id="{7A3705A8-18B3-FC35-ED5D-0BFD70387D91}"/>
              </a:ext>
            </a:extLst>
          </p:cNvPr>
          <p:cNvSpPr>
            <a:spLocks noGrp="1"/>
          </p:cNvSpPr>
          <p:nvPr>
            <p:ph type="body" sz="quarter" idx="16" hasCustomPrompt="1"/>
          </p:nvPr>
        </p:nvSpPr>
        <p:spPr>
          <a:xfrm>
            <a:off x="337579" y="3921817"/>
            <a:ext cx="8413789" cy="513511"/>
          </a:xfrm>
          <a:prstGeom prst="rect">
            <a:avLst/>
          </a:prstGeom>
        </p:spPr>
        <p:txBody>
          <a:bodyPr/>
          <a:lstStyle>
            <a:lvl1pPr marL="0" indent="0">
              <a:buNone/>
              <a:defRPr sz="18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Date</a:t>
            </a:r>
          </a:p>
        </p:txBody>
      </p:sp>
      <p:sp>
        <p:nvSpPr>
          <p:cNvPr id="14" name="TextBox 13">
            <a:extLst>
              <a:ext uri="{FF2B5EF4-FFF2-40B4-BE49-F238E27FC236}">
                <a16:creationId xmlns:a16="http://schemas.microsoft.com/office/drawing/2014/main" id="{F577A8C7-154E-9BD2-7C73-2E9F09F60139}"/>
              </a:ext>
            </a:extLst>
          </p:cNvPr>
          <p:cNvSpPr txBox="1"/>
          <p:nvPr userDrawn="1"/>
        </p:nvSpPr>
        <p:spPr>
          <a:xfrm>
            <a:off x="11594351" y="6400412"/>
            <a:ext cx="959770" cy="276999"/>
          </a:xfrm>
          <a:prstGeom prst="rect">
            <a:avLst/>
          </a:prstGeom>
          <a:noFill/>
        </p:spPr>
        <p:txBody>
          <a:bodyPr wrap="square" rtlCol="0">
            <a:spAutoFit/>
          </a:bodyPr>
          <a:lstStyle/>
          <a:p>
            <a:pPr algn="l"/>
            <a:fld id="{A6941645-4E6A-4021-B956-930EB24847D2}" type="slidenum">
              <a:rPr lang="en-US" sz="1200" b="0" smtClean="0">
                <a:solidFill>
                  <a:srgbClr val="767676"/>
                </a:solidFill>
                <a:latin typeface="Aptos  "/>
                <a:cs typeface="Arial" panose="020B0604020202020204" pitchFamily="34" charset="0"/>
              </a:rPr>
              <a:pPr algn="l"/>
              <a:t>‹#›</a:t>
            </a:fld>
            <a:endParaRPr lang="en-US" sz="1200" b="0" dirty="0">
              <a:solidFill>
                <a:srgbClr val="767676"/>
              </a:solidFill>
              <a:latin typeface="Aptos  "/>
              <a:cs typeface="Arial" panose="020B0604020202020204" pitchFamily="34" charset="0"/>
            </a:endParaRPr>
          </a:p>
        </p:txBody>
      </p:sp>
      <p:pic>
        <p:nvPicPr>
          <p:cNvPr id="1026" name="Picture 2" descr="UAH - Office of Marketing and Communications - UAH Logo &amp; Brand Guide">
            <a:extLst>
              <a:ext uri="{FF2B5EF4-FFF2-40B4-BE49-F238E27FC236}">
                <a16:creationId xmlns:a16="http://schemas.microsoft.com/office/drawing/2014/main" id="{F92B4B0D-6899-F5D2-99FD-B50DC269F17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2911264" cy="154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2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hero-image.jpg" descr="hero-image.jpg">
            <a:extLst>
              <a:ext uri="{FF2B5EF4-FFF2-40B4-BE49-F238E27FC236}">
                <a16:creationId xmlns:a16="http://schemas.microsoft.com/office/drawing/2014/main" id="{74C4F7E1-5BDA-4F69-9F55-5735AADDAE3F}"/>
              </a:ext>
            </a:extLst>
          </p:cNvPr>
          <p:cNvPicPr>
            <a:picLocks noChangeAspect="1"/>
          </p:cNvPicPr>
          <p:nvPr userDrawn="1"/>
        </p:nvPicPr>
        <p:blipFill>
          <a:blip r:embed="rId2" cstate="email">
            <a:alphaModFix amt="31896"/>
            <a:extLst>
              <a:ext uri="{28A0092B-C50C-407E-A947-70E740481C1C}">
                <a14:useLocalDpi xmlns:a14="http://schemas.microsoft.com/office/drawing/2010/main"/>
              </a:ext>
            </a:extLst>
          </a:blip>
          <a:stretch>
            <a:fillRect/>
          </a:stretch>
        </p:blipFill>
        <p:spPr>
          <a:xfrm>
            <a:off x="0" y="0"/>
            <a:ext cx="12200757" cy="6870690"/>
          </a:xfrm>
          <a:prstGeom prst="rect">
            <a:avLst/>
          </a:prstGeom>
          <a:ln w="12700">
            <a:miter lim="400000"/>
          </a:ln>
        </p:spPr>
      </p:pic>
      <p:sp>
        <p:nvSpPr>
          <p:cNvPr id="5" name="Text Placeholder 4">
            <a:extLst>
              <a:ext uri="{FF2B5EF4-FFF2-40B4-BE49-F238E27FC236}">
                <a16:creationId xmlns:a16="http://schemas.microsoft.com/office/drawing/2014/main" id="{4420893F-6C53-43F4-8119-119E570764ED}"/>
              </a:ext>
            </a:extLst>
          </p:cNvPr>
          <p:cNvSpPr>
            <a:spLocks noGrp="1"/>
          </p:cNvSpPr>
          <p:nvPr>
            <p:ph type="body" sz="quarter" idx="10" hasCustomPrompt="1"/>
          </p:nvPr>
        </p:nvSpPr>
        <p:spPr>
          <a:xfrm>
            <a:off x="504825" y="4953000"/>
            <a:ext cx="10848975" cy="466725"/>
          </a:xfrm>
          <a:prstGeom prst="rect">
            <a:avLst/>
          </a:prstGeom>
        </p:spPr>
        <p:txBody>
          <a:bodyPr/>
          <a:lstStyle>
            <a:lvl1pPr marL="0" indent="0">
              <a:buNone/>
              <a:defRPr sz="4000" b="1"/>
            </a:lvl1pPr>
            <a:lvl2pPr>
              <a:defRPr sz="2400" b="1"/>
            </a:lvl2pPr>
            <a:lvl3pPr>
              <a:defRPr sz="2000" b="1"/>
            </a:lvl3pPr>
            <a:lvl4pPr>
              <a:defRPr sz="1800" b="1"/>
            </a:lvl4pPr>
            <a:lvl5pPr>
              <a:defRPr sz="1800" b="1"/>
            </a:lvl5pPr>
          </a:lstStyle>
          <a:p>
            <a:pPr lvl="0"/>
            <a:r>
              <a:rPr lang="en-US" dirty="0"/>
              <a:t>TITLE</a:t>
            </a:r>
          </a:p>
          <a:p>
            <a:pPr lvl="0"/>
            <a:endParaRPr lang="en-US" dirty="0"/>
          </a:p>
        </p:txBody>
      </p:sp>
      <p:sp>
        <p:nvSpPr>
          <p:cNvPr id="6" name="Text Placeholder 4">
            <a:extLst>
              <a:ext uri="{FF2B5EF4-FFF2-40B4-BE49-F238E27FC236}">
                <a16:creationId xmlns:a16="http://schemas.microsoft.com/office/drawing/2014/main" id="{34E8CF18-A603-4768-8278-4CAB7F9D38D9}"/>
              </a:ext>
            </a:extLst>
          </p:cNvPr>
          <p:cNvSpPr>
            <a:spLocks noGrp="1"/>
          </p:cNvSpPr>
          <p:nvPr>
            <p:ph type="body" sz="quarter" idx="11" hasCustomPrompt="1"/>
          </p:nvPr>
        </p:nvSpPr>
        <p:spPr>
          <a:xfrm>
            <a:off x="504824" y="5476875"/>
            <a:ext cx="10848975" cy="466725"/>
          </a:xfrm>
          <a:prstGeom prst="rect">
            <a:avLst/>
          </a:prstGeom>
        </p:spPr>
        <p:txBody>
          <a:bodyPr/>
          <a:lstStyle>
            <a:lvl1pPr marL="0" indent="0">
              <a:buNone/>
              <a:defRPr sz="2000" b="0"/>
            </a:lvl1pPr>
            <a:lvl2pPr>
              <a:defRPr sz="2400" b="1"/>
            </a:lvl2pPr>
            <a:lvl3pPr>
              <a:defRPr sz="2000" b="1"/>
            </a:lvl3pPr>
            <a:lvl4pPr>
              <a:defRPr sz="1800" b="1"/>
            </a:lvl4pPr>
            <a:lvl5pPr>
              <a:defRPr sz="1800" b="1"/>
            </a:lvl5pPr>
          </a:lstStyle>
          <a:p>
            <a:pPr lvl="0"/>
            <a:r>
              <a:rPr lang="en-US" dirty="0"/>
              <a:t>Subtitle</a:t>
            </a:r>
          </a:p>
          <a:p>
            <a:pPr lvl="0"/>
            <a:endParaRPr lang="en-US" dirty="0"/>
          </a:p>
        </p:txBody>
      </p:sp>
      <p:pic>
        <p:nvPicPr>
          <p:cNvPr id="8" name="Image" descr="Image">
            <a:extLst>
              <a:ext uri="{FF2B5EF4-FFF2-40B4-BE49-F238E27FC236}">
                <a16:creationId xmlns:a16="http://schemas.microsoft.com/office/drawing/2014/main" id="{98C7F53B-9371-42EB-BB1A-2EDC11FBC7E4}"/>
              </a:ext>
            </a:extLst>
          </p:cNvPr>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7624119" y="-12690"/>
            <a:ext cx="4576638" cy="6870690"/>
          </a:xfrm>
          <a:prstGeom prst="rect">
            <a:avLst/>
          </a:prstGeom>
          <a:ln w="12700">
            <a:miter lim="400000"/>
          </a:ln>
        </p:spPr>
      </p:pic>
      <p:pic>
        <p:nvPicPr>
          <p:cNvPr id="2" name="Picture 6">
            <a:extLst>
              <a:ext uri="{FF2B5EF4-FFF2-40B4-BE49-F238E27FC236}">
                <a16:creationId xmlns:a16="http://schemas.microsoft.com/office/drawing/2014/main" id="{470F71F3-DAB8-4B9D-B03F-4BF66964B13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691" y="264492"/>
            <a:ext cx="2330498" cy="94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75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8CF8CD-91BB-417F-8ED9-6E6CB8C235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1" y="0"/>
            <a:ext cx="12209367" cy="6858000"/>
          </a:xfrm>
          <a:prstGeom prst="rect">
            <a:avLst/>
          </a:prstGeom>
        </p:spPr>
      </p:pic>
      <p:sp>
        <p:nvSpPr>
          <p:cNvPr id="3" name="Rectangle 2">
            <a:extLst>
              <a:ext uri="{FF2B5EF4-FFF2-40B4-BE49-F238E27FC236}">
                <a16:creationId xmlns:a16="http://schemas.microsoft.com/office/drawing/2014/main" id="{E439A27F-AAAB-44F0-9FC2-3BBF6D4E8BC1}"/>
              </a:ext>
            </a:extLst>
          </p:cNvPr>
          <p:cNvSpPr/>
          <p:nvPr userDrawn="1"/>
        </p:nvSpPr>
        <p:spPr>
          <a:xfrm>
            <a:off x="-1" y="1945661"/>
            <a:ext cx="12188825" cy="2813412"/>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750"/>
          </a:p>
        </p:txBody>
      </p:sp>
      <p:sp>
        <p:nvSpPr>
          <p:cNvPr id="4" name="Rectangle 3">
            <a:extLst>
              <a:ext uri="{FF2B5EF4-FFF2-40B4-BE49-F238E27FC236}">
                <a16:creationId xmlns:a16="http://schemas.microsoft.com/office/drawing/2014/main" id="{0E5EC1A8-83D4-43D7-9A29-A8A8C79AD5DF}"/>
              </a:ext>
            </a:extLst>
          </p:cNvPr>
          <p:cNvSpPr/>
          <p:nvPr userDrawn="1"/>
        </p:nvSpPr>
        <p:spPr>
          <a:xfrm>
            <a:off x="5130340" y="1787061"/>
            <a:ext cx="7058485" cy="31719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50"/>
          </a:p>
        </p:txBody>
      </p:sp>
      <p:sp>
        <p:nvSpPr>
          <p:cNvPr id="6" name="Rectangle 5">
            <a:extLst>
              <a:ext uri="{FF2B5EF4-FFF2-40B4-BE49-F238E27FC236}">
                <a16:creationId xmlns:a16="http://schemas.microsoft.com/office/drawing/2014/main" id="{15245B02-7F98-4553-91F2-85E4810E872F}"/>
              </a:ext>
            </a:extLst>
          </p:cNvPr>
          <p:cNvSpPr/>
          <p:nvPr userDrawn="1"/>
        </p:nvSpPr>
        <p:spPr>
          <a:xfrm>
            <a:off x="0" y="4600475"/>
            <a:ext cx="7058485" cy="31719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50"/>
          </a:p>
        </p:txBody>
      </p:sp>
      <p:sp>
        <p:nvSpPr>
          <p:cNvPr id="9" name="Content Placeholder 8">
            <a:extLst>
              <a:ext uri="{FF2B5EF4-FFF2-40B4-BE49-F238E27FC236}">
                <a16:creationId xmlns:a16="http://schemas.microsoft.com/office/drawing/2014/main" id="{5D3F856A-629F-4835-96FE-583421640A52}"/>
              </a:ext>
            </a:extLst>
          </p:cNvPr>
          <p:cNvSpPr>
            <a:spLocks noGrp="1"/>
          </p:cNvSpPr>
          <p:nvPr>
            <p:ph sz="quarter" idx="10" hasCustomPrompt="1"/>
          </p:nvPr>
        </p:nvSpPr>
        <p:spPr>
          <a:xfrm>
            <a:off x="0" y="2928123"/>
            <a:ext cx="12188823" cy="819150"/>
          </a:xfrm>
          <a:prstGeom prst="rect">
            <a:avLst/>
          </a:prstGeom>
        </p:spPr>
        <p:txBody>
          <a:bodyPr>
            <a:normAutofit/>
          </a:bodyPr>
          <a:lstStyle>
            <a:lvl1pPr marL="0" indent="0" algn="ctr">
              <a:buNone/>
              <a:defRPr sz="4000" b="1"/>
            </a:lvl1pPr>
            <a:lvl2pPr marL="457200" indent="0">
              <a:buNone/>
              <a:defRPr sz="4800" b="1"/>
            </a:lvl2pPr>
            <a:lvl3pPr marL="914400" indent="0">
              <a:buNone/>
              <a:defRPr sz="4800" b="1"/>
            </a:lvl3pPr>
            <a:lvl4pPr marL="1371600" indent="0">
              <a:buNone/>
              <a:defRPr sz="4800" b="1"/>
            </a:lvl4pPr>
            <a:lvl5pPr marL="1828800" indent="0">
              <a:buNone/>
              <a:defRPr sz="4800" b="1"/>
            </a:lvl5pPr>
          </a:lstStyle>
          <a:p>
            <a:pPr lvl="0"/>
            <a:r>
              <a:rPr lang="en-US" dirty="0"/>
              <a:t>TITLE</a:t>
            </a:r>
          </a:p>
        </p:txBody>
      </p:sp>
      <p:sp>
        <p:nvSpPr>
          <p:cNvPr id="5" name="TextBox 4">
            <a:extLst>
              <a:ext uri="{FF2B5EF4-FFF2-40B4-BE49-F238E27FC236}">
                <a16:creationId xmlns:a16="http://schemas.microsoft.com/office/drawing/2014/main" id="{7DBF18DF-F17C-C9D7-4E59-A185354C99DF}"/>
              </a:ext>
            </a:extLst>
          </p:cNvPr>
          <p:cNvSpPr txBox="1"/>
          <p:nvPr userDrawn="1"/>
        </p:nvSpPr>
        <p:spPr>
          <a:xfrm>
            <a:off x="11594351" y="6400412"/>
            <a:ext cx="959770" cy="276999"/>
          </a:xfrm>
          <a:prstGeom prst="rect">
            <a:avLst/>
          </a:prstGeom>
          <a:noFill/>
        </p:spPr>
        <p:txBody>
          <a:bodyPr wrap="square" rtlCol="0">
            <a:spAutoFit/>
          </a:bodyPr>
          <a:lstStyle/>
          <a:p>
            <a:pPr algn="l"/>
            <a:fld id="{A6941645-4E6A-4021-B956-930EB24847D2}" type="slidenum">
              <a:rPr lang="en-US" sz="1200" b="0" smtClean="0">
                <a:solidFill>
                  <a:srgbClr val="767676"/>
                </a:solidFill>
                <a:latin typeface="Aptos  "/>
                <a:cs typeface="Arial" panose="020B0604020202020204" pitchFamily="34" charset="0"/>
              </a:rPr>
              <a:pPr algn="l"/>
              <a:t>‹#›</a:t>
            </a:fld>
            <a:endParaRPr lang="en-US" sz="1200" b="0" dirty="0">
              <a:solidFill>
                <a:srgbClr val="767676"/>
              </a:solidFill>
              <a:latin typeface="Aptos  "/>
              <a:cs typeface="Arial" panose="020B0604020202020204" pitchFamily="34" charset="0"/>
            </a:endParaRPr>
          </a:p>
        </p:txBody>
      </p:sp>
      <p:sp>
        <p:nvSpPr>
          <p:cNvPr id="8" name="Footer Placeholder 4">
            <a:extLst>
              <a:ext uri="{FF2B5EF4-FFF2-40B4-BE49-F238E27FC236}">
                <a16:creationId xmlns:a16="http://schemas.microsoft.com/office/drawing/2014/main" id="{B055592A-5235-2C06-EAD2-B58B77FE8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University of </a:t>
            </a:r>
            <a:r>
              <a:rPr lang="en-US" dirty="0">
                <a:solidFill>
                  <a:srgbClr val="767676"/>
                </a:solidFill>
              </a:rPr>
              <a:t>Alabama in Huntsville</a:t>
            </a:r>
          </a:p>
        </p:txBody>
      </p:sp>
      <p:pic>
        <p:nvPicPr>
          <p:cNvPr id="7" name="Picture 2" descr="UAH - Office of Marketing and Communications - UAH Logo &amp; Brand Guide">
            <a:extLst>
              <a:ext uri="{FF2B5EF4-FFF2-40B4-BE49-F238E27FC236}">
                <a16:creationId xmlns:a16="http://schemas.microsoft.com/office/drawing/2014/main" id="{7DDADECF-C3B8-C4EA-06AD-AA753A83896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2911264" cy="154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7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hero-image.jpg" descr="hero-image.jpg">
            <a:extLst>
              <a:ext uri="{FF2B5EF4-FFF2-40B4-BE49-F238E27FC236}">
                <a16:creationId xmlns:a16="http://schemas.microsoft.com/office/drawing/2014/main" id="{DC3671D4-4AF7-432B-B1A6-FD4DA360E21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131126" y="0"/>
            <a:ext cx="4060874" cy="6863675"/>
          </a:xfrm>
          <a:prstGeom prst="rect">
            <a:avLst/>
          </a:prstGeom>
          <a:ln w="12700">
            <a:miter lim="400000"/>
          </a:ln>
        </p:spPr>
      </p:pic>
      <p:sp>
        <p:nvSpPr>
          <p:cNvPr id="2" name="National Center  for Cybersecurity">
            <a:extLst>
              <a:ext uri="{FF2B5EF4-FFF2-40B4-BE49-F238E27FC236}">
                <a16:creationId xmlns:a16="http://schemas.microsoft.com/office/drawing/2014/main" id="{A00ABFA7-3303-4B42-97F5-692199CF4D61}"/>
              </a:ext>
            </a:extLst>
          </p:cNvPr>
          <p:cNvSpPr txBox="1"/>
          <p:nvPr/>
        </p:nvSpPr>
        <p:spPr>
          <a:xfrm>
            <a:off x="289957" y="189483"/>
            <a:ext cx="6912506" cy="505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lnSpc>
                <a:spcPct val="120000"/>
              </a:lnSpc>
              <a:defRPr sz="6000">
                <a:solidFill>
                  <a:srgbClr val="DA373A"/>
                </a:solidFill>
                <a:latin typeface="Arial"/>
                <a:ea typeface="Arial"/>
                <a:cs typeface="Arial"/>
                <a:sym typeface="Arial"/>
              </a:defRPr>
            </a:pPr>
            <a:endParaRPr lang="en-US" sz="2400" b="1"/>
          </a:p>
        </p:txBody>
      </p:sp>
      <p:sp>
        <p:nvSpPr>
          <p:cNvPr id="10" name="Text Placeholder 9">
            <a:extLst>
              <a:ext uri="{FF2B5EF4-FFF2-40B4-BE49-F238E27FC236}">
                <a16:creationId xmlns:a16="http://schemas.microsoft.com/office/drawing/2014/main" id="{B660B6F8-989E-4727-B74C-FCD76310E626}"/>
              </a:ext>
            </a:extLst>
          </p:cNvPr>
          <p:cNvSpPr>
            <a:spLocks noGrp="1"/>
          </p:cNvSpPr>
          <p:nvPr>
            <p:ph type="body" sz="quarter" idx="10" hasCustomPrompt="1"/>
          </p:nvPr>
        </p:nvSpPr>
        <p:spPr>
          <a:xfrm>
            <a:off x="366584" y="1272418"/>
            <a:ext cx="7243762" cy="5326369"/>
          </a:xfrm>
          <a:prstGeom prst="rect">
            <a:avLst/>
          </a:prstGeom>
        </p:spPr>
        <p:txBody>
          <a:bodyPr>
            <a:normAutofit/>
          </a:bodyPr>
          <a:lstStyle>
            <a:lvl1pPr marL="171450" indent="-171450">
              <a:spcBef>
                <a:spcPts val="0"/>
              </a:spcBef>
              <a:buClr>
                <a:schemeClr val="accent1"/>
              </a:buClr>
              <a:buFont typeface="Wingdings" panose="05000000000000000000" pitchFamily="2" charset="2"/>
              <a:buChar char="§"/>
              <a:defRPr sz="2000">
                <a:solidFill>
                  <a:schemeClr val="tx1"/>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What did the team plan to do this past quarter? What did the team accomplish this past quarter? How do these technical progress details tie into the overall solution? What is the connection of each task to the end goal? Opportunity for demonstration of project work</a:t>
            </a:r>
          </a:p>
        </p:txBody>
      </p:sp>
      <p:sp>
        <p:nvSpPr>
          <p:cNvPr id="13" name="TextBox 12">
            <a:extLst>
              <a:ext uri="{FF2B5EF4-FFF2-40B4-BE49-F238E27FC236}">
                <a16:creationId xmlns:a16="http://schemas.microsoft.com/office/drawing/2014/main" id="{D903CC2E-DC9E-4133-989A-E67A6F58D6EE}"/>
              </a:ext>
            </a:extLst>
          </p:cNvPr>
          <p:cNvSpPr txBox="1"/>
          <p:nvPr userDrawn="1"/>
        </p:nvSpPr>
        <p:spPr>
          <a:xfrm>
            <a:off x="11594351" y="6400412"/>
            <a:ext cx="959770" cy="276999"/>
          </a:xfrm>
          <a:prstGeom prst="rect">
            <a:avLst/>
          </a:prstGeom>
          <a:noFill/>
        </p:spPr>
        <p:txBody>
          <a:bodyPr wrap="square" rtlCol="0">
            <a:spAutoFit/>
          </a:bodyPr>
          <a:lstStyle/>
          <a:p>
            <a:pPr algn="l"/>
            <a:fld id="{A6941645-4E6A-4021-B956-930EB24847D2}" type="slidenum">
              <a:rPr lang="en-US" sz="1200" b="0" smtClean="0">
                <a:solidFill>
                  <a:srgbClr val="767676"/>
                </a:solidFill>
                <a:latin typeface="Aptos  "/>
                <a:cs typeface="Arial" panose="020B0604020202020204" pitchFamily="34" charset="0"/>
              </a:rPr>
              <a:pPr algn="l"/>
              <a:t>‹#›</a:t>
            </a:fld>
            <a:endParaRPr lang="en-US" sz="1200" b="0" dirty="0">
              <a:solidFill>
                <a:srgbClr val="767676"/>
              </a:solidFill>
              <a:latin typeface="Aptos  "/>
              <a:cs typeface="Arial" panose="020B0604020202020204" pitchFamily="34" charset="0"/>
            </a:endParaRPr>
          </a:p>
        </p:txBody>
      </p:sp>
      <p:sp>
        <p:nvSpPr>
          <p:cNvPr id="14" name="Footer Placeholder 4">
            <a:extLst>
              <a:ext uri="{FF2B5EF4-FFF2-40B4-BE49-F238E27FC236}">
                <a16:creationId xmlns:a16="http://schemas.microsoft.com/office/drawing/2014/main" id="{B8FBDABA-1C45-C06B-AB51-747976683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University of </a:t>
            </a:r>
            <a:r>
              <a:rPr lang="en-US" dirty="0">
                <a:solidFill>
                  <a:srgbClr val="767676"/>
                </a:solidFill>
              </a:rPr>
              <a:t>Alabama in Huntsville</a:t>
            </a:r>
          </a:p>
        </p:txBody>
      </p:sp>
      <p:sp>
        <p:nvSpPr>
          <p:cNvPr id="3" name="Text Placeholder 2">
            <a:extLst>
              <a:ext uri="{FF2B5EF4-FFF2-40B4-BE49-F238E27FC236}">
                <a16:creationId xmlns:a16="http://schemas.microsoft.com/office/drawing/2014/main" id="{58A10351-3F3D-87D6-54FC-1A8715CA0F84}"/>
              </a:ext>
            </a:extLst>
          </p:cNvPr>
          <p:cNvSpPr>
            <a:spLocks noGrp="1"/>
          </p:cNvSpPr>
          <p:nvPr>
            <p:ph type="body" sz="quarter" idx="13" hasCustomPrompt="1"/>
          </p:nvPr>
        </p:nvSpPr>
        <p:spPr>
          <a:xfrm>
            <a:off x="366584" y="441988"/>
            <a:ext cx="8402637" cy="513511"/>
          </a:xfrm>
          <a:prstGeom prst="rect">
            <a:avLst/>
          </a:prstGeom>
        </p:spPr>
        <p:txBody>
          <a:bodyPr>
            <a:noAutofit/>
          </a:bodyPr>
          <a:lstStyle>
            <a:lvl1pPr marL="0" indent="0">
              <a:buNone/>
              <a:defRPr sz="40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TITLE</a:t>
            </a:r>
            <a:br>
              <a:rPr lang="en-US" dirty="0"/>
            </a:br>
            <a:endParaRPr lang="en-US" dirty="0"/>
          </a:p>
        </p:txBody>
      </p:sp>
    </p:spTree>
    <p:extLst>
      <p:ext uri="{BB962C8B-B14F-4D97-AF65-F5344CB8AC3E}">
        <p14:creationId xmlns:p14="http://schemas.microsoft.com/office/powerpoint/2010/main" val="47233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8" name="Text Placeholder 9">
            <a:extLst>
              <a:ext uri="{FF2B5EF4-FFF2-40B4-BE49-F238E27FC236}">
                <a16:creationId xmlns:a16="http://schemas.microsoft.com/office/drawing/2014/main" id="{B4F84797-4D64-B69E-3BA1-6B2901070EE6}"/>
              </a:ext>
            </a:extLst>
          </p:cNvPr>
          <p:cNvSpPr>
            <a:spLocks noGrp="1"/>
          </p:cNvSpPr>
          <p:nvPr>
            <p:ph type="body" sz="quarter" idx="10" hasCustomPrompt="1"/>
          </p:nvPr>
        </p:nvSpPr>
        <p:spPr>
          <a:xfrm>
            <a:off x="393148" y="1553625"/>
            <a:ext cx="11228516" cy="5326369"/>
          </a:xfrm>
          <a:prstGeom prst="rect">
            <a:avLst/>
          </a:prstGeom>
        </p:spPr>
        <p:txBody>
          <a:bodyPr>
            <a:normAutofit/>
          </a:bodyPr>
          <a:lstStyle>
            <a:lvl1pPr marL="171450" indent="-171450">
              <a:spcBef>
                <a:spcPts val="0"/>
              </a:spcBef>
              <a:buClr>
                <a:schemeClr val="accent1"/>
              </a:buClr>
              <a:buFont typeface="Wingdings" panose="05000000000000000000" pitchFamily="2" charset="2"/>
              <a:buChar char="§"/>
              <a:defRPr sz="2000">
                <a:solidFill>
                  <a:schemeClr val="tx1"/>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Text</a:t>
            </a:r>
          </a:p>
          <a:p>
            <a:pPr lvl="0"/>
            <a:endParaRPr lang="en-US" dirty="0"/>
          </a:p>
        </p:txBody>
      </p:sp>
      <p:sp>
        <p:nvSpPr>
          <p:cNvPr id="31" name="TextBox 30">
            <a:extLst>
              <a:ext uri="{FF2B5EF4-FFF2-40B4-BE49-F238E27FC236}">
                <a16:creationId xmlns:a16="http://schemas.microsoft.com/office/drawing/2014/main" id="{C43FEC45-8931-AE82-8935-2946AA3AA1F8}"/>
              </a:ext>
            </a:extLst>
          </p:cNvPr>
          <p:cNvSpPr txBox="1"/>
          <p:nvPr userDrawn="1"/>
        </p:nvSpPr>
        <p:spPr>
          <a:xfrm>
            <a:off x="11594351" y="6400412"/>
            <a:ext cx="959770" cy="276999"/>
          </a:xfrm>
          <a:prstGeom prst="rect">
            <a:avLst/>
          </a:prstGeom>
          <a:noFill/>
        </p:spPr>
        <p:txBody>
          <a:bodyPr wrap="square" rtlCol="0">
            <a:spAutoFit/>
          </a:bodyPr>
          <a:lstStyle/>
          <a:p>
            <a:pPr algn="l"/>
            <a:fld id="{A6941645-4E6A-4021-B956-930EB24847D2}" type="slidenum">
              <a:rPr lang="en-US" sz="1200" b="0" smtClean="0">
                <a:solidFill>
                  <a:srgbClr val="767676"/>
                </a:solidFill>
                <a:latin typeface="Aptos  "/>
                <a:cs typeface="Arial" panose="020B0604020202020204" pitchFamily="34" charset="0"/>
              </a:rPr>
              <a:pPr algn="l"/>
              <a:t>‹#›</a:t>
            </a:fld>
            <a:endParaRPr lang="en-US" sz="1200" b="0" dirty="0">
              <a:solidFill>
                <a:srgbClr val="767676"/>
              </a:solidFill>
              <a:latin typeface="Aptos  "/>
              <a:cs typeface="Arial" panose="020B0604020202020204" pitchFamily="34" charset="0"/>
            </a:endParaRPr>
          </a:p>
        </p:txBody>
      </p:sp>
      <p:sp>
        <p:nvSpPr>
          <p:cNvPr id="5" name="Text Placeholder 2">
            <a:extLst>
              <a:ext uri="{FF2B5EF4-FFF2-40B4-BE49-F238E27FC236}">
                <a16:creationId xmlns:a16="http://schemas.microsoft.com/office/drawing/2014/main" id="{2CD302A5-1DBB-DD3C-5FD6-AA60536E8939}"/>
              </a:ext>
            </a:extLst>
          </p:cNvPr>
          <p:cNvSpPr>
            <a:spLocks noGrp="1"/>
          </p:cNvSpPr>
          <p:nvPr>
            <p:ph type="body" sz="quarter" idx="13" hasCustomPrompt="1"/>
          </p:nvPr>
        </p:nvSpPr>
        <p:spPr>
          <a:xfrm>
            <a:off x="366584" y="441988"/>
            <a:ext cx="8402637" cy="513511"/>
          </a:xfrm>
          <a:prstGeom prst="rect">
            <a:avLst/>
          </a:prstGeom>
        </p:spPr>
        <p:txBody>
          <a:bodyPr>
            <a:noAutofit/>
          </a:bodyPr>
          <a:lstStyle>
            <a:lvl1pPr marL="0" indent="0">
              <a:buNone/>
              <a:defRPr sz="40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TITLE</a:t>
            </a:r>
            <a:br>
              <a:rPr lang="en-US" dirty="0"/>
            </a:br>
            <a:endParaRPr lang="en-US" dirty="0"/>
          </a:p>
        </p:txBody>
      </p:sp>
    </p:spTree>
    <p:extLst>
      <p:ext uri="{BB962C8B-B14F-4D97-AF65-F5344CB8AC3E}">
        <p14:creationId xmlns:p14="http://schemas.microsoft.com/office/powerpoint/2010/main" val="174294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7FD8E-ED3F-496C-B7DB-7E823252BC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591878" cy="6858000"/>
          </a:xfrm>
          <a:prstGeom prst="rect">
            <a:avLst/>
          </a:prstGeom>
        </p:spPr>
      </p:pic>
      <p:sp>
        <p:nvSpPr>
          <p:cNvPr id="3" name="Text Placeholder 9">
            <a:extLst>
              <a:ext uri="{FF2B5EF4-FFF2-40B4-BE49-F238E27FC236}">
                <a16:creationId xmlns:a16="http://schemas.microsoft.com/office/drawing/2014/main" id="{9C3079F2-6CF9-965F-83F9-73D64595BEBD}"/>
              </a:ext>
            </a:extLst>
          </p:cNvPr>
          <p:cNvSpPr>
            <a:spLocks noGrp="1"/>
          </p:cNvSpPr>
          <p:nvPr>
            <p:ph type="body" sz="quarter" idx="11" hasCustomPrompt="1"/>
          </p:nvPr>
        </p:nvSpPr>
        <p:spPr>
          <a:xfrm>
            <a:off x="4948238" y="1053944"/>
            <a:ext cx="7243762" cy="5326369"/>
          </a:xfrm>
          <a:prstGeom prst="rect">
            <a:avLst/>
          </a:prstGeom>
        </p:spPr>
        <p:txBody>
          <a:bodyPr>
            <a:normAutofit/>
          </a:bodyPr>
          <a:lstStyle>
            <a:lvl1pPr marL="171450" indent="-171450">
              <a:spcBef>
                <a:spcPts val="0"/>
              </a:spcBef>
              <a:buClr>
                <a:schemeClr val="accent1"/>
              </a:buClr>
              <a:buFont typeface="Wingdings" panose="05000000000000000000" pitchFamily="2" charset="2"/>
              <a:buChar char="§"/>
              <a:defRPr sz="2000">
                <a:solidFill>
                  <a:schemeClr val="tx1"/>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What did the team plan to do this past quarter? What did the team accomplish this past quarter? How do these technical progress details tie into the overall solution? What is the connection of each task to the end goal? Opportunity for demonstration of project work</a:t>
            </a:r>
          </a:p>
        </p:txBody>
      </p:sp>
      <p:sp>
        <p:nvSpPr>
          <p:cNvPr id="6" name="Footer Placeholder 4">
            <a:extLst>
              <a:ext uri="{FF2B5EF4-FFF2-40B4-BE49-F238E27FC236}">
                <a16:creationId xmlns:a16="http://schemas.microsoft.com/office/drawing/2014/main" id="{4FD38D2D-B09E-0BFB-6B5A-6E01EC27F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University of </a:t>
            </a:r>
            <a:r>
              <a:rPr lang="en-US" dirty="0">
                <a:solidFill>
                  <a:srgbClr val="767676"/>
                </a:solidFill>
              </a:rPr>
              <a:t>Alabama in Huntsville</a:t>
            </a:r>
          </a:p>
        </p:txBody>
      </p:sp>
      <p:sp>
        <p:nvSpPr>
          <p:cNvPr id="8" name="Text Placeholder 2">
            <a:extLst>
              <a:ext uri="{FF2B5EF4-FFF2-40B4-BE49-F238E27FC236}">
                <a16:creationId xmlns:a16="http://schemas.microsoft.com/office/drawing/2014/main" id="{38492F34-142E-8DB7-3A9B-09D1A19D2A80}"/>
              </a:ext>
            </a:extLst>
          </p:cNvPr>
          <p:cNvSpPr>
            <a:spLocks noGrp="1"/>
          </p:cNvSpPr>
          <p:nvPr>
            <p:ph type="body" sz="quarter" idx="13" hasCustomPrompt="1"/>
          </p:nvPr>
        </p:nvSpPr>
        <p:spPr>
          <a:xfrm>
            <a:off x="4948238" y="313789"/>
            <a:ext cx="8402637" cy="513511"/>
          </a:xfrm>
          <a:prstGeom prst="rect">
            <a:avLst/>
          </a:prstGeom>
        </p:spPr>
        <p:txBody>
          <a:bodyPr>
            <a:noAutofit/>
          </a:bodyPr>
          <a:lstStyle>
            <a:lvl1pPr marL="0" indent="0">
              <a:buNone/>
              <a:defRPr sz="40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TITLE</a:t>
            </a:r>
            <a:br>
              <a:rPr lang="en-US" dirty="0"/>
            </a:br>
            <a:endParaRPr lang="en-US" dirty="0"/>
          </a:p>
        </p:txBody>
      </p:sp>
    </p:spTree>
    <p:extLst>
      <p:ext uri="{BB962C8B-B14F-4D97-AF65-F5344CB8AC3E}">
        <p14:creationId xmlns:p14="http://schemas.microsoft.com/office/powerpoint/2010/main" val="390546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4A7B04-14B9-468F-A6A2-43F103F4AD9B}"/>
              </a:ext>
            </a:extLst>
          </p:cNvPr>
          <p:cNvPicPr>
            <a:picLocks noChangeAspect="1"/>
          </p:cNvPicPr>
          <p:nvPr userDrawn="1"/>
        </p:nvPicPr>
        <p:blipFill rotWithShape="1">
          <a:blip r:embed="rId2" cstate="email">
            <a:grayscl/>
            <a:extLst>
              <a:ext uri="{28A0092B-C50C-407E-A947-70E740481C1C}">
                <a14:useLocalDpi xmlns:a14="http://schemas.microsoft.com/office/drawing/2010/main"/>
              </a:ext>
            </a:extLst>
          </a:blip>
          <a:srcRect/>
          <a:stretch/>
        </p:blipFill>
        <p:spPr>
          <a:xfrm>
            <a:off x="8131126" y="0"/>
            <a:ext cx="4060874" cy="6858000"/>
          </a:xfrm>
          <a:prstGeom prst="rect">
            <a:avLst/>
          </a:prstGeom>
        </p:spPr>
      </p:pic>
      <p:sp>
        <p:nvSpPr>
          <p:cNvPr id="8" name="Text Placeholder 9">
            <a:extLst>
              <a:ext uri="{FF2B5EF4-FFF2-40B4-BE49-F238E27FC236}">
                <a16:creationId xmlns:a16="http://schemas.microsoft.com/office/drawing/2014/main" id="{2B6F1188-08E0-6786-3D4D-4772FB93E2EE}"/>
              </a:ext>
            </a:extLst>
          </p:cNvPr>
          <p:cNvSpPr>
            <a:spLocks noGrp="1"/>
          </p:cNvSpPr>
          <p:nvPr>
            <p:ph type="body" sz="quarter" idx="10" hasCustomPrompt="1"/>
          </p:nvPr>
        </p:nvSpPr>
        <p:spPr>
          <a:xfrm>
            <a:off x="366584" y="1272418"/>
            <a:ext cx="7243762" cy="5326369"/>
          </a:xfrm>
          <a:prstGeom prst="rect">
            <a:avLst/>
          </a:prstGeom>
        </p:spPr>
        <p:txBody>
          <a:bodyPr>
            <a:normAutofit/>
          </a:bodyPr>
          <a:lstStyle>
            <a:lvl1pPr marL="171450" indent="-171450">
              <a:spcBef>
                <a:spcPts val="0"/>
              </a:spcBef>
              <a:buClr>
                <a:schemeClr val="accent1"/>
              </a:buClr>
              <a:buFont typeface="Wingdings" panose="05000000000000000000" pitchFamily="2" charset="2"/>
              <a:buChar char="§"/>
              <a:defRPr sz="2000">
                <a:solidFill>
                  <a:schemeClr val="tx1"/>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What did the team plan to do this past quarter? What did the team accomplish this past quarter? How do these technical progress details tie into the overall solution? What is the connection of each task to the end goal? Opportunity for demonstration of project work</a:t>
            </a:r>
          </a:p>
        </p:txBody>
      </p:sp>
      <p:sp>
        <p:nvSpPr>
          <p:cNvPr id="13" name="TextBox 12">
            <a:extLst>
              <a:ext uri="{FF2B5EF4-FFF2-40B4-BE49-F238E27FC236}">
                <a16:creationId xmlns:a16="http://schemas.microsoft.com/office/drawing/2014/main" id="{EF96B9E7-2AB2-D2CE-A327-4A181F08B7E0}"/>
              </a:ext>
            </a:extLst>
          </p:cNvPr>
          <p:cNvSpPr txBox="1"/>
          <p:nvPr userDrawn="1"/>
        </p:nvSpPr>
        <p:spPr>
          <a:xfrm>
            <a:off x="11594351" y="6400412"/>
            <a:ext cx="959770" cy="276999"/>
          </a:xfrm>
          <a:prstGeom prst="rect">
            <a:avLst/>
          </a:prstGeom>
          <a:noFill/>
        </p:spPr>
        <p:txBody>
          <a:bodyPr wrap="square" rtlCol="0">
            <a:spAutoFit/>
          </a:bodyPr>
          <a:lstStyle/>
          <a:p>
            <a:pPr algn="l"/>
            <a:fld id="{A6941645-4E6A-4021-B956-930EB24847D2}" type="slidenum">
              <a:rPr lang="en-US" sz="1200" b="0" smtClean="0">
                <a:solidFill>
                  <a:srgbClr val="767676"/>
                </a:solidFill>
                <a:latin typeface="Aptos  "/>
                <a:cs typeface="Arial" panose="020B0604020202020204" pitchFamily="34" charset="0"/>
              </a:rPr>
              <a:pPr algn="l"/>
              <a:t>‹#›</a:t>
            </a:fld>
            <a:endParaRPr lang="en-US" sz="1200" b="0" dirty="0">
              <a:solidFill>
                <a:srgbClr val="767676"/>
              </a:solidFill>
              <a:latin typeface="Aptos  "/>
              <a:cs typeface="Arial" panose="020B0604020202020204" pitchFamily="34" charset="0"/>
            </a:endParaRPr>
          </a:p>
        </p:txBody>
      </p:sp>
      <p:sp>
        <p:nvSpPr>
          <p:cNvPr id="14" name="Footer Placeholder 4">
            <a:extLst>
              <a:ext uri="{FF2B5EF4-FFF2-40B4-BE49-F238E27FC236}">
                <a16:creationId xmlns:a16="http://schemas.microsoft.com/office/drawing/2014/main" id="{6260F658-2CA2-5C4B-151C-16C3C889E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University of </a:t>
            </a:r>
            <a:r>
              <a:rPr lang="en-US" dirty="0">
                <a:solidFill>
                  <a:srgbClr val="767676"/>
                </a:solidFill>
              </a:rPr>
              <a:t>Alabama in Huntsville</a:t>
            </a:r>
          </a:p>
        </p:txBody>
      </p:sp>
      <p:sp>
        <p:nvSpPr>
          <p:cNvPr id="2" name="Text Placeholder 2">
            <a:extLst>
              <a:ext uri="{FF2B5EF4-FFF2-40B4-BE49-F238E27FC236}">
                <a16:creationId xmlns:a16="http://schemas.microsoft.com/office/drawing/2014/main" id="{36F85F5B-948B-E18E-9287-1C56BBD89033}"/>
              </a:ext>
            </a:extLst>
          </p:cNvPr>
          <p:cNvSpPr>
            <a:spLocks noGrp="1"/>
          </p:cNvSpPr>
          <p:nvPr>
            <p:ph type="body" sz="quarter" idx="13" hasCustomPrompt="1"/>
          </p:nvPr>
        </p:nvSpPr>
        <p:spPr>
          <a:xfrm>
            <a:off x="366584" y="441988"/>
            <a:ext cx="8402637" cy="513511"/>
          </a:xfrm>
          <a:prstGeom prst="rect">
            <a:avLst/>
          </a:prstGeom>
        </p:spPr>
        <p:txBody>
          <a:bodyPr>
            <a:noAutofit/>
          </a:bodyPr>
          <a:lstStyle>
            <a:lvl1pPr marL="0" indent="0">
              <a:buNone/>
              <a:defRPr sz="40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TITLE</a:t>
            </a:r>
            <a:br>
              <a:rPr lang="en-US" dirty="0"/>
            </a:br>
            <a:endParaRPr lang="en-US" dirty="0"/>
          </a:p>
        </p:txBody>
      </p:sp>
    </p:spTree>
    <p:extLst>
      <p:ext uri="{BB962C8B-B14F-4D97-AF65-F5344CB8AC3E}">
        <p14:creationId xmlns:p14="http://schemas.microsoft.com/office/powerpoint/2010/main" val="268715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E5313-2CC6-5825-C36E-AF2E0A351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dirty="0"/>
              <a:t>PROJECT TITLE</a:t>
            </a:r>
          </a:p>
        </p:txBody>
      </p:sp>
      <p:sp>
        <p:nvSpPr>
          <p:cNvPr id="3" name="Text Placeholder 2">
            <a:extLst>
              <a:ext uri="{FF2B5EF4-FFF2-40B4-BE49-F238E27FC236}">
                <a16:creationId xmlns:a16="http://schemas.microsoft.com/office/drawing/2014/main" id="{47377F71-A18B-C664-17E7-FED0EF267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Text</a:t>
            </a:r>
          </a:p>
        </p:txBody>
      </p:sp>
      <p:sp>
        <p:nvSpPr>
          <p:cNvPr id="4" name="Date Placeholder 3">
            <a:extLst>
              <a:ext uri="{FF2B5EF4-FFF2-40B4-BE49-F238E27FC236}">
                <a16:creationId xmlns:a16="http://schemas.microsoft.com/office/drawing/2014/main" id="{79B25770-72AA-846D-305F-7E1D57E14F18}"/>
              </a:ext>
            </a:extLst>
          </p:cNvPr>
          <p:cNvSpPr>
            <a:spLocks noGrp="1"/>
          </p:cNvSpPr>
          <p:nvPr>
            <p:ph type="dt" sz="half" idx="2"/>
          </p:nvPr>
        </p:nvSpPr>
        <p:spPr>
          <a:xfrm>
            <a:off x="117764"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DA04E911-1DFE-0F49-A0BA-15A99B9E4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University of </a:t>
            </a:r>
            <a:r>
              <a:rPr lang="en-US" dirty="0">
                <a:solidFill>
                  <a:srgbClr val="767676"/>
                </a:solidFill>
              </a:rPr>
              <a:t>Alabama in Huntsville</a:t>
            </a:r>
          </a:p>
        </p:txBody>
      </p:sp>
      <p:sp>
        <p:nvSpPr>
          <p:cNvPr id="9" name="TextBox 8">
            <a:extLst>
              <a:ext uri="{FF2B5EF4-FFF2-40B4-BE49-F238E27FC236}">
                <a16:creationId xmlns:a16="http://schemas.microsoft.com/office/drawing/2014/main" id="{CB06CBF6-59DD-F40E-B0C7-984F9C46B5B0}"/>
              </a:ext>
            </a:extLst>
          </p:cNvPr>
          <p:cNvSpPr txBox="1"/>
          <p:nvPr userDrawn="1"/>
        </p:nvSpPr>
        <p:spPr>
          <a:xfrm>
            <a:off x="11594351" y="6400412"/>
            <a:ext cx="959770" cy="276999"/>
          </a:xfrm>
          <a:prstGeom prst="rect">
            <a:avLst/>
          </a:prstGeom>
          <a:noFill/>
        </p:spPr>
        <p:txBody>
          <a:bodyPr wrap="square" rtlCol="0">
            <a:spAutoFit/>
          </a:bodyPr>
          <a:lstStyle/>
          <a:p>
            <a:pPr algn="l"/>
            <a:fld id="{A6941645-4E6A-4021-B956-930EB24847D2}" type="slidenum">
              <a:rPr lang="en-US" sz="1200" b="0" smtClean="0">
                <a:solidFill>
                  <a:srgbClr val="767676"/>
                </a:solidFill>
                <a:latin typeface="Aptos  "/>
                <a:cs typeface="Arial" panose="020B0604020202020204" pitchFamily="34" charset="0"/>
              </a:rPr>
              <a:pPr algn="l"/>
              <a:t>‹#›</a:t>
            </a:fld>
            <a:endParaRPr lang="en-US" sz="1200" b="0" dirty="0">
              <a:solidFill>
                <a:srgbClr val="767676"/>
              </a:solidFill>
              <a:latin typeface="Aptos  "/>
              <a:cs typeface="Arial" panose="020B0604020202020204" pitchFamily="34" charset="0"/>
            </a:endParaRPr>
          </a:p>
        </p:txBody>
      </p:sp>
    </p:spTree>
    <p:extLst>
      <p:ext uri="{BB962C8B-B14F-4D97-AF65-F5344CB8AC3E}">
        <p14:creationId xmlns:p14="http://schemas.microsoft.com/office/powerpoint/2010/main" val="275823394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60" r:id="rId5"/>
    <p:sldLayoutId id="2147483661" r:id="rId6"/>
    <p:sldLayoutId id="2147483662"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chart" Target="../charts/chart9.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8C48F-D3C0-7CA2-1183-BC24A1EF7BF0}"/>
              </a:ext>
            </a:extLst>
          </p:cNvPr>
          <p:cNvSpPr>
            <a:spLocks noGrp="1"/>
          </p:cNvSpPr>
          <p:nvPr>
            <p:ph type="body" sz="quarter" idx="13"/>
          </p:nvPr>
        </p:nvSpPr>
        <p:spPr>
          <a:xfrm>
            <a:off x="289246" y="2525745"/>
            <a:ext cx="11190548" cy="513511"/>
          </a:xfrm>
        </p:spPr>
        <p:txBody>
          <a:bodyPr/>
          <a:lstStyle/>
          <a:p>
            <a:r>
              <a:rPr lang="en-US" dirty="0"/>
              <a:t>Digital Engineering: A Systematic Literature Review of Strategies, Components, and Implementation Challenges Post-2018 DoD Strategy </a:t>
            </a:r>
          </a:p>
        </p:txBody>
      </p:sp>
      <p:sp>
        <p:nvSpPr>
          <p:cNvPr id="4" name="Text Placeholder 3">
            <a:extLst>
              <a:ext uri="{FF2B5EF4-FFF2-40B4-BE49-F238E27FC236}">
                <a16:creationId xmlns:a16="http://schemas.microsoft.com/office/drawing/2014/main" id="{572B6CC6-FB94-7981-28C7-1E9F9010BEBC}"/>
              </a:ext>
            </a:extLst>
          </p:cNvPr>
          <p:cNvSpPr>
            <a:spLocks noGrp="1"/>
          </p:cNvSpPr>
          <p:nvPr>
            <p:ph type="body" sz="quarter" idx="15"/>
          </p:nvPr>
        </p:nvSpPr>
        <p:spPr>
          <a:xfrm>
            <a:off x="454721" y="4723125"/>
            <a:ext cx="10859597" cy="1305889"/>
          </a:xfrm>
        </p:spPr>
        <p:txBody>
          <a:bodyPr>
            <a:normAutofit/>
          </a:bodyPr>
          <a:lstStyle/>
          <a:p>
            <a:r>
              <a:rPr lang="en-US" b="0" dirty="0"/>
              <a:t>Landon Womack, PhD Student, UAH</a:t>
            </a:r>
          </a:p>
          <a:p>
            <a:r>
              <a:rPr lang="en-US" b="0" dirty="0"/>
              <a:t>Ana </a:t>
            </a:r>
            <a:r>
              <a:rPr lang="en-US" sz="2400" b="0" dirty="0"/>
              <a:t>Wooley, Assistant Professor, UAH</a:t>
            </a:r>
          </a:p>
          <a:p>
            <a:endParaRPr lang="en-US" b="0" dirty="0"/>
          </a:p>
        </p:txBody>
      </p:sp>
    </p:spTree>
    <p:extLst>
      <p:ext uri="{BB962C8B-B14F-4D97-AF65-F5344CB8AC3E}">
        <p14:creationId xmlns:p14="http://schemas.microsoft.com/office/powerpoint/2010/main" val="26671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302C-7964-E739-1C70-9A6B715B8FC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8F798-6253-220A-FCF7-2B1C857DF277}"/>
              </a:ext>
            </a:extLst>
          </p:cNvPr>
          <p:cNvSpPr>
            <a:spLocks noGrp="1"/>
          </p:cNvSpPr>
          <p:nvPr>
            <p:ph sz="quarter" idx="10"/>
          </p:nvPr>
        </p:nvSpPr>
        <p:spPr/>
        <p:txBody>
          <a:bodyPr/>
          <a:lstStyle/>
          <a:p>
            <a:r>
              <a:rPr lang="en-US" dirty="0"/>
              <a:t>METHODOLOGY</a:t>
            </a:r>
          </a:p>
        </p:txBody>
      </p:sp>
      <p:sp>
        <p:nvSpPr>
          <p:cNvPr id="3" name="Footer Placeholder 2">
            <a:extLst>
              <a:ext uri="{FF2B5EF4-FFF2-40B4-BE49-F238E27FC236}">
                <a16:creationId xmlns:a16="http://schemas.microsoft.com/office/drawing/2014/main" id="{B1D6BD81-E1A6-9280-7150-39E1005A5286}"/>
              </a:ext>
            </a:extLst>
          </p:cNvPr>
          <p:cNvSpPr>
            <a:spLocks noGrp="1"/>
          </p:cNvSpPr>
          <p:nvPr>
            <p:ph type="ftr" sz="quarter" idx="3"/>
          </p:nvPr>
        </p:nvSpPr>
        <p:spPr/>
        <p:txBody>
          <a:bodyPr/>
          <a:lstStyle/>
          <a:p>
            <a:r>
              <a:rPr lang="en-US"/>
              <a:t>University of </a:t>
            </a:r>
            <a:r>
              <a:rPr lang="en-US">
                <a:solidFill>
                  <a:srgbClr val="767676"/>
                </a:solidFill>
              </a:rPr>
              <a:t>Alabama in Huntsville</a:t>
            </a:r>
            <a:endParaRPr lang="en-US" dirty="0">
              <a:solidFill>
                <a:srgbClr val="767676"/>
              </a:solidFill>
            </a:endParaRPr>
          </a:p>
        </p:txBody>
      </p:sp>
    </p:spTree>
    <p:extLst>
      <p:ext uri="{BB962C8B-B14F-4D97-AF65-F5344CB8AC3E}">
        <p14:creationId xmlns:p14="http://schemas.microsoft.com/office/powerpoint/2010/main" val="175668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BAB803-1674-3164-617E-999F02553F4F}"/>
              </a:ext>
            </a:extLst>
          </p:cNvPr>
          <p:cNvSpPr>
            <a:spLocks noGrp="1"/>
          </p:cNvSpPr>
          <p:nvPr>
            <p:ph type="body" sz="quarter" idx="13"/>
          </p:nvPr>
        </p:nvSpPr>
        <p:spPr/>
        <p:txBody>
          <a:bodyPr/>
          <a:lstStyle/>
          <a:p>
            <a:r>
              <a:rPr lang="en-US" dirty="0"/>
              <a:t>METHODOLOGY</a:t>
            </a:r>
          </a:p>
        </p:txBody>
      </p:sp>
      <p:cxnSp>
        <p:nvCxnSpPr>
          <p:cNvPr id="4" name="Straight Arrow Connector 3">
            <a:extLst>
              <a:ext uri="{FF2B5EF4-FFF2-40B4-BE49-F238E27FC236}">
                <a16:creationId xmlns:a16="http://schemas.microsoft.com/office/drawing/2014/main" id="{1F2F2EE4-697D-A3E9-6F65-19C7CA6DD24E}"/>
              </a:ext>
            </a:extLst>
          </p:cNvPr>
          <p:cNvCxnSpPr>
            <a:cxnSpLocks/>
            <a:stCxn id="7" idx="2"/>
            <a:endCxn id="5" idx="0"/>
          </p:cNvCxnSpPr>
          <p:nvPr/>
        </p:nvCxnSpPr>
        <p:spPr>
          <a:xfrm flipH="1">
            <a:off x="1520862" y="4235266"/>
            <a:ext cx="1270" cy="402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4B46ED82-AD63-F35A-1516-9541FEE86334}"/>
              </a:ext>
            </a:extLst>
          </p:cNvPr>
          <p:cNvSpPr txBox="1"/>
          <p:nvPr/>
        </p:nvSpPr>
        <p:spPr>
          <a:xfrm>
            <a:off x="600126" y="4637958"/>
            <a:ext cx="1841472" cy="1723549"/>
          </a:xfrm>
          <a:prstGeom prst="rect">
            <a:avLst/>
          </a:prstGeom>
          <a:solidFill>
            <a:schemeClr val="bg1"/>
          </a:solidFill>
          <a:ln>
            <a:solidFill>
              <a:schemeClr val="tx1"/>
            </a:solidFill>
          </a:ln>
        </p:spPr>
        <p:txBody>
          <a:bodyPr wrap="square" rtlCol="0">
            <a:spAutoFit/>
          </a:bodyPr>
          <a:lstStyle/>
          <a:p>
            <a:pPr algn="ctr"/>
            <a:r>
              <a:rPr lang="en-US" sz="1300" b="1" dirty="0"/>
              <a:t>Search Engines</a:t>
            </a:r>
          </a:p>
          <a:p>
            <a:pPr algn="ctr"/>
            <a:r>
              <a:rPr lang="en-US" sz="1300" dirty="0"/>
              <a:t>INCOSE</a:t>
            </a:r>
          </a:p>
          <a:p>
            <a:pPr algn="ctr"/>
            <a:r>
              <a:rPr lang="en-US" sz="1300" dirty="0"/>
              <a:t>Science Direct</a:t>
            </a:r>
          </a:p>
          <a:p>
            <a:pPr algn="ctr"/>
            <a:r>
              <a:rPr lang="en-US" sz="1300" dirty="0"/>
              <a:t>IEEE Xplore</a:t>
            </a:r>
          </a:p>
          <a:p>
            <a:pPr algn="ctr"/>
            <a:r>
              <a:rPr lang="en-US" sz="1300" dirty="0"/>
              <a:t>ARC (</a:t>
            </a:r>
            <a:r>
              <a:rPr lang="en-US" sz="1400" dirty="0"/>
              <a:t>Aerospace Research Central )</a:t>
            </a:r>
            <a:endParaRPr lang="en-US" sz="1300" dirty="0"/>
          </a:p>
          <a:p>
            <a:pPr algn="ctr"/>
            <a:r>
              <a:rPr lang="en-US" sz="1300" dirty="0"/>
              <a:t>ACM (Association for Computing Machinery )</a:t>
            </a:r>
          </a:p>
        </p:txBody>
      </p:sp>
      <p:sp>
        <p:nvSpPr>
          <p:cNvPr id="6" name="TextBox 5">
            <a:extLst>
              <a:ext uri="{FF2B5EF4-FFF2-40B4-BE49-F238E27FC236}">
                <a16:creationId xmlns:a16="http://schemas.microsoft.com/office/drawing/2014/main" id="{5055719B-51C3-3AEA-667D-6CCA4BEDA143}"/>
              </a:ext>
            </a:extLst>
          </p:cNvPr>
          <p:cNvSpPr txBox="1"/>
          <p:nvPr/>
        </p:nvSpPr>
        <p:spPr>
          <a:xfrm>
            <a:off x="604792" y="2047471"/>
            <a:ext cx="1836806" cy="692497"/>
          </a:xfrm>
          <a:prstGeom prst="rect">
            <a:avLst/>
          </a:prstGeom>
          <a:solidFill>
            <a:schemeClr val="bg1"/>
          </a:solidFill>
          <a:ln>
            <a:solidFill>
              <a:schemeClr val="tx1"/>
            </a:solidFill>
          </a:ln>
        </p:spPr>
        <p:txBody>
          <a:bodyPr wrap="square" rtlCol="0">
            <a:spAutoFit/>
          </a:bodyPr>
          <a:lstStyle/>
          <a:p>
            <a:pPr algn="ctr"/>
            <a:r>
              <a:rPr lang="en-US" sz="1300" b="1" dirty="0"/>
              <a:t>Keywords</a:t>
            </a:r>
          </a:p>
          <a:p>
            <a:pPr algn="ctr"/>
            <a:r>
              <a:rPr lang="en-US" sz="1300" dirty="0"/>
              <a:t>Title: “digital engineering”</a:t>
            </a:r>
          </a:p>
        </p:txBody>
      </p:sp>
      <p:sp>
        <p:nvSpPr>
          <p:cNvPr id="7" name="TextBox 6">
            <a:extLst>
              <a:ext uri="{FF2B5EF4-FFF2-40B4-BE49-F238E27FC236}">
                <a16:creationId xmlns:a16="http://schemas.microsoft.com/office/drawing/2014/main" id="{4A55C4E3-DA0C-C718-D850-3C498BE01809}"/>
              </a:ext>
            </a:extLst>
          </p:cNvPr>
          <p:cNvSpPr txBox="1"/>
          <p:nvPr/>
        </p:nvSpPr>
        <p:spPr>
          <a:xfrm>
            <a:off x="601396" y="3142659"/>
            <a:ext cx="1841471" cy="1092607"/>
          </a:xfrm>
          <a:prstGeom prst="rect">
            <a:avLst/>
          </a:prstGeom>
          <a:solidFill>
            <a:schemeClr val="bg1"/>
          </a:solidFill>
          <a:ln>
            <a:solidFill>
              <a:schemeClr val="tx1"/>
            </a:solidFill>
          </a:ln>
        </p:spPr>
        <p:txBody>
          <a:bodyPr wrap="square" rtlCol="0">
            <a:spAutoFit/>
          </a:bodyPr>
          <a:lstStyle/>
          <a:p>
            <a:pPr algn="ctr"/>
            <a:r>
              <a:rPr lang="en-US" sz="1300" b="1" dirty="0"/>
              <a:t>Confined to:</a:t>
            </a:r>
          </a:p>
          <a:p>
            <a:pPr algn="ctr"/>
            <a:r>
              <a:rPr lang="en-US" sz="1300" dirty="0"/>
              <a:t>Type: Journal and conference papers and forum</a:t>
            </a:r>
          </a:p>
          <a:p>
            <a:pPr algn="ctr"/>
            <a:r>
              <a:rPr lang="en-US" sz="1300" dirty="0"/>
              <a:t>Language: English</a:t>
            </a:r>
            <a:endParaRPr lang="en-US" sz="1300" b="1" dirty="0"/>
          </a:p>
        </p:txBody>
      </p:sp>
      <p:sp>
        <p:nvSpPr>
          <p:cNvPr id="8" name="TextBox 7">
            <a:extLst>
              <a:ext uri="{FF2B5EF4-FFF2-40B4-BE49-F238E27FC236}">
                <a16:creationId xmlns:a16="http://schemas.microsoft.com/office/drawing/2014/main" id="{4392A1D9-1B41-6833-18E3-1416EFE0D4FB}"/>
              </a:ext>
            </a:extLst>
          </p:cNvPr>
          <p:cNvSpPr txBox="1"/>
          <p:nvPr/>
        </p:nvSpPr>
        <p:spPr>
          <a:xfrm>
            <a:off x="2721186" y="3588716"/>
            <a:ext cx="1537151" cy="707694"/>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300" b="1" dirty="0"/>
              <a:t>Removal of duplicates</a:t>
            </a:r>
          </a:p>
          <a:p>
            <a:pPr algn="ctr"/>
            <a:r>
              <a:rPr lang="en-US" sz="1300" u="sng" dirty="0"/>
              <a:t>71 unique titles</a:t>
            </a:r>
          </a:p>
        </p:txBody>
      </p:sp>
      <p:cxnSp>
        <p:nvCxnSpPr>
          <p:cNvPr id="9" name="Straight Connector 8">
            <a:extLst>
              <a:ext uri="{FF2B5EF4-FFF2-40B4-BE49-F238E27FC236}">
                <a16:creationId xmlns:a16="http://schemas.microsoft.com/office/drawing/2014/main" id="{311FFE86-3450-5773-A65C-62A002B0B01C}"/>
              </a:ext>
            </a:extLst>
          </p:cNvPr>
          <p:cNvCxnSpPr>
            <a:cxnSpLocks/>
          </p:cNvCxnSpPr>
          <p:nvPr/>
        </p:nvCxnSpPr>
        <p:spPr>
          <a:xfrm>
            <a:off x="4491938" y="1734281"/>
            <a:ext cx="0" cy="48727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498F50-3C59-A364-B62D-5B2978D6F7CA}"/>
              </a:ext>
            </a:extLst>
          </p:cNvPr>
          <p:cNvSpPr txBox="1"/>
          <p:nvPr/>
        </p:nvSpPr>
        <p:spPr>
          <a:xfrm>
            <a:off x="5061088" y="2469090"/>
            <a:ext cx="1743132" cy="1492716"/>
          </a:xfrm>
          <a:prstGeom prst="rect">
            <a:avLst/>
          </a:prstGeom>
          <a:solidFill>
            <a:schemeClr val="bg1"/>
          </a:solidFill>
          <a:ln>
            <a:solidFill>
              <a:schemeClr val="tx1"/>
            </a:solidFill>
          </a:ln>
        </p:spPr>
        <p:txBody>
          <a:bodyPr wrap="square" rtlCol="0">
            <a:spAutoFit/>
          </a:bodyPr>
          <a:lstStyle/>
          <a:p>
            <a:pPr algn="ctr"/>
            <a:r>
              <a:rPr lang="en-US" sz="1300" b="1" dirty="0"/>
              <a:t>Title and abstract elimination</a:t>
            </a:r>
          </a:p>
          <a:p>
            <a:pPr algn="ctr"/>
            <a:r>
              <a:rPr lang="en-US" sz="1300" dirty="0"/>
              <a:t>Careful analysis of the  title and abstract to eliminate unrelated papers</a:t>
            </a:r>
          </a:p>
          <a:p>
            <a:pPr algn="ctr"/>
            <a:endParaRPr lang="en-US" sz="1300" dirty="0"/>
          </a:p>
        </p:txBody>
      </p:sp>
      <p:cxnSp>
        <p:nvCxnSpPr>
          <p:cNvPr id="11" name="Straight Connector 10">
            <a:extLst>
              <a:ext uri="{FF2B5EF4-FFF2-40B4-BE49-F238E27FC236}">
                <a16:creationId xmlns:a16="http://schemas.microsoft.com/office/drawing/2014/main" id="{7990A731-8A3E-F783-3C8F-96F9C60C6CD5}"/>
              </a:ext>
            </a:extLst>
          </p:cNvPr>
          <p:cNvCxnSpPr>
            <a:cxnSpLocks/>
          </p:cNvCxnSpPr>
          <p:nvPr/>
        </p:nvCxnSpPr>
        <p:spPr>
          <a:xfrm>
            <a:off x="9295708" y="1734281"/>
            <a:ext cx="0" cy="50389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61D75C9-FF45-48AC-7A9D-C28D21CA182B}"/>
              </a:ext>
            </a:extLst>
          </p:cNvPr>
          <p:cNvSpPr/>
          <p:nvPr/>
        </p:nvSpPr>
        <p:spPr>
          <a:xfrm>
            <a:off x="9552391" y="2041607"/>
            <a:ext cx="2121395" cy="390661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23" name="TextBox 22">
            <a:extLst>
              <a:ext uri="{FF2B5EF4-FFF2-40B4-BE49-F238E27FC236}">
                <a16:creationId xmlns:a16="http://schemas.microsoft.com/office/drawing/2014/main" id="{E74EA5C7-7D04-19B1-8606-AC8EC59B3605}"/>
              </a:ext>
            </a:extLst>
          </p:cNvPr>
          <p:cNvSpPr txBox="1"/>
          <p:nvPr/>
        </p:nvSpPr>
        <p:spPr>
          <a:xfrm>
            <a:off x="1026256" y="1585554"/>
            <a:ext cx="2138715" cy="297454"/>
          </a:xfrm>
          <a:prstGeom prst="rect">
            <a:avLst/>
          </a:prstGeom>
          <a:solidFill>
            <a:schemeClr val="bg1"/>
          </a:solidFill>
          <a:ln>
            <a:solidFill>
              <a:schemeClr val="tx1"/>
            </a:solidFill>
          </a:ln>
        </p:spPr>
        <p:txBody>
          <a:bodyPr wrap="square" rtlCol="0">
            <a:spAutoFit/>
          </a:bodyPr>
          <a:lstStyle/>
          <a:p>
            <a:pPr algn="ctr"/>
            <a:r>
              <a:rPr lang="en-US" sz="1300" b="1" dirty="0"/>
              <a:t>Step 1: Literature Search</a:t>
            </a:r>
            <a:endParaRPr lang="en-US" sz="1300" u="sng" dirty="0"/>
          </a:p>
        </p:txBody>
      </p:sp>
      <p:sp>
        <p:nvSpPr>
          <p:cNvPr id="24" name="TextBox 23">
            <a:extLst>
              <a:ext uri="{FF2B5EF4-FFF2-40B4-BE49-F238E27FC236}">
                <a16:creationId xmlns:a16="http://schemas.microsoft.com/office/drawing/2014/main" id="{52E5A29D-C007-CAFB-4688-67D12B4C34D5}"/>
              </a:ext>
            </a:extLst>
          </p:cNvPr>
          <p:cNvSpPr txBox="1"/>
          <p:nvPr/>
        </p:nvSpPr>
        <p:spPr>
          <a:xfrm>
            <a:off x="5609926" y="1585554"/>
            <a:ext cx="2747002" cy="292388"/>
          </a:xfrm>
          <a:prstGeom prst="rect">
            <a:avLst/>
          </a:prstGeom>
          <a:solidFill>
            <a:schemeClr val="bg1"/>
          </a:solidFill>
          <a:ln>
            <a:solidFill>
              <a:schemeClr val="tx1"/>
            </a:solidFill>
          </a:ln>
        </p:spPr>
        <p:txBody>
          <a:bodyPr wrap="square" rtlCol="0">
            <a:spAutoFit/>
          </a:bodyPr>
          <a:lstStyle/>
          <a:p>
            <a:pPr algn="ctr"/>
            <a:r>
              <a:rPr lang="en-US" sz="1300" b="1" dirty="0"/>
              <a:t>Step 2: Literature Selection</a:t>
            </a:r>
          </a:p>
        </p:txBody>
      </p:sp>
      <p:sp>
        <p:nvSpPr>
          <p:cNvPr id="25" name="TextBox 24">
            <a:extLst>
              <a:ext uri="{FF2B5EF4-FFF2-40B4-BE49-F238E27FC236}">
                <a16:creationId xmlns:a16="http://schemas.microsoft.com/office/drawing/2014/main" id="{FE140865-E990-329A-8D5C-5B7CD538A8DF}"/>
              </a:ext>
            </a:extLst>
          </p:cNvPr>
          <p:cNvSpPr txBox="1"/>
          <p:nvPr/>
        </p:nvSpPr>
        <p:spPr>
          <a:xfrm>
            <a:off x="4631606" y="4442263"/>
            <a:ext cx="1153174" cy="502573"/>
          </a:xfrm>
          <a:prstGeom prst="rect">
            <a:avLst/>
          </a:prstGeom>
          <a:solidFill>
            <a:schemeClr val="bg1"/>
          </a:solidFill>
          <a:ln>
            <a:solidFill>
              <a:schemeClr val="tx1"/>
            </a:solidFill>
          </a:ln>
        </p:spPr>
        <p:txBody>
          <a:bodyPr wrap="square" rtlCol="0">
            <a:spAutoFit/>
          </a:bodyPr>
          <a:lstStyle/>
          <a:p>
            <a:pPr algn="ctr"/>
            <a:r>
              <a:rPr lang="en-US" sz="1300" u="sng" dirty="0"/>
              <a:t>71 relevant </a:t>
            </a:r>
            <a:r>
              <a:rPr lang="en-US" sz="1300" dirty="0"/>
              <a:t>publications</a:t>
            </a:r>
          </a:p>
        </p:txBody>
      </p:sp>
      <p:sp>
        <p:nvSpPr>
          <p:cNvPr id="26" name="TextBox 25">
            <a:extLst>
              <a:ext uri="{FF2B5EF4-FFF2-40B4-BE49-F238E27FC236}">
                <a16:creationId xmlns:a16="http://schemas.microsoft.com/office/drawing/2014/main" id="{CB7EA12C-701D-10A2-D33E-3A3F2A87EA0F}"/>
              </a:ext>
            </a:extLst>
          </p:cNvPr>
          <p:cNvSpPr txBox="1"/>
          <p:nvPr/>
        </p:nvSpPr>
        <p:spPr>
          <a:xfrm>
            <a:off x="6287347" y="4435691"/>
            <a:ext cx="1153174" cy="502573"/>
          </a:xfrm>
          <a:prstGeom prst="rect">
            <a:avLst/>
          </a:prstGeom>
          <a:solidFill>
            <a:schemeClr val="bg1"/>
          </a:solidFill>
          <a:ln>
            <a:solidFill>
              <a:schemeClr val="tx1"/>
            </a:solidFill>
          </a:ln>
        </p:spPr>
        <p:txBody>
          <a:bodyPr wrap="square" rtlCol="0">
            <a:spAutoFit/>
          </a:bodyPr>
          <a:lstStyle/>
          <a:p>
            <a:pPr algn="ctr"/>
            <a:r>
              <a:rPr lang="en-US" sz="1300" u="sng" dirty="0"/>
              <a:t>56 relevant </a:t>
            </a:r>
            <a:r>
              <a:rPr lang="en-US" sz="1300" dirty="0"/>
              <a:t>publications</a:t>
            </a:r>
          </a:p>
        </p:txBody>
      </p:sp>
      <p:sp>
        <p:nvSpPr>
          <p:cNvPr id="27" name="TextBox 26">
            <a:extLst>
              <a:ext uri="{FF2B5EF4-FFF2-40B4-BE49-F238E27FC236}">
                <a16:creationId xmlns:a16="http://schemas.microsoft.com/office/drawing/2014/main" id="{D441D9EE-0891-AAC1-9530-2CEC61B1F503}"/>
              </a:ext>
            </a:extLst>
          </p:cNvPr>
          <p:cNvSpPr txBox="1"/>
          <p:nvPr/>
        </p:nvSpPr>
        <p:spPr>
          <a:xfrm>
            <a:off x="7974391" y="4441160"/>
            <a:ext cx="1196441" cy="502573"/>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300" b="1" u="sng" dirty="0"/>
              <a:t>56 relevant </a:t>
            </a:r>
            <a:r>
              <a:rPr lang="en-US" sz="1300" b="1" dirty="0"/>
              <a:t>publications</a:t>
            </a:r>
          </a:p>
        </p:txBody>
      </p:sp>
      <p:sp>
        <p:nvSpPr>
          <p:cNvPr id="28" name="TextBox 27">
            <a:extLst>
              <a:ext uri="{FF2B5EF4-FFF2-40B4-BE49-F238E27FC236}">
                <a16:creationId xmlns:a16="http://schemas.microsoft.com/office/drawing/2014/main" id="{C6BBCA0A-D61F-9F85-02FD-8D1A911AFC10}"/>
              </a:ext>
            </a:extLst>
          </p:cNvPr>
          <p:cNvSpPr txBox="1"/>
          <p:nvPr/>
        </p:nvSpPr>
        <p:spPr>
          <a:xfrm>
            <a:off x="6926695" y="2469090"/>
            <a:ext cx="1527785" cy="1492716"/>
          </a:xfrm>
          <a:prstGeom prst="rect">
            <a:avLst/>
          </a:prstGeom>
          <a:solidFill>
            <a:schemeClr val="bg1"/>
          </a:solidFill>
          <a:ln>
            <a:solidFill>
              <a:schemeClr val="tx1"/>
            </a:solidFill>
          </a:ln>
        </p:spPr>
        <p:txBody>
          <a:bodyPr wrap="square" rtlCol="0">
            <a:spAutoFit/>
          </a:bodyPr>
          <a:lstStyle/>
          <a:p>
            <a:pPr algn="ctr"/>
            <a:r>
              <a:rPr lang="en-US" sz="1300" b="1" dirty="0"/>
              <a:t>Full text elimination</a:t>
            </a:r>
          </a:p>
          <a:p>
            <a:pPr algn="ctr"/>
            <a:r>
              <a:rPr lang="en-US" sz="1300" dirty="0"/>
              <a:t>Careful analysis of the full text to eliminate unrelated papers</a:t>
            </a:r>
          </a:p>
          <a:p>
            <a:pPr algn="ctr"/>
            <a:endParaRPr lang="en-US" sz="1300" dirty="0"/>
          </a:p>
        </p:txBody>
      </p:sp>
      <p:cxnSp>
        <p:nvCxnSpPr>
          <p:cNvPr id="30" name="Connector: Elbow 29">
            <a:extLst>
              <a:ext uri="{FF2B5EF4-FFF2-40B4-BE49-F238E27FC236}">
                <a16:creationId xmlns:a16="http://schemas.microsoft.com/office/drawing/2014/main" id="{E620F041-D4FC-80BB-4F77-C048D791C587}"/>
              </a:ext>
            </a:extLst>
          </p:cNvPr>
          <p:cNvCxnSpPr>
            <a:cxnSpLocks/>
            <a:stCxn id="8" idx="3"/>
            <a:endCxn id="25" idx="1"/>
          </p:cNvCxnSpPr>
          <p:nvPr/>
        </p:nvCxnSpPr>
        <p:spPr>
          <a:xfrm>
            <a:off x="4258337" y="3942563"/>
            <a:ext cx="373269" cy="75098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AC80057B-6290-14CC-3902-B27D4C7494E7}"/>
              </a:ext>
            </a:extLst>
          </p:cNvPr>
          <p:cNvCxnSpPr>
            <a:cxnSpLocks/>
            <a:stCxn id="25" idx="3"/>
            <a:endCxn id="26" idx="1"/>
          </p:cNvCxnSpPr>
          <p:nvPr/>
        </p:nvCxnSpPr>
        <p:spPr>
          <a:xfrm flipV="1">
            <a:off x="5784780" y="4686978"/>
            <a:ext cx="502567" cy="6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19650B9D-7709-60A4-07F8-88438E4440D7}"/>
              </a:ext>
            </a:extLst>
          </p:cNvPr>
          <p:cNvCxnSpPr>
            <a:cxnSpLocks/>
            <a:stCxn id="26" idx="3"/>
            <a:endCxn id="27" idx="1"/>
          </p:cNvCxnSpPr>
          <p:nvPr/>
        </p:nvCxnSpPr>
        <p:spPr>
          <a:xfrm>
            <a:off x="7440521" y="4686978"/>
            <a:ext cx="533870" cy="54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622EB6D1-7599-8D58-7977-F65F03E852B4}"/>
              </a:ext>
            </a:extLst>
          </p:cNvPr>
          <p:cNvCxnSpPr>
            <a:cxnSpLocks/>
            <a:stCxn id="10" idx="2"/>
          </p:cNvCxnSpPr>
          <p:nvPr/>
        </p:nvCxnSpPr>
        <p:spPr>
          <a:xfrm>
            <a:off x="5932654" y="3961806"/>
            <a:ext cx="7581" cy="707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64C0C41-DC56-2414-60DA-3DD74F295B76}"/>
              </a:ext>
            </a:extLst>
          </p:cNvPr>
          <p:cNvCxnSpPr>
            <a:cxnSpLocks/>
            <a:stCxn id="28" idx="2"/>
          </p:cNvCxnSpPr>
          <p:nvPr/>
        </p:nvCxnSpPr>
        <p:spPr>
          <a:xfrm>
            <a:off x="7690588" y="3961806"/>
            <a:ext cx="0" cy="731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2EECC94A-39BE-1875-60C5-292B5360C59E}"/>
              </a:ext>
            </a:extLst>
          </p:cNvPr>
          <p:cNvSpPr txBox="1"/>
          <p:nvPr/>
        </p:nvSpPr>
        <p:spPr>
          <a:xfrm>
            <a:off x="9565524" y="1585554"/>
            <a:ext cx="2138715" cy="297454"/>
          </a:xfrm>
          <a:prstGeom prst="rect">
            <a:avLst/>
          </a:prstGeom>
          <a:solidFill>
            <a:schemeClr val="bg1"/>
          </a:solidFill>
          <a:ln>
            <a:solidFill>
              <a:schemeClr val="tx1"/>
            </a:solidFill>
          </a:ln>
        </p:spPr>
        <p:txBody>
          <a:bodyPr wrap="square" rtlCol="0">
            <a:spAutoFit/>
          </a:bodyPr>
          <a:lstStyle/>
          <a:p>
            <a:pPr algn="ctr"/>
            <a:r>
              <a:rPr lang="en-US" sz="1300" b="1" dirty="0"/>
              <a:t>Step 3: Review Process</a:t>
            </a:r>
            <a:endParaRPr lang="en-US" sz="1300" u="sng" dirty="0"/>
          </a:p>
        </p:txBody>
      </p:sp>
      <p:cxnSp>
        <p:nvCxnSpPr>
          <p:cNvPr id="38" name="Straight Arrow Connector 37">
            <a:extLst>
              <a:ext uri="{FF2B5EF4-FFF2-40B4-BE49-F238E27FC236}">
                <a16:creationId xmlns:a16="http://schemas.microsoft.com/office/drawing/2014/main" id="{0C919A27-CFC5-5187-04B3-A8E1376A0634}"/>
              </a:ext>
            </a:extLst>
          </p:cNvPr>
          <p:cNvCxnSpPr>
            <a:cxnSpLocks/>
          </p:cNvCxnSpPr>
          <p:nvPr/>
        </p:nvCxnSpPr>
        <p:spPr>
          <a:xfrm>
            <a:off x="9170833" y="4637958"/>
            <a:ext cx="3815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198D511B-95D0-C623-62B6-C246FA61A489}"/>
              </a:ext>
            </a:extLst>
          </p:cNvPr>
          <p:cNvSpPr txBox="1"/>
          <p:nvPr/>
        </p:nvSpPr>
        <p:spPr>
          <a:xfrm>
            <a:off x="2698279" y="2667211"/>
            <a:ext cx="1558995" cy="692497"/>
          </a:xfrm>
          <a:prstGeom prst="rect">
            <a:avLst/>
          </a:prstGeom>
          <a:solidFill>
            <a:schemeClr val="bg1"/>
          </a:solidFill>
          <a:ln>
            <a:solidFill>
              <a:schemeClr val="tx1"/>
            </a:solidFill>
          </a:ln>
        </p:spPr>
        <p:txBody>
          <a:bodyPr wrap="square" rtlCol="0">
            <a:spAutoFit/>
          </a:bodyPr>
          <a:lstStyle/>
          <a:p>
            <a:pPr algn="ctr"/>
            <a:r>
              <a:rPr lang="en-US" sz="1300" b="1" dirty="0"/>
              <a:t>Preliminary results</a:t>
            </a:r>
          </a:p>
          <a:p>
            <a:pPr algn="ctr"/>
            <a:r>
              <a:rPr lang="en-US" sz="1300" u="sng" dirty="0"/>
              <a:t>75 publications</a:t>
            </a:r>
          </a:p>
        </p:txBody>
      </p:sp>
      <p:cxnSp>
        <p:nvCxnSpPr>
          <p:cNvPr id="42" name="Connector: Elbow 41">
            <a:extLst>
              <a:ext uri="{FF2B5EF4-FFF2-40B4-BE49-F238E27FC236}">
                <a16:creationId xmlns:a16="http://schemas.microsoft.com/office/drawing/2014/main" id="{A3CAC5E0-8ED5-F0FA-3E7B-458BC81BC7DB}"/>
              </a:ext>
            </a:extLst>
          </p:cNvPr>
          <p:cNvCxnSpPr>
            <a:cxnSpLocks/>
            <a:stCxn id="5" idx="3"/>
            <a:endCxn id="39" idx="0"/>
          </p:cNvCxnSpPr>
          <p:nvPr/>
        </p:nvCxnSpPr>
        <p:spPr>
          <a:xfrm flipV="1">
            <a:off x="2441598" y="2667211"/>
            <a:ext cx="1036179" cy="2832522"/>
          </a:xfrm>
          <a:prstGeom prst="bentConnector4">
            <a:avLst>
              <a:gd name="adj1" fmla="val 12386"/>
              <a:gd name="adj2" fmla="val 10807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222FBD78-BBAA-C72A-5F27-357AE9734776}"/>
              </a:ext>
            </a:extLst>
          </p:cNvPr>
          <p:cNvCxnSpPr>
            <a:cxnSpLocks/>
            <a:stCxn id="6" idx="2"/>
            <a:endCxn id="7" idx="0"/>
          </p:cNvCxnSpPr>
          <p:nvPr/>
        </p:nvCxnSpPr>
        <p:spPr>
          <a:xfrm flipH="1">
            <a:off x="1522132" y="2739968"/>
            <a:ext cx="1063" cy="4026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Oval 71">
            <a:extLst>
              <a:ext uri="{FF2B5EF4-FFF2-40B4-BE49-F238E27FC236}">
                <a16:creationId xmlns:a16="http://schemas.microsoft.com/office/drawing/2014/main" id="{5F036FCD-0F25-4600-1E43-AE10D14E22D0}"/>
              </a:ext>
            </a:extLst>
          </p:cNvPr>
          <p:cNvSpPr/>
          <p:nvPr/>
        </p:nvSpPr>
        <p:spPr>
          <a:xfrm>
            <a:off x="10291674" y="2202709"/>
            <a:ext cx="650449" cy="625304"/>
          </a:xfrm>
          <a:prstGeom prst="ellipse">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RQ1</a:t>
            </a:r>
          </a:p>
        </p:txBody>
      </p:sp>
      <p:sp>
        <p:nvSpPr>
          <p:cNvPr id="73" name="Oval 72">
            <a:extLst>
              <a:ext uri="{FF2B5EF4-FFF2-40B4-BE49-F238E27FC236}">
                <a16:creationId xmlns:a16="http://schemas.microsoft.com/office/drawing/2014/main" id="{440784AE-83DB-59D7-E8CD-6F8A24D969B9}"/>
              </a:ext>
            </a:extLst>
          </p:cNvPr>
          <p:cNvSpPr/>
          <p:nvPr/>
        </p:nvSpPr>
        <p:spPr>
          <a:xfrm>
            <a:off x="10301060" y="2939181"/>
            <a:ext cx="650449" cy="625304"/>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RQ2</a:t>
            </a:r>
          </a:p>
        </p:txBody>
      </p:sp>
      <p:sp>
        <p:nvSpPr>
          <p:cNvPr id="74" name="Oval 73">
            <a:extLst>
              <a:ext uri="{FF2B5EF4-FFF2-40B4-BE49-F238E27FC236}">
                <a16:creationId xmlns:a16="http://schemas.microsoft.com/office/drawing/2014/main" id="{1E86CF05-FBA7-54D4-5ADB-DFC58070E6AD}"/>
              </a:ext>
            </a:extLst>
          </p:cNvPr>
          <p:cNvSpPr/>
          <p:nvPr/>
        </p:nvSpPr>
        <p:spPr>
          <a:xfrm>
            <a:off x="10309667" y="3671106"/>
            <a:ext cx="650449" cy="625304"/>
          </a:xfrm>
          <a:prstGeom prst="ellipse">
            <a:avLst/>
          </a:prstGeom>
          <a:solidFill>
            <a:srgbClr val="2979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RQ3</a:t>
            </a:r>
          </a:p>
        </p:txBody>
      </p:sp>
      <p:sp>
        <p:nvSpPr>
          <p:cNvPr id="75" name="Oval 74">
            <a:extLst>
              <a:ext uri="{FF2B5EF4-FFF2-40B4-BE49-F238E27FC236}">
                <a16:creationId xmlns:a16="http://schemas.microsoft.com/office/drawing/2014/main" id="{EC68F3E7-50CE-3D63-7A03-599EAADD309E}"/>
              </a:ext>
            </a:extLst>
          </p:cNvPr>
          <p:cNvSpPr/>
          <p:nvPr/>
        </p:nvSpPr>
        <p:spPr>
          <a:xfrm>
            <a:off x="10338407" y="4401012"/>
            <a:ext cx="650449" cy="625304"/>
          </a:xfrm>
          <a:prstGeom prst="ellipse">
            <a:avLst/>
          </a:prstGeom>
          <a:solidFill>
            <a:srgbClr val="215F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RQ4</a:t>
            </a:r>
          </a:p>
        </p:txBody>
      </p:sp>
      <p:sp>
        <p:nvSpPr>
          <p:cNvPr id="76" name="Oval 75">
            <a:extLst>
              <a:ext uri="{FF2B5EF4-FFF2-40B4-BE49-F238E27FC236}">
                <a16:creationId xmlns:a16="http://schemas.microsoft.com/office/drawing/2014/main" id="{A642C07B-7741-3D80-8714-E92E8E18338D}"/>
              </a:ext>
            </a:extLst>
          </p:cNvPr>
          <p:cNvSpPr/>
          <p:nvPr/>
        </p:nvSpPr>
        <p:spPr>
          <a:xfrm>
            <a:off x="10323402" y="5096251"/>
            <a:ext cx="650449" cy="625304"/>
          </a:xfrm>
          <a:prstGeom prst="ellipse">
            <a:avLst/>
          </a:prstGeom>
          <a:solidFill>
            <a:srgbClr val="0C3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RQ5</a:t>
            </a:r>
          </a:p>
        </p:txBody>
      </p:sp>
      <p:cxnSp>
        <p:nvCxnSpPr>
          <p:cNvPr id="98" name="Straight Arrow Connector 97">
            <a:extLst>
              <a:ext uri="{FF2B5EF4-FFF2-40B4-BE49-F238E27FC236}">
                <a16:creationId xmlns:a16="http://schemas.microsoft.com/office/drawing/2014/main" id="{F1650B40-F9D4-0A3E-4CDE-1ED5E0E00A0E}"/>
              </a:ext>
            </a:extLst>
          </p:cNvPr>
          <p:cNvCxnSpPr>
            <a:cxnSpLocks/>
            <a:stCxn id="39" idx="2"/>
            <a:endCxn id="8" idx="0"/>
          </p:cNvCxnSpPr>
          <p:nvPr/>
        </p:nvCxnSpPr>
        <p:spPr>
          <a:xfrm>
            <a:off x="3477777" y="3359708"/>
            <a:ext cx="11985" cy="229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104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9" grpId="0" animBg="1"/>
      <p:bldP spid="25" grpId="0" animBg="1"/>
      <p:bldP spid="26" grpId="0" animBg="1"/>
      <p:bldP spid="27" grpId="0" animBg="1"/>
      <p:bldP spid="28" grpId="0" animBg="1"/>
      <p:bldP spid="39" grpId="0" animBg="1"/>
      <p:bldP spid="72" grpId="0" animBg="1"/>
      <p:bldP spid="73" grpId="0" animBg="1"/>
      <p:bldP spid="74" grpId="0" animBg="1"/>
      <p:bldP spid="75" grpId="0" animBg="1"/>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D0D4A-65E7-58E5-DD9F-6F74059170D6}"/>
              </a:ext>
            </a:extLst>
          </p:cNvPr>
          <p:cNvSpPr>
            <a:spLocks noGrp="1"/>
          </p:cNvSpPr>
          <p:nvPr>
            <p:ph type="body" sz="quarter" idx="10"/>
          </p:nvPr>
        </p:nvSpPr>
        <p:spPr/>
        <p:txBody>
          <a:bodyPr/>
          <a:lstStyle/>
          <a:p>
            <a:r>
              <a:rPr lang="en-US" b="1" dirty="0"/>
              <a:t>13 reviewers</a:t>
            </a:r>
            <a:r>
              <a:rPr lang="en-US" dirty="0"/>
              <a:t>: Each paper was reviewed by at least two independent reviewers to ensure redundancy and reduce individual bias. </a:t>
            </a:r>
          </a:p>
          <a:p>
            <a:endParaRPr lang="en-US" dirty="0"/>
          </a:p>
          <a:p>
            <a:r>
              <a:rPr lang="en-US" b="1" dirty="0"/>
              <a:t>A cross-checking phase</a:t>
            </a:r>
            <a:r>
              <a:rPr lang="en-US" dirty="0"/>
              <a:t>: Each reviewer was assigned 5 papers to review data entries previously submitted by their peers. Discrepancies were identified, discussed, and reconciled. </a:t>
            </a:r>
          </a:p>
          <a:p>
            <a:endParaRPr lang="en-US" dirty="0"/>
          </a:p>
          <a:p>
            <a:r>
              <a:rPr lang="en-US" dirty="0"/>
              <a:t>Reviewers updated a </a:t>
            </a:r>
            <a:r>
              <a:rPr lang="en-US" b="1" dirty="0"/>
              <a:t>shared spreadsheet </a:t>
            </a:r>
            <a:r>
              <a:rPr lang="en-US" dirty="0"/>
              <a:t>with final, consensus-based answers and filled in responses to additional questions added based on observations from prior class discussions. </a:t>
            </a:r>
          </a:p>
          <a:p>
            <a:endParaRPr lang="en-US" dirty="0"/>
          </a:p>
          <a:p>
            <a:r>
              <a:rPr lang="en-US" b="1" dirty="0"/>
              <a:t>Extracted data included</a:t>
            </a:r>
            <a:r>
              <a:rPr lang="en-US" dirty="0"/>
              <a:t>: Study objectives, key findings and contributions, identified challenges and proposed solutions, motivations and benefits of DE adoption, and future research opportunities across different industries. The data was compiled collaboratively, allowing for thematic synthesis and cross-study comparisons.</a:t>
            </a:r>
          </a:p>
        </p:txBody>
      </p:sp>
      <p:sp>
        <p:nvSpPr>
          <p:cNvPr id="3" name="Text Placeholder 2">
            <a:extLst>
              <a:ext uri="{FF2B5EF4-FFF2-40B4-BE49-F238E27FC236}">
                <a16:creationId xmlns:a16="http://schemas.microsoft.com/office/drawing/2014/main" id="{FFB02F17-F3A0-FEF9-8DDA-ABF94CE85272}"/>
              </a:ext>
            </a:extLst>
          </p:cNvPr>
          <p:cNvSpPr>
            <a:spLocks noGrp="1"/>
          </p:cNvSpPr>
          <p:nvPr>
            <p:ph type="body" sz="quarter" idx="13"/>
          </p:nvPr>
        </p:nvSpPr>
        <p:spPr/>
        <p:txBody>
          <a:bodyPr/>
          <a:lstStyle/>
          <a:p>
            <a:r>
              <a:rPr lang="en-US" dirty="0"/>
              <a:t>METHODOLOGY</a:t>
            </a:r>
          </a:p>
        </p:txBody>
      </p:sp>
    </p:spTree>
    <p:extLst>
      <p:ext uri="{BB962C8B-B14F-4D97-AF65-F5344CB8AC3E}">
        <p14:creationId xmlns:p14="http://schemas.microsoft.com/office/powerpoint/2010/main" val="44966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780CF-32F5-6CD6-9566-A6C8BE2AB1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D66A52-9F0C-CBEB-622F-9090D4B643AA}"/>
              </a:ext>
            </a:extLst>
          </p:cNvPr>
          <p:cNvSpPr>
            <a:spLocks noGrp="1"/>
          </p:cNvSpPr>
          <p:nvPr>
            <p:ph sz="quarter" idx="10"/>
          </p:nvPr>
        </p:nvSpPr>
        <p:spPr/>
        <p:txBody>
          <a:bodyPr/>
          <a:lstStyle/>
          <a:p>
            <a:r>
              <a:rPr lang="en-US" dirty="0"/>
              <a:t>RESULTS</a:t>
            </a:r>
          </a:p>
        </p:txBody>
      </p:sp>
      <p:sp>
        <p:nvSpPr>
          <p:cNvPr id="3" name="Footer Placeholder 2">
            <a:extLst>
              <a:ext uri="{FF2B5EF4-FFF2-40B4-BE49-F238E27FC236}">
                <a16:creationId xmlns:a16="http://schemas.microsoft.com/office/drawing/2014/main" id="{4BAE23CA-67EC-F403-6F81-39D89D6ECDDA}"/>
              </a:ext>
            </a:extLst>
          </p:cNvPr>
          <p:cNvSpPr>
            <a:spLocks noGrp="1"/>
          </p:cNvSpPr>
          <p:nvPr>
            <p:ph type="ftr" sz="quarter" idx="3"/>
          </p:nvPr>
        </p:nvSpPr>
        <p:spPr/>
        <p:txBody>
          <a:bodyPr/>
          <a:lstStyle/>
          <a:p>
            <a:r>
              <a:rPr lang="en-US"/>
              <a:t>University of </a:t>
            </a:r>
            <a:r>
              <a:rPr lang="en-US">
                <a:solidFill>
                  <a:srgbClr val="767676"/>
                </a:solidFill>
              </a:rPr>
              <a:t>Alabama in Huntsville</a:t>
            </a:r>
            <a:endParaRPr lang="en-US" dirty="0">
              <a:solidFill>
                <a:srgbClr val="767676"/>
              </a:solidFill>
            </a:endParaRPr>
          </a:p>
        </p:txBody>
      </p:sp>
    </p:spTree>
    <p:extLst>
      <p:ext uri="{BB962C8B-B14F-4D97-AF65-F5344CB8AC3E}">
        <p14:creationId xmlns:p14="http://schemas.microsoft.com/office/powerpoint/2010/main" val="111960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26814F-628A-6B99-1C13-242954B19766}"/>
              </a:ext>
            </a:extLst>
          </p:cNvPr>
          <p:cNvSpPr>
            <a:spLocks noGrp="1"/>
          </p:cNvSpPr>
          <p:nvPr>
            <p:ph type="body" sz="quarter" idx="13"/>
          </p:nvPr>
        </p:nvSpPr>
        <p:spPr/>
        <p:txBody>
          <a:bodyPr/>
          <a:lstStyle/>
          <a:p>
            <a:r>
              <a:rPr lang="en-US" dirty="0"/>
              <a:t>OVERALL RESULTS</a:t>
            </a:r>
          </a:p>
        </p:txBody>
      </p:sp>
      <p:graphicFrame>
        <p:nvGraphicFramePr>
          <p:cNvPr id="4" name="Chart 3">
            <a:extLst>
              <a:ext uri="{FF2B5EF4-FFF2-40B4-BE49-F238E27FC236}">
                <a16:creationId xmlns:a16="http://schemas.microsoft.com/office/drawing/2014/main" id="{8C3C888A-0553-ACCA-EF55-1CEC190860A7}"/>
              </a:ext>
            </a:extLst>
          </p:cNvPr>
          <p:cNvGraphicFramePr/>
          <p:nvPr>
            <p:extLst>
              <p:ext uri="{D42A27DB-BD31-4B8C-83A1-F6EECF244321}">
                <p14:modId xmlns:p14="http://schemas.microsoft.com/office/powerpoint/2010/main" val="2197990222"/>
              </p:ext>
            </p:extLst>
          </p:nvPr>
        </p:nvGraphicFramePr>
        <p:xfrm>
          <a:off x="366584" y="1810964"/>
          <a:ext cx="6444672" cy="4484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5DEAD28-E792-82C5-3B8D-96D506B39E9F}"/>
              </a:ext>
            </a:extLst>
          </p:cNvPr>
          <p:cNvSpPr txBox="1"/>
          <p:nvPr/>
        </p:nvSpPr>
        <p:spPr>
          <a:xfrm>
            <a:off x="2867081" y="1626298"/>
            <a:ext cx="2296046" cy="369332"/>
          </a:xfrm>
          <a:prstGeom prst="rect">
            <a:avLst/>
          </a:prstGeom>
          <a:noFill/>
        </p:spPr>
        <p:txBody>
          <a:bodyPr wrap="square">
            <a:spAutoFit/>
          </a:bodyPr>
          <a:lstStyle/>
          <a:p>
            <a:pPr lvl="0"/>
            <a:r>
              <a:rPr lang="en-US" b="1" dirty="0"/>
              <a:t>Publication Type</a:t>
            </a:r>
          </a:p>
        </p:txBody>
      </p:sp>
      <p:sp>
        <p:nvSpPr>
          <p:cNvPr id="7" name="TextBox 6">
            <a:extLst>
              <a:ext uri="{FF2B5EF4-FFF2-40B4-BE49-F238E27FC236}">
                <a16:creationId xmlns:a16="http://schemas.microsoft.com/office/drawing/2014/main" id="{0C87DC0C-3819-C2A3-E66C-EC6642D9073C}"/>
              </a:ext>
            </a:extLst>
          </p:cNvPr>
          <p:cNvSpPr txBox="1"/>
          <p:nvPr/>
        </p:nvSpPr>
        <p:spPr>
          <a:xfrm>
            <a:off x="7177216" y="3776008"/>
            <a:ext cx="4648200" cy="710707"/>
          </a:xfrm>
          <a:prstGeom prst="rect">
            <a:avLst/>
          </a:prstGeom>
          <a:solidFill>
            <a:schemeClr val="bg1"/>
          </a:solidFill>
          <a:ln>
            <a:solidFill>
              <a:schemeClr val="accent1"/>
            </a:solidFill>
          </a:ln>
        </p:spPr>
        <p:txBody>
          <a:bodyPr wrap="square">
            <a:spAutoFit/>
          </a:bodyPr>
          <a:lstStyle/>
          <a:p>
            <a:pPr marL="0" marR="0" algn="just">
              <a:lnSpc>
                <a:spcPct val="115000"/>
              </a:lnSpc>
              <a:spcAft>
                <a:spcPts val="800"/>
              </a:spcAft>
              <a:buNone/>
            </a:pPr>
            <a:r>
              <a:rPr lang="en-US" sz="1800" dirty="0">
                <a:effectLst/>
                <a:latin typeface="Calibri" panose="020F0502020204030204" pitchFamily="34" charset="0"/>
                <a:ea typeface="Calibri" panose="020F0502020204030204" pitchFamily="34" charset="0"/>
              </a:rPr>
              <a:t>Conference papers spiking right after 2018, the release of the 2018 DoD Digital Strategy</a:t>
            </a:r>
            <a:endParaRPr lang="en-US" dirty="0">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A865AD75-317B-096A-B323-E1D37DEF3F4B}"/>
              </a:ext>
            </a:extLst>
          </p:cNvPr>
          <p:cNvSpPr txBox="1"/>
          <p:nvPr/>
        </p:nvSpPr>
        <p:spPr>
          <a:xfrm>
            <a:off x="8053091" y="1810964"/>
            <a:ext cx="2517324" cy="646331"/>
          </a:xfrm>
          <a:prstGeom prst="rect">
            <a:avLst/>
          </a:prstGeom>
          <a:solidFill>
            <a:schemeClr val="bg1"/>
          </a:solidFill>
          <a:ln>
            <a:solidFill>
              <a:schemeClr val="accent1"/>
            </a:solidFill>
          </a:ln>
        </p:spPr>
        <p:txBody>
          <a:bodyPr wrap="square">
            <a:spAutoFit/>
          </a:bodyPr>
          <a:lstStyle/>
          <a:p>
            <a:r>
              <a:rPr lang="en-US" dirty="0">
                <a:latin typeface="Calibri" panose="020F0502020204030204" pitchFamily="34" charset="0"/>
                <a:ea typeface="Calibri" panose="020F0502020204030204" pitchFamily="34" charset="0"/>
              </a:rPr>
              <a:t>Search was performed on </a:t>
            </a:r>
            <a:r>
              <a:rPr lang="en-US" sz="1800" dirty="0">
                <a:effectLst/>
                <a:latin typeface="Calibri" panose="020F0502020204030204" pitchFamily="34" charset="0"/>
                <a:ea typeface="Calibri" panose="020F0502020204030204" pitchFamily="34" charset="0"/>
              </a:rPr>
              <a:t>October 3rd, 2024</a:t>
            </a:r>
            <a:endParaRPr lang="en-US" dirty="0"/>
          </a:p>
        </p:txBody>
      </p:sp>
      <p:cxnSp>
        <p:nvCxnSpPr>
          <p:cNvPr id="11" name="Straight Arrow Connector 10">
            <a:extLst>
              <a:ext uri="{FF2B5EF4-FFF2-40B4-BE49-F238E27FC236}">
                <a16:creationId xmlns:a16="http://schemas.microsoft.com/office/drawing/2014/main" id="{49951B6A-2DD1-8236-EF46-79A31AE30821}"/>
              </a:ext>
            </a:extLst>
          </p:cNvPr>
          <p:cNvCxnSpPr>
            <a:cxnSpLocks/>
            <a:stCxn id="16" idx="7"/>
            <a:endCxn id="9" idx="1"/>
          </p:cNvCxnSpPr>
          <p:nvPr/>
        </p:nvCxnSpPr>
        <p:spPr>
          <a:xfrm flipV="1">
            <a:off x="1089891" y="2134130"/>
            <a:ext cx="6963200" cy="183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91A42A3-01A4-6188-34DA-5651D8E93B7B}"/>
              </a:ext>
            </a:extLst>
          </p:cNvPr>
          <p:cNvCxnSpPr>
            <a:cxnSpLocks/>
            <a:stCxn id="19" idx="6"/>
            <a:endCxn id="7" idx="1"/>
          </p:cNvCxnSpPr>
          <p:nvPr/>
        </p:nvCxnSpPr>
        <p:spPr>
          <a:xfrm flipV="1">
            <a:off x="1182254" y="4131362"/>
            <a:ext cx="599496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AD5C1BBC-0DAF-3DE6-7D2A-2F320347097E}"/>
              </a:ext>
            </a:extLst>
          </p:cNvPr>
          <p:cNvSpPr/>
          <p:nvPr/>
        </p:nvSpPr>
        <p:spPr>
          <a:xfrm>
            <a:off x="551558" y="2083558"/>
            <a:ext cx="630696" cy="47047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4E0D556-39D3-6960-A9BC-3A23DFFE7CA2}"/>
              </a:ext>
            </a:extLst>
          </p:cNvPr>
          <p:cNvSpPr/>
          <p:nvPr/>
        </p:nvSpPr>
        <p:spPr>
          <a:xfrm>
            <a:off x="551558" y="3896125"/>
            <a:ext cx="630696" cy="47047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8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A8A0FF-CEBB-2A43-B2A0-A34156264AE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CA31F70-8294-4691-2EC0-A47EC355AD0C}"/>
              </a:ext>
            </a:extLst>
          </p:cNvPr>
          <p:cNvSpPr>
            <a:spLocks noGrp="1"/>
          </p:cNvSpPr>
          <p:nvPr>
            <p:ph type="body" sz="quarter" idx="13"/>
          </p:nvPr>
        </p:nvSpPr>
        <p:spPr/>
        <p:txBody>
          <a:bodyPr/>
          <a:lstStyle/>
          <a:p>
            <a:r>
              <a:rPr lang="en-US" dirty="0"/>
              <a:t>RESULTS – RQ1: How is DE Defined?</a:t>
            </a:r>
          </a:p>
        </p:txBody>
      </p:sp>
      <p:sp>
        <p:nvSpPr>
          <p:cNvPr id="87" name="Line 82">
            <a:extLst>
              <a:ext uri="{FF2B5EF4-FFF2-40B4-BE49-F238E27FC236}">
                <a16:creationId xmlns:a16="http://schemas.microsoft.com/office/drawing/2014/main" id="{D119CCA6-EF70-291D-6680-767D66CC4A4D}"/>
              </a:ext>
            </a:extLst>
          </p:cNvPr>
          <p:cNvSpPr>
            <a:spLocks noChangeShapeType="1"/>
          </p:cNvSpPr>
          <p:nvPr/>
        </p:nvSpPr>
        <p:spPr bwMode="auto">
          <a:xfrm flipH="1">
            <a:off x="6018996" y="1994243"/>
            <a:ext cx="479425" cy="36512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DF6504A3-A75C-EA00-DAB2-ABD619580342}"/>
              </a:ext>
            </a:extLst>
          </p:cNvPr>
          <p:cNvSpPr txBox="1"/>
          <p:nvPr/>
        </p:nvSpPr>
        <p:spPr>
          <a:xfrm>
            <a:off x="411063" y="1536267"/>
            <a:ext cx="5607933" cy="369332"/>
          </a:xfrm>
          <a:prstGeom prst="rect">
            <a:avLst/>
          </a:prstGeom>
          <a:solidFill>
            <a:schemeClr val="bg1"/>
          </a:solidFill>
          <a:ln w="28575">
            <a:solidFill>
              <a:schemeClr val="accent1"/>
            </a:solidFill>
          </a:ln>
        </p:spPr>
        <p:txBody>
          <a:bodyPr wrap="square">
            <a:spAutoFit/>
          </a:bodyPr>
          <a:lstStyle/>
          <a:p>
            <a:r>
              <a:rPr lang="en-US" dirty="0">
                <a:latin typeface="Calibri" panose="020F0502020204030204" pitchFamily="34" charset="0"/>
                <a:ea typeface="Calibri" panose="020F0502020204030204" pitchFamily="34" charset="0"/>
              </a:rPr>
              <a:t>Only 23 out of 56 papers (41%) provided a DE definition</a:t>
            </a:r>
            <a:endParaRPr lang="en-US" dirty="0"/>
          </a:p>
        </p:txBody>
      </p:sp>
      <p:graphicFrame>
        <p:nvGraphicFramePr>
          <p:cNvPr id="5" name="Table 4">
            <a:extLst>
              <a:ext uri="{FF2B5EF4-FFF2-40B4-BE49-F238E27FC236}">
                <a16:creationId xmlns:a16="http://schemas.microsoft.com/office/drawing/2014/main" id="{7E54AA2E-51E9-4F65-2E71-DCAA1C3FBCD9}"/>
              </a:ext>
            </a:extLst>
          </p:cNvPr>
          <p:cNvGraphicFramePr>
            <a:graphicFrameLocks noGrp="1"/>
          </p:cNvGraphicFramePr>
          <p:nvPr>
            <p:extLst>
              <p:ext uri="{D42A27DB-BD31-4B8C-83A1-F6EECF244321}">
                <p14:modId xmlns:p14="http://schemas.microsoft.com/office/powerpoint/2010/main" val="470922461"/>
              </p:ext>
            </p:extLst>
          </p:nvPr>
        </p:nvGraphicFramePr>
        <p:xfrm>
          <a:off x="6199971" y="3149485"/>
          <a:ext cx="5856372" cy="2667000"/>
        </p:xfrm>
        <a:graphic>
          <a:graphicData uri="http://schemas.openxmlformats.org/drawingml/2006/table">
            <a:tbl>
              <a:tblPr firstRow="1" bandRow="1">
                <a:tableStyleId>{5C22544A-7EE6-4342-B048-85BDC9FD1C3A}</a:tableStyleId>
              </a:tblPr>
              <a:tblGrid>
                <a:gridCol w="3123413">
                  <a:extLst>
                    <a:ext uri="{9D8B030D-6E8A-4147-A177-3AD203B41FA5}">
                      <a16:colId xmlns:a16="http://schemas.microsoft.com/office/drawing/2014/main" val="3608732656"/>
                    </a:ext>
                  </a:extLst>
                </a:gridCol>
                <a:gridCol w="1296459">
                  <a:extLst>
                    <a:ext uri="{9D8B030D-6E8A-4147-A177-3AD203B41FA5}">
                      <a16:colId xmlns:a16="http://schemas.microsoft.com/office/drawing/2014/main" val="3701533238"/>
                    </a:ext>
                  </a:extLst>
                </a:gridCol>
                <a:gridCol w="1436500">
                  <a:extLst>
                    <a:ext uri="{9D8B030D-6E8A-4147-A177-3AD203B41FA5}">
                      <a16:colId xmlns:a16="http://schemas.microsoft.com/office/drawing/2014/main" val="3591217558"/>
                    </a:ext>
                  </a:extLst>
                </a:gridCol>
              </a:tblGrid>
              <a:tr h="370840">
                <a:tc>
                  <a:txBody>
                    <a:bodyPr/>
                    <a:lstStyle/>
                    <a:p>
                      <a:pPr algn="ctr"/>
                      <a:r>
                        <a:rPr lang="en-US" dirty="0"/>
                        <a:t>Definition Source</a:t>
                      </a:r>
                    </a:p>
                  </a:txBody>
                  <a:tcPr/>
                </a:tc>
                <a:tc>
                  <a:txBody>
                    <a:bodyPr/>
                    <a:lstStyle/>
                    <a:p>
                      <a:pPr algn="ctr"/>
                      <a:r>
                        <a:rPr lang="en-US" dirty="0"/>
                        <a:t>Frequency</a:t>
                      </a:r>
                    </a:p>
                  </a:txBody>
                  <a:tcPr/>
                </a:tc>
                <a:tc>
                  <a:txBody>
                    <a:bodyPr/>
                    <a:lstStyle/>
                    <a:p>
                      <a:pPr algn="ctr"/>
                      <a:r>
                        <a:rPr lang="en-US" dirty="0"/>
                        <a:t>% of Definitions</a:t>
                      </a:r>
                    </a:p>
                  </a:txBody>
                  <a:tcPr/>
                </a:tc>
                <a:extLst>
                  <a:ext uri="{0D108BD9-81ED-4DB2-BD59-A6C34878D82A}">
                    <a16:rowId xmlns:a16="http://schemas.microsoft.com/office/drawing/2014/main" val="3335648581"/>
                  </a:ext>
                </a:extLst>
              </a:tr>
              <a:tr h="370840">
                <a:tc>
                  <a:txBody>
                    <a:bodyPr/>
                    <a:lstStyle/>
                    <a:p>
                      <a:pPr algn="ctr"/>
                      <a:r>
                        <a:rPr lang="en-US" dirty="0"/>
                        <a:t>DoD(DoD DE Strategy 2018 and Defense Acquisition Glossary 2017)</a:t>
                      </a:r>
                    </a:p>
                  </a:txBody>
                  <a:tcPr/>
                </a:tc>
                <a:tc>
                  <a:txBody>
                    <a:bodyPr/>
                    <a:lstStyle/>
                    <a:p>
                      <a:pPr algn="ctr"/>
                      <a:r>
                        <a:rPr lang="en-US" dirty="0"/>
                        <a:t>13</a:t>
                      </a:r>
                    </a:p>
                  </a:txBody>
                  <a:tcPr/>
                </a:tc>
                <a:tc>
                  <a:txBody>
                    <a:bodyPr/>
                    <a:lstStyle/>
                    <a:p>
                      <a:pPr algn="ctr"/>
                      <a:r>
                        <a:rPr lang="en-US" dirty="0"/>
                        <a:t>56.5%</a:t>
                      </a:r>
                    </a:p>
                  </a:txBody>
                  <a:tcPr/>
                </a:tc>
                <a:extLst>
                  <a:ext uri="{0D108BD9-81ED-4DB2-BD59-A6C34878D82A}">
                    <a16:rowId xmlns:a16="http://schemas.microsoft.com/office/drawing/2014/main" val="8953401"/>
                  </a:ext>
                </a:extLst>
              </a:tr>
              <a:tr h="370840">
                <a:tc>
                  <a:txBody>
                    <a:bodyPr/>
                    <a:lstStyle/>
                    <a:p>
                      <a:pPr algn="ctr"/>
                      <a:r>
                        <a:rPr lang="en-US" dirty="0"/>
                        <a:t>No Reference Provided</a:t>
                      </a:r>
                    </a:p>
                  </a:txBody>
                  <a:tcPr/>
                </a:tc>
                <a:tc>
                  <a:txBody>
                    <a:bodyPr/>
                    <a:lstStyle/>
                    <a:p>
                      <a:pPr algn="ctr"/>
                      <a:r>
                        <a:rPr lang="en-US" dirty="0"/>
                        <a:t>8</a:t>
                      </a:r>
                    </a:p>
                  </a:txBody>
                  <a:tcPr/>
                </a:tc>
                <a:tc>
                  <a:txBody>
                    <a:bodyPr/>
                    <a:lstStyle/>
                    <a:p>
                      <a:pPr algn="ctr"/>
                      <a:r>
                        <a:rPr lang="en-US" dirty="0"/>
                        <a:t>34.8%</a:t>
                      </a:r>
                    </a:p>
                  </a:txBody>
                  <a:tcPr/>
                </a:tc>
                <a:extLst>
                  <a:ext uri="{0D108BD9-81ED-4DB2-BD59-A6C34878D82A}">
                    <a16:rowId xmlns:a16="http://schemas.microsoft.com/office/drawing/2014/main" val="3383989979"/>
                  </a:ext>
                </a:extLst>
              </a:tr>
              <a:tr h="370840">
                <a:tc>
                  <a:txBody>
                    <a:bodyPr/>
                    <a:lstStyle/>
                    <a:p>
                      <a:pPr algn="ctr"/>
                      <a:r>
                        <a:rPr lang="en-US" dirty="0"/>
                        <a:t>Other Sources</a:t>
                      </a:r>
                    </a:p>
                  </a:txBody>
                  <a:tcPr/>
                </a:tc>
                <a:tc>
                  <a:txBody>
                    <a:bodyPr/>
                    <a:lstStyle/>
                    <a:p>
                      <a:pPr algn="ctr"/>
                      <a:r>
                        <a:rPr lang="en-US" dirty="0"/>
                        <a:t>2</a:t>
                      </a:r>
                    </a:p>
                  </a:txBody>
                  <a:tcPr/>
                </a:tc>
                <a:tc>
                  <a:txBody>
                    <a:bodyPr/>
                    <a:lstStyle/>
                    <a:p>
                      <a:pPr algn="ctr"/>
                      <a:r>
                        <a:rPr lang="en-US" dirty="0"/>
                        <a:t>8.7%</a:t>
                      </a:r>
                    </a:p>
                  </a:txBody>
                  <a:tcPr/>
                </a:tc>
                <a:extLst>
                  <a:ext uri="{0D108BD9-81ED-4DB2-BD59-A6C34878D82A}">
                    <a16:rowId xmlns:a16="http://schemas.microsoft.com/office/drawing/2014/main" val="2403518535"/>
                  </a:ext>
                </a:extLst>
              </a:tr>
              <a:tr h="370840">
                <a:tc>
                  <a:txBody>
                    <a:bodyPr/>
                    <a:lstStyle/>
                    <a:p>
                      <a:pPr algn="ctr"/>
                      <a:r>
                        <a:rPr lang="en-US" dirty="0"/>
                        <a:t>Total</a:t>
                      </a:r>
                    </a:p>
                  </a:txBody>
                  <a:tcPr/>
                </a:tc>
                <a:tc>
                  <a:txBody>
                    <a:bodyPr/>
                    <a:lstStyle/>
                    <a:p>
                      <a:pPr algn="ctr"/>
                      <a:r>
                        <a:rPr lang="en-US" dirty="0"/>
                        <a:t>23</a:t>
                      </a:r>
                    </a:p>
                  </a:txBody>
                  <a:tcPr/>
                </a:tc>
                <a:tc>
                  <a:txBody>
                    <a:bodyPr/>
                    <a:lstStyle/>
                    <a:p>
                      <a:pPr algn="ctr"/>
                      <a:r>
                        <a:rPr lang="en-US" dirty="0"/>
                        <a:t>100%</a:t>
                      </a:r>
                    </a:p>
                  </a:txBody>
                  <a:tcPr/>
                </a:tc>
                <a:extLst>
                  <a:ext uri="{0D108BD9-81ED-4DB2-BD59-A6C34878D82A}">
                    <a16:rowId xmlns:a16="http://schemas.microsoft.com/office/drawing/2014/main" val="900691524"/>
                  </a:ext>
                </a:extLst>
              </a:tr>
            </a:tbl>
          </a:graphicData>
        </a:graphic>
      </p:graphicFrame>
      <p:sp>
        <p:nvSpPr>
          <p:cNvPr id="7" name="TextBox 6">
            <a:extLst>
              <a:ext uri="{FF2B5EF4-FFF2-40B4-BE49-F238E27FC236}">
                <a16:creationId xmlns:a16="http://schemas.microsoft.com/office/drawing/2014/main" id="{7028B362-52EA-551E-DC5C-DF28CF6A951E}"/>
              </a:ext>
            </a:extLst>
          </p:cNvPr>
          <p:cNvSpPr txBox="1"/>
          <p:nvPr/>
        </p:nvSpPr>
        <p:spPr>
          <a:xfrm>
            <a:off x="6439683" y="1259268"/>
            <a:ext cx="5376947" cy="923330"/>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rPr>
              <a:t>I</a:t>
            </a:r>
            <a:r>
              <a:rPr lang="en-US" sz="1800" dirty="0">
                <a:effectLst/>
                <a:latin typeface="Calibri" panose="020F0502020204030204" pitchFamily="34" charset="0"/>
                <a:ea typeface="Calibri" panose="020F0502020204030204" pitchFamily="34" charset="0"/>
              </a:rPr>
              <a:t>ndicating that authors either formulated their understanding or assumed the concept was well-known enough not to require citation</a:t>
            </a:r>
            <a:endParaRPr lang="en-US" dirty="0"/>
          </a:p>
        </p:txBody>
      </p:sp>
      <p:cxnSp>
        <p:nvCxnSpPr>
          <p:cNvPr id="9" name="Straight Arrow Connector 8">
            <a:extLst>
              <a:ext uri="{FF2B5EF4-FFF2-40B4-BE49-F238E27FC236}">
                <a16:creationId xmlns:a16="http://schemas.microsoft.com/office/drawing/2014/main" id="{7022507C-5144-12F7-EC9E-BC9B79F51E7B}"/>
              </a:ext>
            </a:extLst>
          </p:cNvPr>
          <p:cNvCxnSpPr>
            <a:stCxn id="2" idx="3"/>
            <a:endCxn id="7" idx="1"/>
          </p:cNvCxnSpPr>
          <p:nvPr/>
        </p:nvCxnSpPr>
        <p:spPr>
          <a:xfrm>
            <a:off x="6018996" y="1720933"/>
            <a:ext cx="42068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6" name="Chart 5">
            <a:extLst>
              <a:ext uri="{FF2B5EF4-FFF2-40B4-BE49-F238E27FC236}">
                <a16:creationId xmlns:a16="http://schemas.microsoft.com/office/drawing/2014/main" id="{E67B22CF-C211-D9F2-56D4-5B2B403CD225}"/>
              </a:ext>
            </a:extLst>
          </p:cNvPr>
          <p:cNvGraphicFramePr>
            <a:graphicFrameLocks/>
          </p:cNvGraphicFramePr>
          <p:nvPr>
            <p:extLst>
              <p:ext uri="{D42A27DB-BD31-4B8C-83A1-F6EECF244321}">
                <p14:modId xmlns:p14="http://schemas.microsoft.com/office/powerpoint/2010/main" val="1690863500"/>
              </p:ext>
            </p:extLst>
          </p:nvPr>
        </p:nvGraphicFramePr>
        <p:xfrm>
          <a:off x="-571159" y="2225560"/>
          <a:ext cx="7572376" cy="4514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89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9F659E7-AE01-F14A-EABA-AA06C047842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BF03C89-0B37-3DF3-14D0-6CBB3C5B9879}"/>
              </a:ext>
            </a:extLst>
          </p:cNvPr>
          <p:cNvSpPr>
            <a:spLocks noGrp="1"/>
          </p:cNvSpPr>
          <p:nvPr>
            <p:ph type="body" sz="quarter" idx="13"/>
          </p:nvPr>
        </p:nvSpPr>
        <p:spPr>
          <a:xfrm>
            <a:off x="366584" y="441988"/>
            <a:ext cx="9815802" cy="513511"/>
          </a:xfrm>
        </p:spPr>
        <p:txBody>
          <a:bodyPr/>
          <a:lstStyle/>
          <a:p>
            <a:r>
              <a:rPr lang="en-US" dirty="0"/>
              <a:t>RESULTS – RQ2: Motivations to Apply DE</a:t>
            </a:r>
          </a:p>
        </p:txBody>
      </p:sp>
      <p:sp>
        <p:nvSpPr>
          <p:cNvPr id="5" name="TextBox 4">
            <a:extLst>
              <a:ext uri="{FF2B5EF4-FFF2-40B4-BE49-F238E27FC236}">
                <a16:creationId xmlns:a16="http://schemas.microsoft.com/office/drawing/2014/main" id="{8B10C3B6-ADB9-FB7E-E257-68AB90D413B2}"/>
              </a:ext>
            </a:extLst>
          </p:cNvPr>
          <p:cNvSpPr txBox="1"/>
          <p:nvPr/>
        </p:nvSpPr>
        <p:spPr>
          <a:xfrm>
            <a:off x="2041344" y="2021443"/>
            <a:ext cx="2810674" cy="369332"/>
          </a:xfrm>
          <a:prstGeom prst="rect">
            <a:avLst/>
          </a:prstGeom>
          <a:noFill/>
        </p:spPr>
        <p:txBody>
          <a:bodyPr wrap="square">
            <a:spAutoFit/>
          </a:bodyPr>
          <a:lstStyle/>
          <a:p>
            <a:pPr lvl="0"/>
            <a:r>
              <a:rPr lang="en-US" b="1" dirty="0"/>
              <a:t>Case Study Applications </a:t>
            </a:r>
          </a:p>
        </p:txBody>
      </p:sp>
      <p:sp>
        <p:nvSpPr>
          <p:cNvPr id="13" name="TextBox 12">
            <a:extLst>
              <a:ext uri="{FF2B5EF4-FFF2-40B4-BE49-F238E27FC236}">
                <a16:creationId xmlns:a16="http://schemas.microsoft.com/office/drawing/2014/main" id="{AF9EE4D5-FD1B-C2A4-234F-7CAA22E9B95A}"/>
              </a:ext>
            </a:extLst>
          </p:cNvPr>
          <p:cNvSpPr txBox="1"/>
          <p:nvPr/>
        </p:nvSpPr>
        <p:spPr>
          <a:xfrm>
            <a:off x="774518" y="1303805"/>
            <a:ext cx="8826681" cy="369332"/>
          </a:xfrm>
          <a:prstGeom prst="rect">
            <a:avLst/>
          </a:prstGeom>
          <a:noFill/>
        </p:spPr>
        <p:txBody>
          <a:bodyPr wrap="square">
            <a:spAutoFit/>
          </a:bodyPr>
          <a:lstStyle/>
          <a:p>
            <a:pPr lvl="0"/>
            <a:r>
              <a:rPr lang="en-US" b="1" dirty="0"/>
              <a:t>First, let’s analyze the applications of case studies!</a:t>
            </a:r>
          </a:p>
        </p:txBody>
      </p:sp>
      <p:sp>
        <p:nvSpPr>
          <p:cNvPr id="14" name="Arrow: Right 13">
            <a:extLst>
              <a:ext uri="{FF2B5EF4-FFF2-40B4-BE49-F238E27FC236}">
                <a16:creationId xmlns:a16="http://schemas.microsoft.com/office/drawing/2014/main" id="{48AD81B6-AD0A-5705-6493-05452C15FFF9}"/>
              </a:ext>
            </a:extLst>
          </p:cNvPr>
          <p:cNvSpPr/>
          <p:nvPr/>
        </p:nvSpPr>
        <p:spPr>
          <a:xfrm>
            <a:off x="6476981" y="3157405"/>
            <a:ext cx="1019187" cy="390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Brace 14">
            <a:extLst>
              <a:ext uri="{FF2B5EF4-FFF2-40B4-BE49-F238E27FC236}">
                <a16:creationId xmlns:a16="http://schemas.microsoft.com/office/drawing/2014/main" id="{B1445AFA-08E3-A503-2E63-2F4A6845E537}"/>
              </a:ext>
            </a:extLst>
          </p:cNvPr>
          <p:cNvSpPr/>
          <p:nvPr/>
        </p:nvSpPr>
        <p:spPr>
          <a:xfrm>
            <a:off x="5670938" y="2862992"/>
            <a:ext cx="1146017" cy="979350"/>
          </a:xfrm>
          <a:prstGeom prst="rightBrace">
            <a:avLst>
              <a:gd name="adj1" fmla="val 8333"/>
              <a:gd name="adj2" fmla="val 4909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B661005A-9B1D-D4CF-0C65-E700A11A3982}"/>
              </a:ext>
            </a:extLst>
          </p:cNvPr>
          <p:cNvGraphicFramePr>
            <a:graphicFrameLocks noGrp="1"/>
          </p:cNvGraphicFramePr>
          <p:nvPr>
            <p:extLst>
              <p:ext uri="{D42A27DB-BD31-4B8C-83A1-F6EECF244321}">
                <p14:modId xmlns:p14="http://schemas.microsoft.com/office/powerpoint/2010/main" val="3288738345"/>
              </p:ext>
            </p:extLst>
          </p:nvPr>
        </p:nvGraphicFramePr>
        <p:xfrm>
          <a:off x="7485204" y="2021443"/>
          <a:ext cx="3201846" cy="4351336"/>
        </p:xfrm>
        <a:graphic>
          <a:graphicData uri="http://schemas.openxmlformats.org/drawingml/2006/table">
            <a:tbl>
              <a:tblPr>
                <a:tableStyleId>{93296810-A885-4BE3-A3E7-6D5BEEA58F35}</a:tableStyleId>
              </a:tblPr>
              <a:tblGrid>
                <a:gridCol w="2104070">
                  <a:extLst>
                    <a:ext uri="{9D8B030D-6E8A-4147-A177-3AD203B41FA5}">
                      <a16:colId xmlns:a16="http://schemas.microsoft.com/office/drawing/2014/main" val="280473079"/>
                    </a:ext>
                  </a:extLst>
                </a:gridCol>
                <a:gridCol w="1097776">
                  <a:extLst>
                    <a:ext uri="{9D8B030D-6E8A-4147-A177-3AD203B41FA5}">
                      <a16:colId xmlns:a16="http://schemas.microsoft.com/office/drawing/2014/main" val="1389034081"/>
                    </a:ext>
                  </a:extLst>
                </a:gridCol>
              </a:tblGrid>
              <a:tr h="543917">
                <a:tc>
                  <a:txBody>
                    <a:bodyPr/>
                    <a:lstStyle/>
                    <a:p>
                      <a:pPr algn="ctr" fontAlgn="b">
                        <a:buNone/>
                      </a:pPr>
                      <a:r>
                        <a:rPr lang="en-US" sz="1800" u="none" strike="noStrike" dirty="0">
                          <a:effectLst/>
                          <a:latin typeface="+mj-lt"/>
                        </a:rPr>
                        <a:t>MBSE</a:t>
                      </a:r>
                      <a:endParaRPr lang="en-US" sz="1800" b="0" i="0" u="none" strike="noStrike" dirty="0">
                        <a:solidFill>
                          <a:srgbClr val="000000"/>
                        </a:solidFill>
                        <a:effectLst/>
                        <a:latin typeface="+mj-lt"/>
                      </a:endParaRPr>
                    </a:p>
                  </a:txBody>
                  <a:tcPr marL="8634" marR="8634" marT="8634" marB="0" anchor="ctr"/>
                </a:tc>
                <a:tc>
                  <a:txBody>
                    <a:bodyPr/>
                    <a:lstStyle/>
                    <a:p>
                      <a:pPr algn="ctr" fontAlgn="b">
                        <a:buNone/>
                      </a:pPr>
                      <a:r>
                        <a:rPr lang="en-US" sz="1800" b="0" i="0" u="none" strike="noStrike" dirty="0">
                          <a:solidFill>
                            <a:srgbClr val="000000"/>
                          </a:solidFill>
                          <a:effectLst/>
                          <a:latin typeface="+mj-lt"/>
                        </a:rPr>
                        <a:t>9</a:t>
                      </a:r>
                    </a:p>
                  </a:txBody>
                  <a:tcPr marL="8634" marR="8634" marT="8634" marB="0" anchor="ctr"/>
                </a:tc>
                <a:extLst>
                  <a:ext uri="{0D108BD9-81ED-4DB2-BD59-A6C34878D82A}">
                    <a16:rowId xmlns:a16="http://schemas.microsoft.com/office/drawing/2014/main" val="1288127718"/>
                  </a:ext>
                </a:extLst>
              </a:tr>
              <a:tr h="543917">
                <a:tc>
                  <a:txBody>
                    <a:bodyPr/>
                    <a:lstStyle/>
                    <a:p>
                      <a:pPr algn="ctr" fontAlgn="b">
                        <a:buNone/>
                      </a:pPr>
                      <a:r>
                        <a:rPr lang="en-US" sz="1800" u="none" strike="noStrike" dirty="0">
                          <a:effectLst/>
                          <a:latin typeface="+mj-lt"/>
                        </a:rPr>
                        <a:t>ASOT</a:t>
                      </a:r>
                      <a:endParaRPr lang="en-US" sz="1800" b="0" i="0" u="none" strike="noStrike" dirty="0">
                        <a:solidFill>
                          <a:srgbClr val="000000"/>
                        </a:solidFill>
                        <a:effectLst/>
                        <a:latin typeface="+mj-lt"/>
                      </a:endParaRPr>
                    </a:p>
                  </a:txBody>
                  <a:tcPr marL="8634" marR="8634" marT="8634" marB="0" anchor="ctr"/>
                </a:tc>
                <a:tc>
                  <a:txBody>
                    <a:bodyPr/>
                    <a:lstStyle/>
                    <a:p>
                      <a:pPr algn="ctr" fontAlgn="b">
                        <a:buNone/>
                      </a:pPr>
                      <a:r>
                        <a:rPr lang="en-US" sz="1800" u="none" strike="noStrike" dirty="0">
                          <a:effectLst/>
                          <a:latin typeface="+mj-lt"/>
                        </a:rPr>
                        <a:t>4</a:t>
                      </a:r>
                      <a:endParaRPr lang="en-US" sz="1800" b="0" i="0" u="none" strike="noStrike" dirty="0">
                        <a:solidFill>
                          <a:srgbClr val="000000"/>
                        </a:solidFill>
                        <a:effectLst/>
                        <a:latin typeface="+mj-lt"/>
                      </a:endParaRPr>
                    </a:p>
                  </a:txBody>
                  <a:tcPr marL="8634" marR="8634" marT="8634" marB="0" anchor="ctr"/>
                </a:tc>
                <a:extLst>
                  <a:ext uri="{0D108BD9-81ED-4DB2-BD59-A6C34878D82A}">
                    <a16:rowId xmlns:a16="http://schemas.microsoft.com/office/drawing/2014/main" val="909256104"/>
                  </a:ext>
                </a:extLst>
              </a:tr>
              <a:tr h="543917">
                <a:tc>
                  <a:txBody>
                    <a:bodyPr/>
                    <a:lstStyle/>
                    <a:p>
                      <a:pPr algn="ctr" fontAlgn="b">
                        <a:buNone/>
                      </a:pPr>
                      <a:r>
                        <a:rPr lang="en-US" sz="1800" u="none" strike="noStrike" dirty="0">
                          <a:effectLst/>
                          <a:latin typeface="+mj-lt"/>
                        </a:rPr>
                        <a:t>Simulation</a:t>
                      </a:r>
                      <a:endParaRPr lang="en-US" sz="1800" b="0" i="0" u="none" strike="noStrike" dirty="0">
                        <a:solidFill>
                          <a:srgbClr val="000000"/>
                        </a:solidFill>
                        <a:effectLst/>
                        <a:latin typeface="+mj-lt"/>
                      </a:endParaRPr>
                    </a:p>
                  </a:txBody>
                  <a:tcPr marL="8634" marR="8634" marT="8634" marB="0" anchor="ctr"/>
                </a:tc>
                <a:tc>
                  <a:txBody>
                    <a:bodyPr/>
                    <a:lstStyle/>
                    <a:p>
                      <a:pPr algn="ctr" fontAlgn="b">
                        <a:buNone/>
                      </a:pPr>
                      <a:r>
                        <a:rPr lang="en-US" sz="1800" u="none" strike="noStrike" dirty="0">
                          <a:effectLst/>
                          <a:latin typeface="+mj-lt"/>
                        </a:rPr>
                        <a:t>4</a:t>
                      </a:r>
                      <a:endParaRPr lang="en-US" sz="1800" b="0" i="0" u="none" strike="noStrike" dirty="0">
                        <a:solidFill>
                          <a:srgbClr val="000000"/>
                        </a:solidFill>
                        <a:effectLst/>
                        <a:latin typeface="+mj-lt"/>
                      </a:endParaRPr>
                    </a:p>
                  </a:txBody>
                  <a:tcPr marL="8634" marR="8634" marT="8634" marB="0" anchor="ctr"/>
                </a:tc>
                <a:extLst>
                  <a:ext uri="{0D108BD9-81ED-4DB2-BD59-A6C34878D82A}">
                    <a16:rowId xmlns:a16="http://schemas.microsoft.com/office/drawing/2014/main" val="367731992"/>
                  </a:ext>
                </a:extLst>
              </a:tr>
              <a:tr h="543917">
                <a:tc>
                  <a:txBody>
                    <a:bodyPr/>
                    <a:lstStyle/>
                    <a:p>
                      <a:pPr algn="ctr" fontAlgn="b">
                        <a:buNone/>
                      </a:pPr>
                      <a:r>
                        <a:rPr lang="en-US" sz="1800" u="none" strike="noStrike" dirty="0">
                          <a:effectLst/>
                          <a:latin typeface="+mj-lt"/>
                        </a:rPr>
                        <a:t>Digital Thread</a:t>
                      </a:r>
                      <a:endParaRPr lang="en-US" sz="1800" b="0" i="0" u="none" strike="noStrike" dirty="0">
                        <a:solidFill>
                          <a:srgbClr val="000000"/>
                        </a:solidFill>
                        <a:effectLst/>
                        <a:latin typeface="+mj-lt"/>
                      </a:endParaRPr>
                    </a:p>
                  </a:txBody>
                  <a:tcPr marL="8634" marR="8634" marT="8634" marB="0" anchor="ctr"/>
                </a:tc>
                <a:tc>
                  <a:txBody>
                    <a:bodyPr/>
                    <a:lstStyle/>
                    <a:p>
                      <a:pPr algn="ctr" fontAlgn="b">
                        <a:buNone/>
                      </a:pPr>
                      <a:r>
                        <a:rPr lang="en-US" sz="1800" u="none" strike="noStrike" dirty="0">
                          <a:effectLst/>
                          <a:latin typeface="+mj-lt"/>
                        </a:rPr>
                        <a:t>3</a:t>
                      </a:r>
                      <a:endParaRPr lang="en-US" sz="1800" b="0" i="0" u="none" strike="noStrike" dirty="0">
                        <a:solidFill>
                          <a:srgbClr val="000000"/>
                        </a:solidFill>
                        <a:effectLst/>
                        <a:latin typeface="+mj-lt"/>
                      </a:endParaRPr>
                    </a:p>
                  </a:txBody>
                  <a:tcPr marL="8634" marR="8634" marT="8634" marB="0" anchor="ctr"/>
                </a:tc>
                <a:extLst>
                  <a:ext uri="{0D108BD9-81ED-4DB2-BD59-A6C34878D82A}">
                    <a16:rowId xmlns:a16="http://schemas.microsoft.com/office/drawing/2014/main" val="1491829196"/>
                  </a:ext>
                </a:extLst>
              </a:tr>
              <a:tr h="543917">
                <a:tc>
                  <a:txBody>
                    <a:bodyPr/>
                    <a:lstStyle/>
                    <a:p>
                      <a:pPr algn="ctr" fontAlgn="b">
                        <a:buNone/>
                      </a:pPr>
                      <a:r>
                        <a:rPr lang="en-US" sz="1800" u="none" strike="noStrike" dirty="0">
                          <a:effectLst/>
                          <a:latin typeface="+mj-lt"/>
                        </a:rPr>
                        <a:t>Digital Twin</a:t>
                      </a:r>
                      <a:endParaRPr lang="en-US" sz="1800" b="0" i="0" u="none" strike="noStrike" dirty="0">
                        <a:solidFill>
                          <a:srgbClr val="000000"/>
                        </a:solidFill>
                        <a:effectLst/>
                        <a:latin typeface="+mj-lt"/>
                      </a:endParaRPr>
                    </a:p>
                  </a:txBody>
                  <a:tcPr marL="8634" marR="8634" marT="8634" marB="0" anchor="ctr"/>
                </a:tc>
                <a:tc>
                  <a:txBody>
                    <a:bodyPr/>
                    <a:lstStyle/>
                    <a:p>
                      <a:pPr algn="ctr" fontAlgn="b">
                        <a:buNone/>
                      </a:pPr>
                      <a:r>
                        <a:rPr lang="en-US" sz="1800" u="none" strike="noStrike" dirty="0">
                          <a:effectLst/>
                          <a:latin typeface="+mj-lt"/>
                        </a:rPr>
                        <a:t>2</a:t>
                      </a:r>
                      <a:endParaRPr lang="en-US" sz="1800" b="0" i="0" u="none" strike="noStrike" dirty="0">
                        <a:solidFill>
                          <a:srgbClr val="000000"/>
                        </a:solidFill>
                        <a:effectLst/>
                        <a:latin typeface="+mj-lt"/>
                      </a:endParaRPr>
                    </a:p>
                  </a:txBody>
                  <a:tcPr marL="8634" marR="8634" marT="8634" marB="0" anchor="ctr"/>
                </a:tc>
                <a:extLst>
                  <a:ext uri="{0D108BD9-81ED-4DB2-BD59-A6C34878D82A}">
                    <a16:rowId xmlns:a16="http://schemas.microsoft.com/office/drawing/2014/main" val="1390359228"/>
                  </a:ext>
                </a:extLst>
              </a:tr>
              <a:tr h="543917">
                <a:tc>
                  <a:txBody>
                    <a:bodyPr/>
                    <a:lstStyle/>
                    <a:p>
                      <a:pPr algn="ctr" fontAlgn="b">
                        <a:buNone/>
                      </a:pPr>
                      <a:r>
                        <a:rPr lang="en-US" sz="1800" u="none" strike="noStrike" dirty="0">
                          <a:effectLst/>
                          <a:latin typeface="+mj-lt"/>
                        </a:rPr>
                        <a:t>Augmented Reality</a:t>
                      </a:r>
                      <a:endParaRPr lang="en-US" sz="1800" b="0" i="0" u="none" strike="noStrike" dirty="0">
                        <a:solidFill>
                          <a:srgbClr val="000000"/>
                        </a:solidFill>
                        <a:effectLst/>
                        <a:latin typeface="+mj-lt"/>
                      </a:endParaRPr>
                    </a:p>
                  </a:txBody>
                  <a:tcPr marL="8634" marR="8634" marT="8634" marB="0" anchor="ctr"/>
                </a:tc>
                <a:tc>
                  <a:txBody>
                    <a:bodyPr/>
                    <a:lstStyle/>
                    <a:p>
                      <a:pPr algn="ctr" fontAlgn="b">
                        <a:buNone/>
                      </a:pPr>
                      <a:r>
                        <a:rPr lang="en-US" sz="1800" u="none" strike="noStrike" dirty="0">
                          <a:effectLst/>
                          <a:latin typeface="+mj-lt"/>
                        </a:rPr>
                        <a:t>1</a:t>
                      </a:r>
                      <a:endParaRPr lang="en-US" sz="1800" b="0" i="0" u="none" strike="noStrike" dirty="0">
                        <a:solidFill>
                          <a:srgbClr val="000000"/>
                        </a:solidFill>
                        <a:effectLst/>
                        <a:latin typeface="+mj-lt"/>
                      </a:endParaRPr>
                    </a:p>
                  </a:txBody>
                  <a:tcPr marL="8634" marR="8634" marT="8634" marB="0" anchor="ctr"/>
                </a:tc>
                <a:extLst>
                  <a:ext uri="{0D108BD9-81ED-4DB2-BD59-A6C34878D82A}">
                    <a16:rowId xmlns:a16="http://schemas.microsoft.com/office/drawing/2014/main" val="1141997598"/>
                  </a:ext>
                </a:extLst>
              </a:tr>
              <a:tr h="543917">
                <a:tc>
                  <a:txBody>
                    <a:bodyPr/>
                    <a:lstStyle/>
                    <a:p>
                      <a:pPr algn="ctr" fontAlgn="b">
                        <a:buNone/>
                      </a:pPr>
                      <a:r>
                        <a:rPr lang="en-US" sz="1800" u="none" strike="noStrike">
                          <a:effectLst/>
                          <a:latin typeface="+mj-lt"/>
                        </a:rPr>
                        <a:t>Ontology</a:t>
                      </a:r>
                      <a:endParaRPr lang="en-US" sz="1800" b="0" i="0" u="none" strike="noStrike">
                        <a:solidFill>
                          <a:srgbClr val="000000"/>
                        </a:solidFill>
                        <a:effectLst/>
                        <a:latin typeface="+mj-lt"/>
                      </a:endParaRPr>
                    </a:p>
                  </a:txBody>
                  <a:tcPr marL="8634" marR="8634" marT="8634" marB="0" anchor="ctr"/>
                </a:tc>
                <a:tc>
                  <a:txBody>
                    <a:bodyPr/>
                    <a:lstStyle/>
                    <a:p>
                      <a:pPr algn="ctr" fontAlgn="b">
                        <a:buNone/>
                      </a:pPr>
                      <a:r>
                        <a:rPr lang="en-US" sz="1800" u="none" strike="noStrike" dirty="0">
                          <a:effectLst/>
                          <a:latin typeface="+mj-lt"/>
                        </a:rPr>
                        <a:t>1</a:t>
                      </a:r>
                      <a:endParaRPr lang="en-US" sz="1800" b="0" i="0" u="none" strike="noStrike" dirty="0">
                        <a:solidFill>
                          <a:srgbClr val="000000"/>
                        </a:solidFill>
                        <a:effectLst/>
                        <a:latin typeface="+mj-lt"/>
                      </a:endParaRPr>
                    </a:p>
                  </a:txBody>
                  <a:tcPr marL="8634" marR="8634" marT="8634" marB="0" anchor="ctr"/>
                </a:tc>
                <a:extLst>
                  <a:ext uri="{0D108BD9-81ED-4DB2-BD59-A6C34878D82A}">
                    <a16:rowId xmlns:a16="http://schemas.microsoft.com/office/drawing/2014/main" val="2306270312"/>
                  </a:ext>
                </a:extLst>
              </a:tr>
              <a:tr h="543917">
                <a:tc>
                  <a:txBody>
                    <a:bodyPr/>
                    <a:lstStyle/>
                    <a:p>
                      <a:pPr algn="ctr" fontAlgn="b">
                        <a:buNone/>
                      </a:pPr>
                      <a:r>
                        <a:rPr lang="en-US" sz="1800" u="none" strike="noStrike">
                          <a:effectLst/>
                          <a:latin typeface="+mj-lt"/>
                        </a:rPr>
                        <a:t>SoS, E2E Modeling</a:t>
                      </a:r>
                      <a:endParaRPr lang="en-US" sz="1800" b="0" i="0" u="none" strike="noStrike">
                        <a:solidFill>
                          <a:srgbClr val="000000"/>
                        </a:solidFill>
                        <a:effectLst/>
                        <a:latin typeface="+mj-lt"/>
                      </a:endParaRPr>
                    </a:p>
                  </a:txBody>
                  <a:tcPr marL="8634" marR="8634" marT="8634" marB="0" anchor="ctr"/>
                </a:tc>
                <a:tc>
                  <a:txBody>
                    <a:bodyPr/>
                    <a:lstStyle/>
                    <a:p>
                      <a:pPr algn="ctr" fontAlgn="b">
                        <a:buNone/>
                      </a:pPr>
                      <a:r>
                        <a:rPr lang="en-US" sz="1800" u="none" strike="noStrike" dirty="0">
                          <a:effectLst/>
                          <a:latin typeface="+mj-lt"/>
                        </a:rPr>
                        <a:t>1</a:t>
                      </a:r>
                      <a:endParaRPr lang="en-US" sz="1800" b="0" i="0" u="none" strike="noStrike" dirty="0">
                        <a:solidFill>
                          <a:srgbClr val="000000"/>
                        </a:solidFill>
                        <a:effectLst/>
                        <a:latin typeface="+mj-lt"/>
                      </a:endParaRPr>
                    </a:p>
                  </a:txBody>
                  <a:tcPr marL="8634" marR="8634" marT="8634" marB="0" anchor="ctr"/>
                </a:tc>
                <a:extLst>
                  <a:ext uri="{0D108BD9-81ED-4DB2-BD59-A6C34878D82A}">
                    <a16:rowId xmlns:a16="http://schemas.microsoft.com/office/drawing/2014/main" val="3289734459"/>
                  </a:ext>
                </a:extLst>
              </a:tr>
            </a:tbl>
          </a:graphicData>
        </a:graphic>
      </p:graphicFrame>
      <p:graphicFrame>
        <p:nvGraphicFramePr>
          <p:cNvPr id="2" name="Chart 1">
            <a:extLst>
              <a:ext uri="{FF2B5EF4-FFF2-40B4-BE49-F238E27FC236}">
                <a16:creationId xmlns:a16="http://schemas.microsoft.com/office/drawing/2014/main" id="{39BD2674-D182-BFB0-87DD-D3E6D983AF4D}"/>
              </a:ext>
            </a:extLst>
          </p:cNvPr>
          <p:cNvGraphicFramePr/>
          <p:nvPr>
            <p:extLst>
              <p:ext uri="{D42A27DB-BD31-4B8C-83A1-F6EECF244321}">
                <p14:modId xmlns:p14="http://schemas.microsoft.com/office/powerpoint/2010/main" val="499408485"/>
              </p:ext>
            </p:extLst>
          </p:nvPr>
        </p:nvGraphicFramePr>
        <p:xfrm>
          <a:off x="243067" y="1152525"/>
          <a:ext cx="6233914" cy="57054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59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81E6A23-5A1A-8B98-EA09-7286F143B31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C64798E-5A5F-C6FD-D379-A7CFB569CD4D}"/>
              </a:ext>
            </a:extLst>
          </p:cNvPr>
          <p:cNvSpPr>
            <a:spLocks noGrp="1"/>
          </p:cNvSpPr>
          <p:nvPr>
            <p:ph type="body" sz="quarter" idx="13"/>
          </p:nvPr>
        </p:nvSpPr>
        <p:spPr>
          <a:xfrm>
            <a:off x="366584" y="441988"/>
            <a:ext cx="9815802" cy="513511"/>
          </a:xfrm>
        </p:spPr>
        <p:txBody>
          <a:bodyPr/>
          <a:lstStyle/>
          <a:p>
            <a:r>
              <a:rPr lang="en-US" dirty="0"/>
              <a:t>RESULTS – RQ2: Motivations to Apply DE</a:t>
            </a:r>
          </a:p>
        </p:txBody>
      </p:sp>
      <p:sp>
        <p:nvSpPr>
          <p:cNvPr id="17" name="TextBox 16">
            <a:extLst>
              <a:ext uri="{FF2B5EF4-FFF2-40B4-BE49-F238E27FC236}">
                <a16:creationId xmlns:a16="http://schemas.microsoft.com/office/drawing/2014/main" id="{0B5FC774-9C45-7F8B-FC9D-B8A577C9476C}"/>
              </a:ext>
            </a:extLst>
          </p:cNvPr>
          <p:cNvSpPr txBox="1"/>
          <p:nvPr/>
        </p:nvSpPr>
        <p:spPr>
          <a:xfrm>
            <a:off x="4229240" y="1486942"/>
            <a:ext cx="3733519" cy="369332"/>
          </a:xfrm>
          <a:prstGeom prst="rect">
            <a:avLst/>
          </a:prstGeom>
          <a:noFill/>
        </p:spPr>
        <p:txBody>
          <a:bodyPr wrap="square">
            <a:spAutoFit/>
          </a:bodyPr>
          <a:lstStyle/>
          <a:p>
            <a:pPr lvl="0"/>
            <a:r>
              <a:rPr lang="en-US" b="1" dirty="0"/>
              <a:t>Case Study Applications Domains </a:t>
            </a:r>
          </a:p>
        </p:txBody>
      </p:sp>
      <p:graphicFrame>
        <p:nvGraphicFramePr>
          <p:cNvPr id="2" name="Chart 1">
            <a:extLst>
              <a:ext uri="{FF2B5EF4-FFF2-40B4-BE49-F238E27FC236}">
                <a16:creationId xmlns:a16="http://schemas.microsoft.com/office/drawing/2014/main" id="{A25E8F28-83C6-3D9E-8EE2-FC56E222619B}"/>
              </a:ext>
            </a:extLst>
          </p:cNvPr>
          <p:cNvGraphicFramePr/>
          <p:nvPr>
            <p:extLst>
              <p:ext uri="{D42A27DB-BD31-4B8C-83A1-F6EECF244321}">
                <p14:modId xmlns:p14="http://schemas.microsoft.com/office/powerpoint/2010/main" val="225610468"/>
              </p:ext>
            </p:extLst>
          </p:nvPr>
        </p:nvGraphicFramePr>
        <p:xfrm>
          <a:off x="2641300" y="1671608"/>
          <a:ext cx="6538914" cy="4779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480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8218C4C-6A28-0FF1-55E3-1C115C116EC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4D9824E-6022-0E4D-D98D-DAE07AF232E9}"/>
              </a:ext>
            </a:extLst>
          </p:cNvPr>
          <p:cNvSpPr>
            <a:spLocks noGrp="1"/>
          </p:cNvSpPr>
          <p:nvPr>
            <p:ph type="body" sz="quarter" idx="13"/>
          </p:nvPr>
        </p:nvSpPr>
        <p:spPr>
          <a:xfrm>
            <a:off x="366584" y="441988"/>
            <a:ext cx="9815802" cy="513511"/>
          </a:xfrm>
        </p:spPr>
        <p:txBody>
          <a:bodyPr/>
          <a:lstStyle/>
          <a:p>
            <a:r>
              <a:rPr lang="en-US" dirty="0"/>
              <a:t>RESULTS – RQ2: Motivations to Apply DE</a:t>
            </a:r>
          </a:p>
        </p:txBody>
      </p:sp>
      <p:graphicFrame>
        <p:nvGraphicFramePr>
          <p:cNvPr id="2" name="Chart 1">
            <a:extLst>
              <a:ext uri="{FF2B5EF4-FFF2-40B4-BE49-F238E27FC236}">
                <a16:creationId xmlns:a16="http://schemas.microsoft.com/office/drawing/2014/main" id="{CD4B5FF5-C130-A35A-645B-0E53DF91AD09}"/>
              </a:ext>
              <a:ext uri="{147F2762-F138-4A5C-976F-8EAC2B608ADB}">
                <a16:predDERef xmlns:a16="http://schemas.microsoft.com/office/drawing/2014/main" pred="{ECBA91E2-F81B-8816-68FC-5DDD5353F3FD}"/>
              </a:ext>
            </a:extLst>
          </p:cNvPr>
          <p:cNvGraphicFramePr>
            <a:graphicFrameLocks/>
          </p:cNvGraphicFramePr>
          <p:nvPr>
            <p:extLst>
              <p:ext uri="{D42A27DB-BD31-4B8C-83A1-F6EECF244321}">
                <p14:modId xmlns:p14="http://schemas.microsoft.com/office/powerpoint/2010/main" val="716868446"/>
              </p:ext>
            </p:extLst>
          </p:nvPr>
        </p:nvGraphicFramePr>
        <p:xfrm>
          <a:off x="2266951" y="1695450"/>
          <a:ext cx="7829550" cy="494063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83BA513-27B9-07A9-B920-81466CE5094F}"/>
              </a:ext>
            </a:extLst>
          </p:cNvPr>
          <p:cNvSpPr txBox="1"/>
          <p:nvPr/>
        </p:nvSpPr>
        <p:spPr>
          <a:xfrm>
            <a:off x="545307" y="1326118"/>
            <a:ext cx="11272837" cy="369332"/>
          </a:xfrm>
          <a:prstGeom prst="rect">
            <a:avLst/>
          </a:prstGeom>
          <a:solidFill>
            <a:schemeClr val="bg1"/>
          </a:solidFill>
          <a:ln w="28575">
            <a:solidFill>
              <a:schemeClr val="accent1"/>
            </a:solidFill>
          </a:ln>
        </p:spPr>
        <p:txBody>
          <a:bodyPr wrap="square">
            <a:spAutoFit/>
          </a:bodyPr>
          <a:lstStyle/>
          <a:p>
            <a:r>
              <a:rPr lang="en-US" dirty="0"/>
              <a:t>56 papers reviewed, 47 papers (87.5%) explicitly discussed motivations or benefits associated with adopting DE</a:t>
            </a:r>
          </a:p>
        </p:txBody>
      </p:sp>
    </p:spTree>
    <p:extLst>
      <p:ext uri="{BB962C8B-B14F-4D97-AF65-F5344CB8AC3E}">
        <p14:creationId xmlns:p14="http://schemas.microsoft.com/office/powerpoint/2010/main" val="2688721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B611F1F-EB1F-3F29-B0BE-D9348D785B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8F1540B-C21A-D98E-B651-2A6BD4FF5268}"/>
              </a:ext>
            </a:extLst>
          </p:cNvPr>
          <p:cNvSpPr>
            <a:spLocks noGrp="1"/>
          </p:cNvSpPr>
          <p:nvPr>
            <p:ph type="body" sz="quarter" idx="13"/>
          </p:nvPr>
        </p:nvSpPr>
        <p:spPr>
          <a:xfrm>
            <a:off x="366584" y="441988"/>
            <a:ext cx="9815802" cy="513511"/>
          </a:xfrm>
        </p:spPr>
        <p:txBody>
          <a:bodyPr/>
          <a:lstStyle/>
          <a:p>
            <a:r>
              <a:rPr lang="en-US" dirty="0"/>
              <a:t>RESULTS – RQ3: Most Common DE Components</a:t>
            </a:r>
          </a:p>
        </p:txBody>
      </p:sp>
      <p:sp>
        <p:nvSpPr>
          <p:cNvPr id="2" name="TextBox 1">
            <a:extLst>
              <a:ext uri="{FF2B5EF4-FFF2-40B4-BE49-F238E27FC236}">
                <a16:creationId xmlns:a16="http://schemas.microsoft.com/office/drawing/2014/main" id="{1EC95356-F13B-A343-092C-C1D648426F8B}"/>
              </a:ext>
            </a:extLst>
          </p:cNvPr>
          <p:cNvSpPr txBox="1"/>
          <p:nvPr/>
        </p:nvSpPr>
        <p:spPr>
          <a:xfrm>
            <a:off x="475975" y="5562683"/>
            <a:ext cx="5355990" cy="1200329"/>
          </a:xfrm>
          <a:prstGeom prst="rect">
            <a:avLst/>
          </a:prstGeom>
          <a:noFill/>
        </p:spPr>
        <p:txBody>
          <a:bodyPr wrap="square" rtlCol="0">
            <a:spAutoFit/>
          </a:bodyPr>
          <a:lstStyle/>
          <a:p>
            <a:r>
              <a:rPr lang="en-US" dirty="0"/>
              <a:t>Simulation and MBSE are consistently mentioned across papers, likely to their maturity, tool support, and already incorporated within defense/aerospace workflows.</a:t>
            </a:r>
          </a:p>
        </p:txBody>
      </p:sp>
      <p:sp>
        <p:nvSpPr>
          <p:cNvPr id="6" name="TextBox 5">
            <a:extLst>
              <a:ext uri="{FF2B5EF4-FFF2-40B4-BE49-F238E27FC236}">
                <a16:creationId xmlns:a16="http://schemas.microsoft.com/office/drawing/2014/main" id="{63648384-5FF8-C41D-AAD6-9AB76C64AE45}"/>
              </a:ext>
            </a:extLst>
          </p:cNvPr>
          <p:cNvSpPr txBox="1"/>
          <p:nvPr/>
        </p:nvSpPr>
        <p:spPr>
          <a:xfrm>
            <a:off x="1038225" y="1762558"/>
            <a:ext cx="4333875" cy="369332"/>
          </a:xfrm>
          <a:prstGeom prst="rect">
            <a:avLst/>
          </a:prstGeom>
          <a:noFill/>
        </p:spPr>
        <p:txBody>
          <a:bodyPr wrap="square">
            <a:spAutoFit/>
          </a:bodyPr>
          <a:lstStyle/>
          <a:p>
            <a:pPr lvl="0"/>
            <a:r>
              <a:rPr lang="en-US" b="1" dirty="0"/>
              <a:t>Frequency of DE components mentions</a:t>
            </a:r>
          </a:p>
        </p:txBody>
      </p:sp>
      <p:sp>
        <p:nvSpPr>
          <p:cNvPr id="8" name="TextBox 7">
            <a:extLst>
              <a:ext uri="{FF2B5EF4-FFF2-40B4-BE49-F238E27FC236}">
                <a16:creationId xmlns:a16="http://schemas.microsoft.com/office/drawing/2014/main" id="{4ED0E3A5-0C84-D512-0C18-6A84DB2C9111}"/>
              </a:ext>
            </a:extLst>
          </p:cNvPr>
          <p:cNvSpPr txBox="1"/>
          <p:nvPr/>
        </p:nvSpPr>
        <p:spPr>
          <a:xfrm>
            <a:off x="6880008" y="1762558"/>
            <a:ext cx="4333875" cy="369332"/>
          </a:xfrm>
          <a:prstGeom prst="rect">
            <a:avLst/>
          </a:prstGeom>
          <a:noFill/>
        </p:spPr>
        <p:txBody>
          <a:bodyPr wrap="square">
            <a:spAutoFit/>
          </a:bodyPr>
          <a:lstStyle/>
          <a:p>
            <a:pPr lvl="0"/>
            <a:r>
              <a:rPr lang="en-US" b="1" dirty="0"/>
              <a:t>DE components mentions by industry</a:t>
            </a:r>
          </a:p>
        </p:txBody>
      </p:sp>
      <p:graphicFrame>
        <p:nvGraphicFramePr>
          <p:cNvPr id="4" name="Chart 3">
            <a:extLst>
              <a:ext uri="{FF2B5EF4-FFF2-40B4-BE49-F238E27FC236}">
                <a16:creationId xmlns:a16="http://schemas.microsoft.com/office/drawing/2014/main" id="{9F276CC6-8FDA-3604-E4FD-5A63ABB8DB2B}"/>
              </a:ext>
            </a:extLst>
          </p:cNvPr>
          <p:cNvGraphicFramePr/>
          <p:nvPr>
            <p:extLst>
              <p:ext uri="{D42A27DB-BD31-4B8C-83A1-F6EECF244321}">
                <p14:modId xmlns:p14="http://schemas.microsoft.com/office/powerpoint/2010/main" val="957190867"/>
              </p:ext>
            </p:extLst>
          </p:nvPr>
        </p:nvGraphicFramePr>
        <p:xfrm>
          <a:off x="581026" y="2131890"/>
          <a:ext cx="4947285" cy="305689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38ED89B4-94F7-7883-0D4E-0F6DA3783141}"/>
              </a:ext>
            </a:extLst>
          </p:cNvPr>
          <p:cNvSpPr/>
          <p:nvPr/>
        </p:nvSpPr>
        <p:spPr>
          <a:xfrm>
            <a:off x="581026" y="2222290"/>
            <a:ext cx="4791074" cy="6923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80C39562-BE39-29C0-6603-238736C03ECD}"/>
              </a:ext>
            </a:extLst>
          </p:cNvPr>
          <p:cNvGraphicFramePr/>
          <p:nvPr>
            <p:extLst>
              <p:ext uri="{D42A27DB-BD31-4B8C-83A1-F6EECF244321}">
                <p14:modId xmlns:p14="http://schemas.microsoft.com/office/powerpoint/2010/main" val="1737103304"/>
              </p:ext>
            </p:extLst>
          </p:nvPr>
        </p:nvGraphicFramePr>
        <p:xfrm>
          <a:off x="6880008" y="2131890"/>
          <a:ext cx="4559518" cy="39466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42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5A925E-5D75-CB40-634B-263AFD6696B8}"/>
              </a:ext>
            </a:extLst>
          </p:cNvPr>
          <p:cNvSpPr>
            <a:spLocks noGrp="1"/>
          </p:cNvSpPr>
          <p:nvPr>
            <p:ph type="body" sz="quarter" idx="13"/>
          </p:nvPr>
        </p:nvSpPr>
        <p:spPr/>
        <p:txBody>
          <a:bodyPr/>
          <a:lstStyle/>
          <a:p>
            <a:r>
              <a:rPr lang="en-US" dirty="0"/>
              <a:t>Agenda</a:t>
            </a:r>
          </a:p>
        </p:txBody>
      </p:sp>
      <p:graphicFrame>
        <p:nvGraphicFramePr>
          <p:cNvPr id="5" name="Diagram 4">
            <a:extLst>
              <a:ext uri="{FF2B5EF4-FFF2-40B4-BE49-F238E27FC236}">
                <a16:creationId xmlns:a16="http://schemas.microsoft.com/office/drawing/2014/main" id="{4F268DF2-7BF9-1582-6013-94A2B1E0C5AC}"/>
              </a:ext>
            </a:extLst>
          </p:cNvPr>
          <p:cNvGraphicFramePr/>
          <p:nvPr>
            <p:extLst>
              <p:ext uri="{D42A27DB-BD31-4B8C-83A1-F6EECF244321}">
                <p14:modId xmlns:p14="http://schemas.microsoft.com/office/powerpoint/2010/main" val="3455543067"/>
              </p:ext>
            </p:extLst>
          </p:nvPr>
        </p:nvGraphicFramePr>
        <p:xfrm>
          <a:off x="757836" y="1304422"/>
          <a:ext cx="952541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6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E4CB89A-394E-C51D-E886-54342BE3801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F45F322-B0FD-7829-63E4-B973CE49960D}"/>
              </a:ext>
            </a:extLst>
          </p:cNvPr>
          <p:cNvSpPr>
            <a:spLocks noGrp="1"/>
          </p:cNvSpPr>
          <p:nvPr>
            <p:ph type="body" sz="quarter" idx="13"/>
          </p:nvPr>
        </p:nvSpPr>
        <p:spPr>
          <a:xfrm>
            <a:off x="366584" y="441988"/>
            <a:ext cx="9815802" cy="513511"/>
          </a:xfrm>
        </p:spPr>
        <p:txBody>
          <a:bodyPr/>
          <a:lstStyle/>
          <a:p>
            <a:r>
              <a:rPr lang="en-US" dirty="0"/>
              <a:t>RESULTS – RQ3: Most Common DE Components</a:t>
            </a:r>
          </a:p>
        </p:txBody>
      </p:sp>
      <p:sp>
        <p:nvSpPr>
          <p:cNvPr id="8" name="TextBox 7">
            <a:extLst>
              <a:ext uri="{FF2B5EF4-FFF2-40B4-BE49-F238E27FC236}">
                <a16:creationId xmlns:a16="http://schemas.microsoft.com/office/drawing/2014/main" id="{364B9246-7E6F-B4F2-4CC7-DB0A494EF426}"/>
              </a:ext>
            </a:extLst>
          </p:cNvPr>
          <p:cNvSpPr txBox="1"/>
          <p:nvPr/>
        </p:nvSpPr>
        <p:spPr>
          <a:xfrm>
            <a:off x="4676931" y="1595664"/>
            <a:ext cx="4333875" cy="369332"/>
          </a:xfrm>
          <a:prstGeom prst="rect">
            <a:avLst/>
          </a:prstGeom>
          <a:noFill/>
        </p:spPr>
        <p:txBody>
          <a:bodyPr wrap="square">
            <a:spAutoFit/>
          </a:bodyPr>
          <a:lstStyle/>
          <a:p>
            <a:pPr lvl="0"/>
            <a:r>
              <a:rPr lang="en-US" b="1" dirty="0"/>
              <a:t>Mentions of DE software tools</a:t>
            </a:r>
          </a:p>
        </p:txBody>
      </p:sp>
      <p:grpSp>
        <p:nvGrpSpPr>
          <p:cNvPr id="9" name="Group 8">
            <a:extLst>
              <a:ext uri="{FF2B5EF4-FFF2-40B4-BE49-F238E27FC236}">
                <a16:creationId xmlns:a16="http://schemas.microsoft.com/office/drawing/2014/main" id="{5F1144F5-5913-1697-E614-30157707CAB1}"/>
              </a:ext>
            </a:extLst>
          </p:cNvPr>
          <p:cNvGrpSpPr/>
          <p:nvPr/>
        </p:nvGrpSpPr>
        <p:grpSpPr>
          <a:xfrm>
            <a:off x="3232087" y="1964996"/>
            <a:ext cx="6421580" cy="4272842"/>
            <a:chOff x="3822492" y="1964996"/>
            <a:chExt cx="5831175" cy="4061050"/>
          </a:xfrm>
        </p:grpSpPr>
        <p:graphicFrame>
          <p:nvGraphicFramePr>
            <p:cNvPr id="2" name="Chart 1">
              <a:extLst>
                <a:ext uri="{FF2B5EF4-FFF2-40B4-BE49-F238E27FC236}">
                  <a16:creationId xmlns:a16="http://schemas.microsoft.com/office/drawing/2014/main" id="{9A0FDD18-BDF5-BE6B-D61D-4D32E633DA55}"/>
                </a:ext>
              </a:extLst>
            </p:cNvPr>
            <p:cNvGraphicFramePr/>
            <p:nvPr>
              <p:extLst>
                <p:ext uri="{D42A27DB-BD31-4B8C-83A1-F6EECF244321}">
                  <p14:modId xmlns:p14="http://schemas.microsoft.com/office/powerpoint/2010/main" val="3177482560"/>
                </p:ext>
              </p:extLst>
            </p:nvPr>
          </p:nvGraphicFramePr>
          <p:xfrm>
            <a:off x="3822493" y="1964996"/>
            <a:ext cx="5831174" cy="406105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F9A3CBE5-38B3-E2E6-A650-0B5A9DEC98CB}"/>
                </a:ext>
              </a:extLst>
            </p:cNvPr>
            <p:cNvSpPr/>
            <p:nvPr/>
          </p:nvSpPr>
          <p:spPr>
            <a:xfrm>
              <a:off x="3936820" y="2131821"/>
              <a:ext cx="5502487" cy="33074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409512-FC68-6E94-068F-B277A1B209E7}"/>
                </a:ext>
              </a:extLst>
            </p:cNvPr>
            <p:cNvSpPr/>
            <p:nvPr/>
          </p:nvSpPr>
          <p:spPr>
            <a:xfrm>
              <a:off x="3936820" y="3184099"/>
              <a:ext cx="2522707" cy="33074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C20125-6A50-BBEC-C508-728BFFEFFD12}"/>
                </a:ext>
              </a:extLst>
            </p:cNvPr>
            <p:cNvSpPr/>
            <p:nvPr/>
          </p:nvSpPr>
          <p:spPr>
            <a:xfrm>
              <a:off x="3822492" y="3885738"/>
              <a:ext cx="1926790" cy="3506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31EE99-C227-F77E-401C-2A6415467F8F}"/>
                </a:ext>
              </a:extLst>
            </p:cNvPr>
            <p:cNvSpPr/>
            <p:nvPr/>
          </p:nvSpPr>
          <p:spPr>
            <a:xfrm>
              <a:off x="3936820" y="4607276"/>
              <a:ext cx="1812462" cy="33074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929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6CC64801-3C13-FDDA-503B-9E7BB49CFBC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981D95-927D-2FE6-E11E-06E32495D87B}"/>
              </a:ext>
            </a:extLst>
          </p:cNvPr>
          <p:cNvSpPr>
            <a:spLocks noGrp="1"/>
          </p:cNvSpPr>
          <p:nvPr>
            <p:ph type="body" sz="quarter" idx="10"/>
          </p:nvPr>
        </p:nvSpPr>
        <p:spPr>
          <a:xfrm>
            <a:off x="366584" y="441988"/>
            <a:ext cx="9815802" cy="513511"/>
          </a:xfrm>
        </p:spPr>
        <p:txBody>
          <a:bodyPr>
            <a:noAutofit/>
          </a:bodyPr>
          <a:lstStyle/>
          <a:p>
            <a:pPr marL="0" indent="0">
              <a:buNone/>
            </a:pPr>
            <a:r>
              <a:rPr lang="en-US" sz="4000" b="1" dirty="0"/>
              <a:t>RESULTS</a:t>
            </a:r>
            <a:r>
              <a:rPr lang="en-US" sz="4000" dirty="0"/>
              <a:t> </a:t>
            </a:r>
            <a:r>
              <a:rPr lang="en-US" sz="4000" b="1" dirty="0"/>
              <a:t>– RQ4: Challenges and Solutions in Implementing DE</a:t>
            </a:r>
          </a:p>
        </p:txBody>
      </p:sp>
      <p:sp>
        <p:nvSpPr>
          <p:cNvPr id="2" name="TextBox 1">
            <a:extLst>
              <a:ext uri="{FF2B5EF4-FFF2-40B4-BE49-F238E27FC236}">
                <a16:creationId xmlns:a16="http://schemas.microsoft.com/office/drawing/2014/main" id="{1940D79D-E1A0-8B83-BF33-22A0B22E269C}"/>
              </a:ext>
            </a:extLst>
          </p:cNvPr>
          <p:cNvSpPr txBox="1"/>
          <p:nvPr/>
        </p:nvSpPr>
        <p:spPr>
          <a:xfrm>
            <a:off x="380933" y="2158588"/>
            <a:ext cx="4869207" cy="646331"/>
          </a:xfrm>
          <a:prstGeom prst="rect">
            <a:avLst/>
          </a:prstGeom>
          <a:noFill/>
        </p:spPr>
        <p:txBody>
          <a:bodyPr wrap="square" rtlCol="0">
            <a:spAutoFit/>
          </a:bodyPr>
          <a:lstStyle/>
          <a:p>
            <a:pPr algn="ctr"/>
            <a:r>
              <a:rPr lang="en-US" dirty="0"/>
              <a:t>To analyze challenges, barriers were categorized into four key types.</a:t>
            </a:r>
          </a:p>
        </p:txBody>
      </p:sp>
      <p:graphicFrame>
        <p:nvGraphicFramePr>
          <p:cNvPr id="4" name="Table 3">
            <a:extLst>
              <a:ext uri="{FF2B5EF4-FFF2-40B4-BE49-F238E27FC236}">
                <a16:creationId xmlns:a16="http://schemas.microsoft.com/office/drawing/2014/main" id="{F476337F-A6F2-2AD8-9115-1BC5102D8CBA}"/>
              </a:ext>
            </a:extLst>
          </p:cNvPr>
          <p:cNvGraphicFramePr>
            <a:graphicFrameLocks noGrp="1"/>
          </p:cNvGraphicFramePr>
          <p:nvPr>
            <p:extLst>
              <p:ext uri="{D42A27DB-BD31-4B8C-83A1-F6EECF244321}">
                <p14:modId xmlns:p14="http://schemas.microsoft.com/office/powerpoint/2010/main" val="2975790961"/>
              </p:ext>
            </p:extLst>
          </p:nvPr>
        </p:nvGraphicFramePr>
        <p:xfrm>
          <a:off x="497099" y="3115720"/>
          <a:ext cx="4636876" cy="1879600"/>
        </p:xfrm>
        <a:graphic>
          <a:graphicData uri="http://schemas.openxmlformats.org/drawingml/2006/table">
            <a:tbl>
              <a:tblPr/>
              <a:tblGrid>
                <a:gridCol w="1472521">
                  <a:extLst>
                    <a:ext uri="{9D8B030D-6E8A-4147-A177-3AD203B41FA5}">
                      <a16:colId xmlns:a16="http://schemas.microsoft.com/office/drawing/2014/main" val="76327336"/>
                    </a:ext>
                  </a:extLst>
                </a:gridCol>
                <a:gridCol w="3164355">
                  <a:extLst>
                    <a:ext uri="{9D8B030D-6E8A-4147-A177-3AD203B41FA5}">
                      <a16:colId xmlns:a16="http://schemas.microsoft.com/office/drawing/2014/main" val="3282108692"/>
                    </a:ext>
                  </a:extLst>
                </a:gridCol>
              </a:tblGrid>
              <a:tr h="190500">
                <a:tc>
                  <a:txBody>
                    <a:bodyPr/>
                    <a:lstStyle/>
                    <a:p>
                      <a:pPr algn="l" rtl="0" fontAlgn="base">
                        <a:lnSpc>
                          <a:spcPts val="1350"/>
                        </a:lnSpc>
                        <a:buNone/>
                      </a:pPr>
                      <a:r>
                        <a:rPr lang="en-US" sz="1200" b="1" i="0">
                          <a:effectLst/>
                          <a:latin typeface="Calibri" panose="020F0502020204030204" pitchFamily="34" charset="0"/>
                        </a:rPr>
                        <a:t>Category</a:t>
                      </a:r>
                      <a:r>
                        <a:rPr lang="en-US" sz="1200" b="0" i="0">
                          <a:effectLst/>
                          <a:latin typeface="Calibri" panose="020F0502020204030204" pitchFamily="34" charset="0"/>
                        </a:rPr>
                        <a:t> </a:t>
                      </a:r>
                      <a:endParaRPr lang="en-US" sz="2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200" b="1" i="0">
                          <a:effectLst/>
                          <a:latin typeface="Calibri" panose="020F0502020204030204" pitchFamily="34" charset="0"/>
                        </a:rPr>
                        <a:t>Key Barriers</a:t>
                      </a:r>
                      <a:r>
                        <a:rPr lang="en-US" sz="1200" b="0" i="0">
                          <a:effectLst/>
                          <a:latin typeface="Calibri" panose="020F0502020204030204" pitchFamily="34" charset="0"/>
                        </a:rPr>
                        <a:t> </a:t>
                      </a:r>
                      <a:endParaRPr lang="en-US" sz="2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090613"/>
                  </a:ext>
                </a:extLst>
              </a:tr>
              <a:tr h="190500">
                <a:tc>
                  <a:txBody>
                    <a:bodyPr/>
                    <a:lstStyle/>
                    <a:p>
                      <a:pPr algn="l" rtl="0" fontAlgn="base">
                        <a:lnSpc>
                          <a:spcPts val="1350"/>
                        </a:lnSpc>
                        <a:buNone/>
                      </a:pPr>
                      <a:r>
                        <a:rPr lang="en-US" sz="1200" b="0" i="0" dirty="0">
                          <a:effectLst/>
                          <a:latin typeface="Calibri" panose="020F0502020204030204" pitchFamily="34" charset="0"/>
                        </a:rPr>
                        <a:t>Technical </a:t>
                      </a:r>
                      <a:endParaRPr lang="en-US" sz="2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200" b="0" i="0">
                          <a:effectLst/>
                          <a:latin typeface="Calibri" panose="020F0502020204030204" pitchFamily="34" charset="0"/>
                        </a:rPr>
                        <a:t>Interoperability, data integration, lack of standardization </a:t>
                      </a:r>
                      <a:endParaRPr lang="en-US" sz="2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560052"/>
                  </a:ext>
                </a:extLst>
              </a:tr>
              <a:tr h="190500">
                <a:tc>
                  <a:txBody>
                    <a:bodyPr/>
                    <a:lstStyle/>
                    <a:p>
                      <a:pPr algn="l" rtl="0" fontAlgn="base">
                        <a:lnSpc>
                          <a:spcPts val="1350"/>
                        </a:lnSpc>
                        <a:buNone/>
                      </a:pPr>
                      <a:r>
                        <a:rPr lang="en-US" sz="1200" b="0" i="0">
                          <a:effectLst/>
                          <a:latin typeface="Calibri" panose="020F0502020204030204" pitchFamily="34" charset="0"/>
                        </a:rPr>
                        <a:t>Cultural </a:t>
                      </a:r>
                      <a:endParaRPr lang="en-US" sz="2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Calibri" panose="020F0502020204030204" pitchFamily="34" charset="0"/>
                        </a:rPr>
                        <a:t>Organizational resistance, workforce skill gaps, and inadequate training </a:t>
                      </a:r>
                      <a:endParaRPr lang="en-US" sz="2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4242976"/>
                  </a:ext>
                </a:extLst>
              </a:tr>
              <a:tr h="190500">
                <a:tc>
                  <a:txBody>
                    <a:bodyPr/>
                    <a:lstStyle/>
                    <a:p>
                      <a:pPr algn="l" rtl="0" fontAlgn="base">
                        <a:lnSpc>
                          <a:spcPts val="1350"/>
                        </a:lnSpc>
                        <a:buNone/>
                      </a:pPr>
                      <a:r>
                        <a:rPr lang="en-US" sz="1200" b="0" i="0">
                          <a:effectLst/>
                          <a:latin typeface="Calibri" panose="020F0502020204030204" pitchFamily="34" charset="0"/>
                        </a:rPr>
                        <a:t>Financial </a:t>
                      </a:r>
                      <a:endParaRPr lang="en-US" sz="2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200" b="0" i="0">
                          <a:effectLst/>
                          <a:latin typeface="Calibri" panose="020F0502020204030204" pitchFamily="34" charset="0"/>
                        </a:rPr>
                        <a:t>High initial investment and unclear return on investment </a:t>
                      </a:r>
                      <a:endParaRPr lang="en-US" sz="2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1124076"/>
                  </a:ext>
                </a:extLst>
              </a:tr>
              <a:tr h="190500">
                <a:tc>
                  <a:txBody>
                    <a:bodyPr/>
                    <a:lstStyle/>
                    <a:p>
                      <a:pPr algn="l" rtl="0" fontAlgn="base">
                        <a:lnSpc>
                          <a:spcPts val="1350"/>
                        </a:lnSpc>
                        <a:buNone/>
                      </a:pPr>
                      <a:r>
                        <a:rPr lang="en-US" sz="1200" b="0" i="0">
                          <a:effectLst/>
                          <a:latin typeface="Calibri" panose="020F0502020204030204" pitchFamily="34" charset="0"/>
                        </a:rPr>
                        <a:t>Regulatory </a:t>
                      </a:r>
                      <a:endParaRPr lang="en-US" sz="20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Calibri" panose="020F0502020204030204" pitchFamily="34" charset="0"/>
                        </a:rPr>
                        <a:t>Data security and compliance restraints </a:t>
                      </a:r>
                      <a:endParaRPr lang="en-US" sz="20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3035661"/>
                  </a:ext>
                </a:extLst>
              </a:tr>
            </a:tbl>
          </a:graphicData>
        </a:graphic>
      </p:graphicFrame>
      <p:graphicFrame>
        <p:nvGraphicFramePr>
          <p:cNvPr id="5" name="Chart 4">
            <a:extLst>
              <a:ext uri="{FF2B5EF4-FFF2-40B4-BE49-F238E27FC236}">
                <a16:creationId xmlns:a16="http://schemas.microsoft.com/office/drawing/2014/main" id="{18EDACF9-9D08-ACA3-FAC4-D0AAC1346F22}"/>
              </a:ext>
            </a:extLst>
          </p:cNvPr>
          <p:cNvGraphicFramePr>
            <a:graphicFrameLocks/>
          </p:cNvGraphicFramePr>
          <p:nvPr>
            <p:extLst>
              <p:ext uri="{D42A27DB-BD31-4B8C-83A1-F6EECF244321}">
                <p14:modId xmlns:p14="http://schemas.microsoft.com/office/powerpoint/2010/main" val="2589893342"/>
              </p:ext>
            </p:extLst>
          </p:nvPr>
        </p:nvGraphicFramePr>
        <p:xfrm>
          <a:off x="5372100" y="2962470"/>
          <a:ext cx="6734175"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A56E68D-B9C9-5B18-D9AD-8CAF45215F52}"/>
              </a:ext>
            </a:extLst>
          </p:cNvPr>
          <p:cNvSpPr txBox="1"/>
          <p:nvPr/>
        </p:nvSpPr>
        <p:spPr>
          <a:xfrm>
            <a:off x="5915026" y="2020089"/>
            <a:ext cx="6010274" cy="923330"/>
          </a:xfrm>
          <a:prstGeom prst="rect">
            <a:avLst/>
          </a:prstGeom>
          <a:noFill/>
        </p:spPr>
        <p:txBody>
          <a:bodyPr wrap="square">
            <a:spAutoFit/>
          </a:bodyPr>
          <a:lstStyle/>
          <a:p>
            <a:pPr algn="ctr"/>
            <a:r>
              <a:rPr lang="en-US" dirty="0"/>
              <a:t>These barriers were then examined across sectors. The top 4 sectors were chosen and analyzed on the proportional frequency of barriers approached in the literature reviewed.</a:t>
            </a:r>
          </a:p>
        </p:txBody>
      </p:sp>
    </p:spTree>
    <p:extLst>
      <p:ext uri="{BB962C8B-B14F-4D97-AF65-F5344CB8AC3E}">
        <p14:creationId xmlns:p14="http://schemas.microsoft.com/office/powerpoint/2010/main" val="27759417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rrow: Right 25">
            <a:extLst>
              <a:ext uri="{FF2B5EF4-FFF2-40B4-BE49-F238E27FC236}">
                <a16:creationId xmlns:a16="http://schemas.microsoft.com/office/drawing/2014/main" id="{2DE7AAC5-31F6-B9C1-8E73-2216ABA16FA8}"/>
              </a:ext>
            </a:extLst>
          </p:cNvPr>
          <p:cNvSpPr/>
          <p:nvPr/>
        </p:nvSpPr>
        <p:spPr>
          <a:xfrm rot="9303567">
            <a:off x="3229387" y="3161872"/>
            <a:ext cx="774700" cy="177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860F61C-3043-B2AE-8A4C-E7E064605169}"/>
              </a:ext>
            </a:extLst>
          </p:cNvPr>
          <p:cNvSpPr>
            <a:spLocks noGrp="1"/>
          </p:cNvSpPr>
          <p:nvPr>
            <p:ph type="body" sz="quarter" idx="13"/>
          </p:nvPr>
        </p:nvSpPr>
        <p:spPr>
          <a:xfrm>
            <a:off x="366584" y="441988"/>
            <a:ext cx="10168066" cy="513511"/>
          </a:xfrm>
        </p:spPr>
        <p:txBody>
          <a:bodyPr/>
          <a:lstStyle/>
          <a:p>
            <a:r>
              <a:rPr lang="en-US" dirty="0"/>
              <a:t>RESULTS – RQ4: Challenges and Solutions in Implementing DE</a:t>
            </a:r>
          </a:p>
          <a:p>
            <a:endParaRPr lang="en-US" dirty="0"/>
          </a:p>
        </p:txBody>
      </p:sp>
      <p:sp>
        <p:nvSpPr>
          <p:cNvPr id="4" name="TextBox 3">
            <a:extLst>
              <a:ext uri="{FF2B5EF4-FFF2-40B4-BE49-F238E27FC236}">
                <a16:creationId xmlns:a16="http://schemas.microsoft.com/office/drawing/2014/main" id="{3F4D7035-DFAD-6401-4A9B-812CDC730545}"/>
              </a:ext>
            </a:extLst>
          </p:cNvPr>
          <p:cNvSpPr txBox="1"/>
          <p:nvPr/>
        </p:nvSpPr>
        <p:spPr>
          <a:xfrm>
            <a:off x="438083" y="1611883"/>
            <a:ext cx="10239442" cy="369332"/>
          </a:xfrm>
          <a:prstGeom prst="rect">
            <a:avLst/>
          </a:prstGeom>
          <a:noFill/>
        </p:spPr>
        <p:txBody>
          <a:bodyPr wrap="square" rtlCol="0">
            <a:spAutoFit/>
          </a:bodyPr>
          <a:lstStyle/>
          <a:p>
            <a:pPr algn="ctr"/>
            <a:r>
              <a:rPr lang="en-US" dirty="0"/>
              <a:t>To analyze solutions, keywords were consolidated into 15-category classification schema.</a:t>
            </a:r>
          </a:p>
        </p:txBody>
      </p:sp>
      <p:graphicFrame>
        <p:nvGraphicFramePr>
          <p:cNvPr id="5" name="Table 4">
            <a:extLst>
              <a:ext uri="{FF2B5EF4-FFF2-40B4-BE49-F238E27FC236}">
                <a16:creationId xmlns:a16="http://schemas.microsoft.com/office/drawing/2014/main" id="{7BC0C113-96D9-57F3-89A8-EDE62FFE38B6}"/>
              </a:ext>
            </a:extLst>
          </p:cNvPr>
          <p:cNvGraphicFramePr>
            <a:graphicFrameLocks noGrp="1"/>
          </p:cNvGraphicFramePr>
          <p:nvPr>
            <p:extLst>
              <p:ext uri="{D42A27DB-BD31-4B8C-83A1-F6EECF244321}">
                <p14:modId xmlns:p14="http://schemas.microsoft.com/office/powerpoint/2010/main" val="3217972549"/>
              </p:ext>
            </p:extLst>
          </p:nvPr>
        </p:nvGraphicFramePr>
        <p:xfrm>
          <a:off x="3948112" y="1981215"/>
          <a:ext cx="4676775" cy="4840117"/>
        </p:xfrm>
        <a:graphic>
          <a:graphicData uri="http://schemas.openxmlformats.org/drawingml/2006/table">
            <a:tbl>
              <a:tblPr>
                <a:tableStyleId>{93296810-A885-4BE3-A3E7-6D5BEEA58F35}</a:tableStyleId>
              </a:tblPr>
              <a:tblGrid>
                <a:gridCol w="4676775">
                  <a:extLst>
                    <a:ext uri="{9D8B030D-6E8A-4147-A177-3AD203B41FA5}">
                      <a16:colId xmlns:a16="http://schemas.microsoft.com/office/drawing/2014/main" val="3343003645"/>
                    </a:ext>
                  </a:extLst>
                </a:gridCol>
              </a:tblGrid>
              <a:tr h="87895">
                <a:tc>
                  <a:txBody>
                    <a:bodyPr/>
                    <a:lstStyle/>
                    <a:p>
                      <a:pPr marL="0" marR="0" algn="ctr">
                        <a:lnSpc>
                          <a:spcPct val="115000"/>
                        </a:lnSpc>
                        <a:buNone/>
                      </a:pPr>
                      <a:r>
                        <a:rPr lang="en-US" sz="1400" b="1" dirty="0">
                          <a:solidFill>
                            <a:schemeClr val="bg1"/>
                          </a:solidFill>
                          <a:effectLst/>
                        </a:rPr>
                        <a:t>Solutions</a:t>
                      </a:r>
                      <a:endParaRPr lang="en-US" sz="1400" b="1" dirty="0">
                        <a:solidFill>
                          <a:schemeClr val="bg1"/>
                        </a:solidFill>
                        <a:effectLst/>
                        <a:latin typeface="Arial" panose="020B0604020202020204" pitchFamily="34" charset="0"/>
                        <a:ea typeface="Arial" panose="020B0604020202020204" pitchFamily="34" charset="0"/>
                      </a:endParaRPr>
                    </a:p>
                  </a:txBody>
                  <a:tcPr marL="31334" marR="31334" marT="0" marB="0" anchor="ctr">
                    <a:solidFill>
                      <a:schemeClr val="accent3"/>
                    </a:solidFill>
                  </a:tcPr>
                </a:tc>
                <a:extLst>
                  <a:ext uri="{0D108BD9-81ED-4DB2-BD59-A6C34878D82A}">
                    <a16:rowId xmlns:a16="http://schemas.microsoft.com/office/drawing/2014/main" val="1755794915"/>
                  </a:ext>
                </a:extLst>
              </a:tr>
              <a:tr h="425051">
                <a:tc>
                  <a:txBody>
                    <a:bodyPr/>
                    <a:lstStyle/>
                    <a:p>
                      <a:pPr marL="0" marR="0" algn="l">
                        <a:lnSpc>
                          <a:spcPct val="115000"/>
                        </a:lnSpc>
                        <a:buNone/>
                      </a:pPr>
                      <a:r>
                        <a:rPr lang="en-US" sz="1400" dirty="0">
                          <a:effectLst/>
                        </a:rPr>
                        <a:t>Digital Engineering Frameworks &amp; Models</a:t>
                      </a:r>
                      <a:endParaRPr lang="en-US" sz="1400" dirty="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2228125412"/>
                  </a:ext>
                </a:extLst>
              </a:tr>
              <a:tr h="283368">
                <a:tc>
                  <a:txBody>
                    <a:bodyPr/>
                    <a:lstStyle/>
                    <a:p>
                      <a:pPr marL="0" marR="0" algn="l">
                        <a:lnSpc>
                          <a:spcPct val="115000"/>
                        </a:lnSpc>
                        <a:buNone/>
                      </a:pPr>
                      <a:r>
                        <a:rPr lang="en-US" sz="1400">
                          <a:effectLst/>
                        </a:rPr>
                        <a:t>Ontology &amp; Semantic Integration</a:t>
                      </a:r>
                      <a:endParaRPr lang="en-US" sz="140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1004112528"/>
                  </a:ext>
                </a:extLst>
              </a:tr>
              <a:tr h="354210">
                <a:tc>
                  <a:txBody>
                    <a:bodyPr/>
                    <a:lstStyle/>
                    <a:p>
                      <a:pPr marL="0" marR="0" algn="l">
                        <a:lnSpc>
                          <a:spcPct val="115000"/>
                        </a:lnSpc>
                        <a:buNone/>
                      </a:pPr>
                      <a:r>
                        <a:rPr lang="en-US" sz="1400" dirty="0">
                          <a:effectLst/>
                        </a:rPr>
                        <a:t>Standardization &amp; Metrics</a:t>
                      </a:r>
                      <a:endParaRPr lang="en-US" sz="1400" dirty="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2187382626"/>
                  </a:ext>
                </a:extLst>
              </a:tr>
              <a:tr h="354210">
                <a:tc>
                  <a:txBody>
                    <a:bodyPr/>
                    <a:lstStyle/>
                    <a:p>
                      <a:pPr marL="0" marR="0" algn="l">
                        <a:lnSpc>
                          <a:spcPct val="115000"/>
                        </a:lnSpc>
                        <a:buNone/>
                      </a:pPr>
                      <a:r>
                        <a:rPr lang="en-US" sz="1400" dirty="0">
                          <a:effectLst/>
                        </a:rPr>
                        <a:t>Assessment, Capability, Competency Development</a:t>
                      </a:r>
                      <a:endParaRPr lang="en-US" sz="1400" dirty="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1226828705"/>
                  </a:ext>
                </a:extLst>
              </a:tr>
              <a:tr h="283368">
                <a:tc>
                  <a:txBody>
                    <a:bodyPr/>
                    <a:lstStyle/>
                    <a:p>
                      <a:pPr marL="0" marR="0" algn="l">
                        <a:lnSpc>
                          <a:spcPct val="115000"/>
                        </a:lnSpc>
                        <a:buNone/>
                      </a:pPr>
                      <a:r>
                        <a:rPr lang="en-US" sz="1400" dirty="0">
                          <a:effectLst/>
                        </a:rPr>
                        <a:t>Digital Threads &amp; </a:t>
                      </a:r>
                      <a:r>
                        <a:rPr lang="en-US" sz="1400" dirty="0" err="1">
                          <a:effectLst/>
                        </a:rPr>
                        <a:t>ASoT</a:t>
                      </a:r>
                      <a:endParaRPr lang="en-US" sz="1400" dirty="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2451322584"/>
                  </a:ext>
                </a:extLst>
              </a:tr>
              <a:tr h="283368">
                <a:tc>
                  <a:txBody>
                    <a:bodyPr/>
                    <a:lstStyle/>
                    <a:p>
                      <a:pPr marL="0" marR="0" algn="l">
                        <a:lnSpc>
                          <a:spcPct val="115000"/>
                        </a:lnSpc>
                        <a:buNone/>
                      </a:pPr>
                      <a:r>
                        <a:rPr lang="en-US" sz="1400">
                          <a:effectLst/>
                        </a:rPr>
                        <a:t>Governance &amp; Leadership</a:t>
                      </a:r>
                      <a:endParaRPr lang="en-US" sz="140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1759555423"/>
                  </a:ext>
                </a:extLst>
              </a:tr>
              <a:tr h="354210">
                <a:tc>
                  <a:txBody>
                    <a:bodyPr/>
                    <a:lstStyle/>
                    <a:p>
                      <a:pPr marL="0" marR="0" algn="l">
                        <a:lnSpc>
                          <a:spcPct val="115000"/>
                        </a:lnSpc>
                        <a:buNone/>
                      </a:pPr>
                      <a:r>
                        <a:rPr lang="en-US" sz="1400" dirty="0">
                          <a:effectLst/>
                        </a:rPr>
                        <a:t>Machine Learning &amp; Optimization</a:t>
                      </a:r>
                      <a:endParaRPr lang="en-US" sz="1400" dirty="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3192392134"/>
                  </a:ext>
                </a:extLst>
              </a:tr>
              <a:tr h="425051">
                <a:tc>
                  <a:txBody>
                    <a:bodyPr/>
                    <a:lstStyle/>
                    <a:p>
                      <a:pPr marL="0" marR="0" algn="l">
                        <a:lnSpc>
                          <a:spcPct val="115000"/>
                        </a:lnSpc>
                        <a:buNone/>
                      </a:pPr>
                      <a:r>
                        <a:rPr lang="en-US" sz="1400" dirty="0">
                          <a:effectLst/>
                        </a:rPr>
                        <a:t>Simulation &amp; Digital Twins</a:t>
                      </a:r>
                      <a:endParaRPr lang="en-US" sz="1400" dirty="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2352053599"/>
                  </a:ext>
                </a:extLst>
              </a:tr>
              <a:tr h="216693">
                <a:tc>
                  <a:txBody>
                    <a:bodyPr/>
                    <a:lstStyle/>
                    <a:p>
                      <a:pPr marL="0" marR="0" algn="l">
                        <a:lnSpc>
                          <a:spcPct val="115000"/>
                        </a:lnSpc>
                        <a:buNone/>
                      </a:pPr>
                      <a:r>
                        <a:rPr lang="en-US" sz="1400">
                          <a:effectLst/>
                        </a:rPr>
                        <a:t>Human Integration &amp; Visualization</a:t>
                      </a:r>
                      <a:endParaRPr lang="en-US" sz="140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2959553426"/>
                  </a:ext>
                </a:extLst>
              </a:tr>
              <a:tr h="354210">
                <a:tc>
                  <a:txBody>
                    <a:bodyPr/>
                    <a:lstStyle/>
                    <a:p>
                      <a:pPr marL="0" marR="0" algn="l">
                        <a:lnSpc>
                          <a:spcPct val="115000"/>
                        </a:lnSpc>
                        <a:buNone/>
                      </a:pPr>
                      <a:r>
                        <a:rPr lang="en-US" sz="1400">
                          <a:effectLst/>
                        </a:rPr>
                        <a:t>Modular Reuse &amp; Interoperability</a:t>
                      </a:r>
                      <a:endParaRPr lang="en-US" sz="140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2119011112"/>
                  </a:ext>
                </a:extLst>
              </a:tr>
              <a:tr h="283368">
                <a:tc>
                  <a:txBody>
                    <a:bodyPr/>
                    <a:lstStyle/>
                    <a:p>
                      <a:pPr marL="0" marR="0" algn="l">
                        <a:lnSpc>
                          <a:spcPct val="115000"/>
                        </a:lnSpc>
                        <a:buNone/>
                      </a:pPr>
                      <a:r>
                        <a:rPr lang="en-US" sz="1400">
                          <a:effectLst/>
                        </a:rPr>
                        <a:t>Training &amp; Workforce Knowledge</a:t>
                      </a:r>
                      <a:endParaRPr lang="en-US" sz="140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2486547509"/>
                  </a:ext>
                </a:extLst>
              </a:tr>
              <a:tr h="216693">
                <a:tc>
                  <a:txBody>
                    <a:bodyPr/>
                    <a:lstStyle/>
                    <a:p>
                      <a:pPr marL="0" marR="0" algn="l">
                        <a:lnSpc>
                          <a:spcPct val="115000"/>
                        </a:lnSpc>
                        <a:buNone/>
                      </a:pPr>
                      <a:r>
                        <a:rPr lang="en-US" sz="1400">
                          <a:effectLst/>
                        </a:rPr>
                        <a:t>Cybersecurity &amp; Infrastructure</a:t>
                      </a:r>
                      <a:endParaRPr lang="en-US" sz="140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835793026"/>
                  </a:ext>
                </a:extLst>
              </a:tr>
              <a:tr h="216693">
                <a:tc>
                  <a:txBody>
                    <a:bodyPr/>
                    <a:lstStyle/>
                    <a:p>
                      <a:pPr marL="0" marR="0" algn="l">
                        <a:lnSpc>
                          <a:spcPct val="115000"/>
                        </a:lnSpc>
                        <a:buNone/>
                      </a:pPr>
                      <a:r>
                        <a:rPr lang="en-US" sz="1400">
                          <a:effectLst/>
                        </a:rPr>
                        <a:t>Data Management &amp; Archival</a:t>
                      </a:r>
                      <a:endParaRPr lang="en-US" sz="140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466520447"/>
                  </a:ext>
                </a:extLst>
              </a:tr>
              <a:tr h="283368">
                <a:tc>
                  <a:txBody>
                    <a:bodyPr/>
                    <a:lstStyle/>
                    <a:p>
                      <a:pPr marL="0" marR="0" algn="l">
                        <a:lnSpc>
                          <a:spcPct val="115000"/>
                        </a:lnSpc>
                        <a:buNone/>
                      </a:pPr>
                      <a:r>
                        <a:rPr lang="en-US" sz="1400">
                          <a:effectLst/>
                        </a:rPr>
                        <a:t>Decision Analytics &amp; Resource Optimization</a:t>
                      </a:r>
                      <a:endParaRPr lang="en-US" sz="140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2457505409"/>
                  </a:ext>
                </a:extLst>
              </a:tr>
              <a:tr h="216693">
                <a:tc>
                  <a:txBody>
                    <a:bodyPr/>
                    <a:lstStyle/>
                    <a:p>
                      <a:pPr marL="0" marR="0" algn="l">
                        <a:lnSpc>
                          <a:spcPct val="115000"/>
                        </a:lnSpc>
                        <a:buNone/>
                      </a:pPr>
                      <a:r>
                        <a:rPr lang="en-US" sz="1400" dirty="0">
                          <a:effectLst/>
                        </a:rPr>
                        <a:t>Spatial &amp; Discretization Methods</a:t>
                      </a:r>
                      <a:endParaRPr lang="en-US" sz="1400" dirty="0">
                        <a:effectLst/>
                        <a:latin typeface="Arial" panose="020B0604020202020204" pitchFamily="34" charset="0"/>
                        <a:ea typeface="Arial" panose="020B0604020202020204" pitchFamily="34" charset="0"/>
                      </a:endParaRPr>
                    </a:p>
                  </a:txBody>
                  <a:tcPr marL="31334" marR="31334" marT="0" marB="0" anchor="ctr"/>
                </a:tc>
                <a:extLst>
                  <a:ext uri="{0D108BD9-81ED-4DB2-BD59-A6C34878D82A}">
                    <a16:rowId xmlns:a16="http://schemas.microsoft.com/office/drawing/2014/main" val="1098262210"/>
                  </a:ext>
                </a:extLst>
              </a:tr>
            </a:tbl>
          </a:graphicData>
        </a:graphic>
      </p:graphicFrame>
      <p:sp>
        <p:nvSpPr>
          <p:cNvPr id="6" name="TextBox 5">
            <a:extLst>
              <a:ext uri="{FF2B5EF4-FFF2-40B4-BE49-F238E27FC236}">
                <a16:creationId xmlns:a16="http://schemas.microsoft.com/office/drawing/2014/main" id="{CD4713D7-F11C-2E9F-5F49-DA6A3CCF76E2}"/>
              </a:ext>
            </a:extLst>
          </p:cNvPr>
          <p:cNvSpPr txBox="1"/>
          <p:nvPr/>
        </p:nvSpPr>
        <p:spPr>
          <a:xfrm>
            <a:off x="134935" y="3429000"/>
            <a:ext cx="3698878" cy="3139321"/>
          </a:xfrm>
          <a:prstGeom prst="rect">
            <a:avLst/>
          </a:prstGeom>
          <a:solidFill>
            <a:schemeClr val="bg1"/>
          </a:solidFill>
          <a:ln w="28575">
            <a:solidFill>
              <a:schemeClr val="accent1"/>
            </a:solidFill>
          </a:ln>
        </p:spPr>
        <p:txBody>
          <a:bodyPr wrap="square">
            <a:spAutoFit/>
          </a:bodyPr>
          <a:lstStyle/>
          <a:p>
            <a:pPr algn="ctr"/>
            <a:r>
              <a:rPr lang="en-US" b="1" dirty="0">
                <a:latin typeface="+mj-lt"/>
                <a:ea typeface="Calibri" panose="020F0502020204030204" pitchFamily="34" charset="0"/>
              </a:rPr>
              <a:t>Most frequently cited (15) solution </a:t>
            </a:r>
            <a:r>
              <a:rPr lang="en-US" dirty="0">
                <a:latin typeface="+mj-lt"/>
              </a:rPr>
              <a:t>Developing and adopting standardized metrics taxonomies, data interfaces, and compliance with domain-specific frameworks.</a:t>
            </a:r>
          </a:p>
          <a:p>
            <a:pPr algn="ctr"/>
            <a:endParaRPr lang="en-US" dirty="0">
              <a:latin typeface="+mj-lt"/>
            </a:endParaRPr>
          </a:p>
          <a:p>
            <a:pPr algn="ctr"/>
            <a:r>
              <a:rPr lang="en-US" u="sng" dirty="0">
                <a:latin typeface="+mj-lt"/>
              </a:rPr>
              <a:t>Illustrate a</a:t>
            </a:r>
            <a:r>
              <a:rPr lang="en-US" u="sng" dirty="0">
                <a:latin typeface="+mj-lt"/>
                <a:ea typeface="Calibri" panose="020F0502020204030204" pitchFamily="34" charset="0"/>
              </a:rPr>
              <a:t> collective acknowledgment that interoperability, data consistency, and validation protocols are essential to DE integration.</a:t>
            </a:r>
            <a:endParaRPr lang="en-US" u="sng" dirty="0">
              <a:latin typeface="+mj-lt"/>
            </a:endParaRPr>
          </a:p>
        </p:txBody>
      </p:sp>
      <p:sp>
        <p:nvSpPr>
          <p:cNvPr id="23" name="TextBox 22">
            <a:extLst>
              <a:ext uri="{FF2B5EF4-FFF2-40B4-BE49-F238E27FC236}">
                <a16:creationId xmlns:a16="http://schemas.microsoft.com/office/drawing/2014/main" id="{FD97EBEA-B655-9BBD-3D99-7941FC80E0F8}"/>
              </a:ext>
            </a:extLst>
          </p:cNvPr>
          <p:cNvSpPr txBox="1"/>
          <p:nvPr/>
        </p:nvSpPr>
        <p:spPr>
          <a:xfrm>
            <a:off x="8739186" y="2554773"/>
            <a:ext cx="3373443" cy="3693319"/>
          </a:xfrm>
          <a:prstGeom prst="rect">
            <a:avLst/>
          </a:prstGeom>
          <a:solidFill>
            <a:schemeClr val="bg1"/>
          </a:solidFill>
          <a:ln w="28575">
            <a:solidFill>
              <a:schemeClr val="accent1"/>
            </a:solidFill>
          </a:ln>
        </p:spPr>
        <p:txBody>
          <a:bodyPr wrap="square">
            <a:spAutoFit/>
          </a:bodyPr>
          <a:lstStyle/>
          <a:p>
            <a:pPr algn="ctr"/>
            <a:r>
              <a:rPr lang="en-US" b="1" dirty="0">
                <a:latin typeface="+mj-lt"/>
                <a:ea typeface="Calibri" panose="020F0502020204030204" pitchFamily="34" charset="0"/>
              </a:rPr>
              <a:t>Governance &amp; Leadership (14)</a:t>
            </a:r>
          </a:p>
          <a:p>
            <a:pPr algn="ctr"/>
            <a:r>
              <a:rPr lang="en-US" b="1" dirty="0">
                <a:latin typeface="+mj-lt"/>
                <a:ea typeface="Calibri" panose="020F0502020204030204" pitchFamily="34" charset="0"/>
              </a:rPr>
              <a:t>Emphasize </a:t>
            </a:r>
            <a:r>
              <a:rPr lang="en-US" dirty="0"/>
              <a:t>structural oversight, leadership engagement, and quality assurance practices that facilitate model traceability, configuration control, and institutional readiness.</a:t>
            </a:r>
            <a:endParaRPr lang="en-US" dirty="0">
              <a:latin typeface="+mj-lt"/>
            </a:endParaRPr>
          </a:p>
          <a:p>
            <a:pPr algn="ctr"/>
            <a:r>
              <a:rPr lang="en-US" b="1" dirty="0">
                <a:ea typeface="Calibri" panose="020F0502020204030204" pitchFamily="34" charset="0"/>
              </a:rPr>
              <a:t>Simulation &amp; Digital Twins (13)</a:t>
            </a:r>
            <a:endParaRPr lang="en-US" dirty="0">
              <a:latin typeface="+mj-lt"/>
            </a:endParaRPr>
          </a:p>
          <a:p>
            <a:pPr algn="ctr"/>
            <a:r>
              <a:rPr lang="en-US" dirty="0"/>
              <a:t>Real-time virtual feedback loops, enabling validation of system behavior under varying conditions before physical prototyping.</a:t>
            </a:r>
            <a:endParaRPr lang="en-US" u="sng" dirty="0">
              <a:latin typeface="+mj-lt"/>
            </a:endParaRPr>
          </a:p>
        </p:txBody>
      </p:sp>
      <p:sp>
        <p:nvSpPr>
          <p:cNvPr id="25" name="Rectangle 24">
            <a:extLst>
              <a:ext uri="{FF2B5EF4-FFF2-40B4-BE49-F238E27FC236}">
                <a16:creationId xmlns:a16="http://schemas.microsoft.com/office/drawing/2014/main" id="{C3703F3E-ABC1-2134-6793-545043207FC5}"/>
              </a:ext>
            </a:extLst>
          </p:cNvPr>
          <p:cNvSpPr/>
          <p:nvPr/>
        </p:nvSpPr>
        <p:spPr>
          <a:xfrm>
            <a:off x="3948112" y="2959100"/>
            <a:ext cx="2147888" cy="2938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9B981EE-2CA5-8582-7A90-A5EDA33E4F47}"/>
              </a:ext>
            </a:extLst>
          </p:cNvPr>
          <p:cNvSpPr/>
          <p:nvPr/>
        </p:nvSpPr>
        <p:spPr>
          <a:xfrm>
            <a:off x="3948112" y="3911585"/>
            <a:ext cx="2147888" cy="2938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756D5A3-82C0-E561-4A6C-D99B6A116945}"/>
              </a:ext>
            </a:extLst>
          </p:cNvPr>
          <p:cNvSpPr/>
          <p:nvPr/>
        </p:nvSpPr>
        <p:spPr>
          <a:xfrm>
            <a:off x="3948112" y="4622566"/>
            <a:ext cx="2147888" cy="2938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9E1FF613-5C29-A172-6659-906B290085C8}"/>
              </a:ext>
            </a:extLst>
          </p:cNvPr>
          <p:cNvSpPr/>
          <p:nvPr/>
        </p:nvSpPr>
        <p:spPr>
          <a:xfrm rot="21208365">
            <a:off x="6092081" y="3721905"/>
            <a:ext cx="2643218" cy="2191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0E6AEFCD-9712-6FCE-D8FC-50EA635CF70B}"/>
              </a:ext>
            </a:extLst>
          </p:cNvPr>
          <p:cNvSpPr/>
          <p:nvPr/>
        </p:nvSpPr>
        <p:spPr>
          <a:xfrm rot="21208365">
            <a:off x="6092080" y="4483875"/>
            <a:ext cx="2643218" cy="2191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81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animBg="1"/>
      <p:bldP spid="23" grpId="0" animBg="1"/>
      <p:bldP spid="25" grpId="0" animBg="1"/>
      <p:bldP spid="27" grpId="0" animBg="1"/>
      <p:bldP spid="28"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7B86F5-AF8E-57C0-435C-C73E7EE92B98}"/>
              </a:ext>
            </a:extLst>
          </p:cNvPr>
          <p:cNvSpPr>
            <a:spLocks noGrp="1"/>
          </p:cNvSpPr>
          <p:nvPr>
            <p:ph type="body" sz="quarter" idx="13"/>
          </p:nvPr>
        </p:nvSpPr>
        <p:spPr>
          <a:xfrm>
            <a:off x="366584" y="441988"/>
            <a:ext cx="9971216" cy="513511"/>
          </a:xfrm>
        </p:spPr>
        <p:txBody>
          <a:bodyPr/>
          <a:lstStyle/>
          <a:p>
            <a:r>
              <a:rPr lang="en-US" dirty="0"/>
              <a:t>RESULTS – RQ4: Challenges and Solutions in Implementing DE</a:t>
            </a:r>
          </a:p>
          <a:p>
            <a:endParaRPr lang="en-US" dirty="0"/>
          </a:p>
        </p:txBody>
      </p:sp>
      <p:graphicFrame>
        <p:nvGraphicFramePr>
          <p:cNvPr id="4" name="Chart 3">
            <a:extLst>
              <a:ext uri="{FF2B5EF4-FFF2-40B4-BE49-F238E27FC236}">
                <a16:creationId xmlns:a16="http://schemas.microsoft.com/office/drawing/2014/main" id="{7AA0F654-54AB-4DB0-FD1C-0EFE40173ACC}"/>
              </a:ext>
            </a:extLst>
          </p:cNvPr>
          <p:cNvGraphicFramePr/>
          <p:nvPr>
            <p:extLst>
              <p:ext uri="{D42A27DB-BD31-4B8C-83A1-F6EECF244321}">
                <p14:modId xmlns:p14="http://schemas.microsoft.com/office/powerpoint/2010/main" val="861596457"/>
              </p:ext>
            </p:extLst>
          </p:nvPr>
        </p:nvGraphicFramePr>
        <p:xfrm>
          <a:off x="3104038" y="2131377"/>
          <a:ext cx="5780723" cy="40027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24CCBD0-2EDD-E480-A7BA-AA6A0A2D0FFA}"/>
              </a:ext>
            </a:extLst>
          </p:cNvPr>
          <p:cNvSpPr txBox="1"/>
          <p:nvPr/>
        </p:nvSpPr>
        <p:spPr>
          <a:xfrm>
            <a:off x="3104038" y="1931322"/>
            <a:ext cx="6876387" cy="400110"/>
          </a:xfrm>
          <a:prstGeom prst="rect">
            <a:avLst/>
          </a:prstGeom>
          <a:noFill/>
        </p:spPr>
        <p:txBody>
          <a:bodyPr wrap="square">
            <a:spAutoFit/>
          </a:bodyPr>
          <a:lstStyle/>
          <a:p>
            <a:pPr lvl="0"/>
            <a:r>
              <a:rPr lang="en-US" sz="2000" b="1" dirty="0"/>
              <a:t>Methodological innovation within DE research landscape</a:t>
            </a:r>
          </a:p>
        </p:txBody>
      </p:sp>
      <p:sp>
        <p:nvSpPr>
          <p:cNvPr id="7" name="TextBox 6">
            <a:extLst>
              <a:ext uri="{FF2B5EF4-FFF2-40B4-BE49-F238E27FC236}">
                <a16:creationId xmlns:a16="http://schemas.microsoft.com/office/drawing/2014/main" id="{708FAA39-99DC-23CB-A066-B31F008CD1C9}"/>
              </a:ext>
            </a:extLst>
          </p:cNvPr>
          <p:cNvSpPr txBox="1"/>
          <p:nvPr/>
        </p:nvSpPr>
        <p:spPr>
          <a:xfrm>
            <a:off x="561975" y="2531487"/>
            <a:ext cx="2905125" cy="2554545"/>
          </a:xfrm>
          <a:prstGeom prst="rect">
            <a:avLst/>
          </a:prstGeom>
          <a:solidFill>
            <a:schemeClr val="bg1"/>
          </a:solidFill>
          <a:ln w="38100">
            <a:solidFill>
              <a:schemeClr val="accent2"/>
            </a:solidFill>
          </a:ln>
        </p:spPr>
        <p:txBody>
          <a:bodyPr wrap="square">
            <a:spAutoFit/>
          </a:bodyPr>
          <a:lstStyle/>
          <a:p>
            <a:pPr algn="ctr"/>
            <a:r>
              <a:rPr lang="en-US" sz="2000" dirty="0">
                <a:effectLst/>
                <a:ea typeface="Arial" panose="020B0604020202020204" pitchFamily="34" charset="0"/>
              </a:rPr>
              <a:t>Empirical findings, discussed challenges and benefits, or evaluated existing tools, </a:t>
            </a:r>
            <a:r>
              <a:rPr lang="en-US" sz="2000" dirty="0"/>
              <a:t>insights into recurring problems, adoption barriers, or sector-specific considerations</a:t>
            </a:r>
          </a:p>
        </p:txBody>
      </p:sp>
      <p:sp>
        <p:nvSpPr>
          <p:cNvPr id="8" name="TextBox 7">
            <a:extLst>
              <a:ext uri="{FF2B5EF4-FFF2-40B4-BE49-F238E27FC236}">
                <a16:creationId xmlns:a16="http://schemas.microsoft.com/office/drawing/2014/main" id="{885922D8-01A6-EEF1-1398-E86DAE4E036D}"/>
              </a:ext>
            </a:extLst>
          </p:cNvPr>
          <p:cNvSpPr txBox="1"/>
          <p:nvPr/>
        </p:nvSpPr>
        <p:spPr>
          <a:xfrm>
            <a:off x="8453404" y="2536856"/>
            <a:ext cx="2979583" cy="1938992"/>
          </a:xfrm>
          <a:prstGeom prst="rect">
            <a:avLst/>
          </a:prstGeom>
          <a:solidFill>
            <a:schemeClr val="bg1"/>
          </a:solidFill>
          <a:ln w="38100">
            <a:solidFill>
              <a:schemeClr val="accent1"/>
            </a:solidFill>
          </a:ln>
        </p:spPr>
        <p:txBody>
          <a:bodyPr wrap="square">
            <a:spAutoFit/>
          </a:bodyPr>
          <a:lstStyle/>
          <a:p>
            <a:pPr algn="ctr"/>
            <a:r>
              <a:rPr lang="en-US" sz="2000" dirty="0"/>
              <a:t>Introduced an original concept, framework, or structured process aimed at advancing DE implementation in practice</a:t>
            </a:r>
            <a:endParaRPr lang="en-US" sz="2400" dirty="0"/>
          </a:p>
        </p:txBody>
      </p:sp>
      <p:sp>
        <p:nvSpPr>
          <p:cNvPr id="9" name="TextBox 8">
            <a:extLst>
              <a:ext uri="{FF2B5EF4-FFF2-40B4-BE49-F238E27FC236}">
                <a16:creationId xmlns:a16="http://schemas.microsoft.com/office/drawing/2014/main" id="{E5C8839B-9E5D-00E8-5FED-268B9F28F387}"/>
              </a:ext>
            </a:extLst>
          </p:cNvPr>
          <p:cNvSpPr txBox="1"/>
          <p:nvPr/>
        </p:nvSpPr>
        <p:spPr>
          <a:xfrm>
            <a:off x="8453404" y="4782714"/>
            <a:ext cx="2979583" cy="1938992"/>
          </a:xfrm>
          <a:prstGeom prst="rect">
            <a:avLst/>
          </a:prstGeom>
          <a:solidFill>
            <a:schemeClr val="bg1"/>
          </a:solidFill>
          <a:ln w="38100">
            <a:solidFill>
              <a:schemeClr val="accent1"/>
            </a:solidFill>
          </a:ln>
        </p:spPr>
        <p:txBody>
          <a:bodyPr wrap="square">
            <a:spAutoFit/>
          </a:bodyPr>
          <a:lstStyle/>
          <a:p>
            <a:pPr algn="ctr"/>
            <a:r>
              <a:rPr lang="en-US" sz="2000" dirty="0"/>
              <a:t>12 of the 33 new framework papers (36.4%) explicitly cited 2018 DoD DE Strategy as a basis for their framework development</a:t>
            </a:r>
            <a:endParaRPr lang="en-US" sz="2400" dirty="0"/>
          </a:p>
        </p:txBody>
      </p:sp>
    </p:spTree>
    <p:extLst>
      <p:ext uri="{BB962C8B-B14F-4D97-AF65-F5344CB8AC3E}">
        <p14:creationId xmlns:p14="http://schemas.microsoft.com/office/powerpoint/2010/main" val="34467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FC32F6-D8E3-6436-7CFE-7C7880B440DA}"/>
              </a:ext>
            </a:extLst>
          </p:cNvPr>
          <p:cNvSpPr>
            <a:spLocks noGrp="1"/>
          </p:cNvSpPr>
          <p:nvPr>
            <p:ph type="body" sz="quarter" idx="13"/>
          </p:nvPr>
        </p:nvSpPr>
        <p:spPr>
          <a:xfrm>
            <a:off x="366584" y="441988"/>
            <a:ext cx="10110916" cy="513511"/>
          </a:xfrm>
        </p:spPr>
        <p:txBody>
          <a:bodyPr/>
          <a:lstStyle/>
          <a:p>
            <a:r>
              <a:rPr lang="en-US" dirty="0"/>
              <a:t>RESULTS – RQ4: Challenges and Solutions in Implementing DE</a:t>
            </a:r>
          </a:p>
          <a:p>
            <a:endParaRPr lang="en-US" dirty="0"/>
          </a:p>
        </p:txBody>
      </p:sp>
      <p:sp>
        <p:nvSpPr>
          <p:cNvPr id="5" name="TextBox 4">
            <a:extLst>
              <a:ext uri="{FF2B5EF4-FFF2-40B4-BE49-F238E27FC236}">
                <a16:creationId xmlns:a16="http://schemas.microsoft.com/office/drawing/2014/main" id="{08B5698D-4A7B-EA9A-212D-3E332F3E8CEF}"/>
              </a:ext>
            </a:extLst>
          </p:cNvPr>
          <p:cNvSpPr txBox="1"/>
          <p:nvPr/>
        </p:nvSpPr>
        <p:spPr>
          <a:xfrm>
            <a:off x="914401" y="2024160"/>
            <a:ext cx="4610100" cy="400110"/>
          </a:xfrm>
          <a:prstGeom prst="rect">
            <a:avLst/>
          </a:prstGeom>
          <a:noFill/>
        </p:spPr>
        <p:txBody>
          <a:bodyPr wrap="square">
            <a:spAutoFit/>
          </a:bodyPr>
          <a:lstStyle/>
          <a:p>
            <a:pPr lvl="0"/>
            <a:r>
              <a:rPr lang="en-US" sz="2000" b="1" dirty="0"/>
              <a:t>Barriers among the </a:t>
            </a:r>
            <a:r>
              <a:rPr lang="en-US" sz="2000" b="1" dirty="0">
                <a:solidFill>
                  <a:schemeClr val="accent4"/>
                </a:solidFill>
              </a:rPr>
              <a:t>defense sector</a:t>
            </a:r>
          </a:p>
        </p:txBody>
      </p:sp>
      <p:sp>
        <p:nvSpPr>
          <p:cNvPr id="9" name="TextBox 8">
            <a:extLst>
              <a:ext uri="{FF2B5EF4-FFF2-40B4-BE49-F238E27FC236}">
                <a16:creationId xmlns:a16="http://schemas.microsoft.com/office/drawing/2014/main" id="{E4C51CD0-2796-C07B-FC6B-C05595E2253B}"/>
              </a:ext>
            </a:extLst>
          </p:cNvPr>
          <p:cNvSpPr txBox="1"/>
          <p:nvPr/>
        </p:nvSpPr>
        <p:spPr>
          <a:xfrm>
            <a:off x="6667501" y="2024160"/>
            <a:ext cx="5174587" cy="400110"/>
          </a:xfrm>
          <a:prstGeom prst="rect">
            <a:avLst/>
          </a:prstGeom>
          <a:noFill/>
        </p:spPr>
        <p:txBody>
          <a:bodyPr wrap="square">
            <a:spAutoFit/>
          </a:bodyPr>
          <a:lstStyle/>
          <a:p>
            <a:pPr lvl="0"/>
            <a:r>
              <a:rPr lang="en-US" sz="2000" b="1" dirty="0"/>
              <a:t>Barriers among the </a:t>
            </a:r>
            <a:r>
              <a:rPr lang="en-US" sz="2000" b="1" dirty="0">
                <a:solidFill>
                  <a:schemeClr val="accent6"/>
                </a:solidFill>
              </a:rPr>
              <a:t>non-defense sector</a:t>
            </a:r>
          </a:p>
        </p:txBody>
      </p:sp>
      <p:graphicFrame>
        <p:nvGraphicFramePr>
          <p:cNvPr id="2" name="Chart 1">
            <a:extLst>
              <a:ext uri="{FF2B5EF4-FFF2-40B4-BE49-F238E27FC236}">
                <a16:creationId xmlns:a16="http://schemas.microsoft.com/office/drawing/2014/main" id="{53D2AF2E-C74F-6F01-BE61-351A8621C81D}"/>
              </a:ext>
            </a:extLst>
          </p:cNvPr>
          <p:cNvGraphicFramePr/>
          <p:nvPr>
            <p:extLst>
              <p:ext uri="{D42A27DB-BD31-4B8C-83A1-F6EECF244321}">
                <p14:modId xmlns:p14="http://schemas.microsoft.com/office/powerpoint/2010/main" val="97686885"/>
              </p:ext>
            </p:extLst>
          </p:nvPr>
        </p:nvGraphicFramePr>
        <p:xfrm>
          <a:off x="366584" y="2578648"/>
          <a:ext cx="5367655" cy="3126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6AC1EA57-77E1-9358-6A25-CD6C9BA46A43}"/>
              </a:ext>
            </a:extLst>
          </p:cNvPr>
          <p:cNvGraphicFramePr/>
          <p:nvPr>
            <p:extLst>
              <p:ext uri="{D42A27DB-BD31-4B8C-83A1-F6EECF244321}">
                <p14:modId xmlns:p14="http://schemas.microsoft.com/office/powerpoint/2010/main" val="1729879090"/>
              </p:ext>
            </p:extLst>
          </p:nvPr>
        </p:nvGraphicFramePr>
        <p:xfrm>
          <a:off x="6457763" y="2578648"/>
          <a:ext cx="5367653" cy="31261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5365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77371A4-AF83-6792-426E-5DD6929C47F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C53FAB7-ADD4-7305-6547-9006D11F6E6D}"/>
              </a:ext>
            </a:extLst>
          </p:cNvPr>
          <p:cNvSpPr>
            <a:spLocks noGrp="1"/>
          </p:cNvSpPr>
          <p:nvPr>
            <p:ph type="body" sz="quarter" idx="13"/>
          </p:nvPr>
        </p:nvSpPr>
        <p:spPr>
          <a:xfrm>
            <a:off x="366584" y="441988"/>
            <a:ext cx="9815802" cy="513511"/>
          </a:xfrm>
        </p:spPr>
        <p:txBody>
          <a:bodyPr/>
          <a:lstStyle/>
          <a:p>
            <a:r>
              <a:rPr lang="en-US" dirty="0"/>
              <a:t>RESULTS – RQ5: Influence of the 2018 DoD DE Strategy</a:t>
            </a:r>
          </a:p>
        </p:txBody>
      </p:sp>
      <p:sp>
        <p:nvSpPr>
          <p:cNvPr id="4" name="TextBox 3">
            <a:extLst>
              <a:ext uri="{FF2B5EF4-FFF2-40B4-BE49-F238E27FC236}">
                <a16:creationId xmlns:a16="http://schemas.microsoft.com/office/drawing/2014/main" id="{021130C7-492C-00C3-B894-AA5A3877E60E}"/>
              </a:ext>
            </a:extLst>
          </p:cNvPr>
          <p:cNvSpPr txBox="1"/>
          <p:nvPr/>
        </p:nvSpPr>
        <p:spPr>
          <a:xfrm>
            <a:off x="4082020" y="2250589"/>
            <a:ext cx="4610100" cy="400110"/>
          </a:xfrm>
          <a:prstGeom prst="rect">
            <a:avLst/>
          </a:prstGeom>
          <a:noFill/>
        </p:spPr>
        <p:txBody>
          <a:bodyPr wrap="square">
            <a:spAutoFit/>
          </a:bodyPr>
          <a:lstStyle/>
          <a:p>
            <a:pPr lvl="0"/>
            <a:r>
              <a:rPr lang="en-US" sz="2000" b="1" dirty="0"/>
              <a:t>Funding category breakdown</a:t>
            </a:r>
            <a:endParaRPr lang="en-US" sz="2000" b="1" dirty="0">
              <a:solidFill>
                <a:schemeClr val="accent4"/>
              </a:solidFill>
            </a:endParaRPr>
          </a:p>
        </p:txBody>
      </p:sp>
      <p:sp>
        <p:nvSpPr>
          <p:cNvPr id="6" name="TextBox 5">
            <a:extLst>
              <a:ext uri="{FF2B5EF4-FFF2-40B4-BE49-F238E27FC236}">
                <a16:creationId xmlns:a16="http://schemas.microsoft.com/office/drawing/2014/main" id="{95597287-4AE2-8A8E-39DA-2674835F8D99}"/>
              </a:ext>
            </a:extLst>
          </p:cNvPr>
          <p:cNvSpPr txBox="1"/>
          <p:nvPr/>
        </p:nvSpPr>
        <p:spPr>
          <a:xfrm>
            <a:off x="366584" y="1758795"/>
            <a:ext cx="7214488" cy="369332"/>
          </a:xfrm>
          <a:prstGeom prst="rect">
            <a:avLst/>
          </a:prstGeom>
          <a:noFill/>
        </p:spPr>
        <p:txBody>
          <a:bodyPr wrap="square">
            <a:spAutoFit/>
          </a:bodyPr>
          <a:lstStyle/>
          <a:p>
            <a:r>
              <a:rPr lang="en-US" sz="1800" dirty="0">
                <a:effectLst/>
                <a:latin typeface="Arial" panose="020B0604020202020204" pitchFamily="34" charset="0"/>
                <a:ea typeface="Arial" panose="020B0604020202020204" pitchFamily="34" charset="0"/>
              </a:rPr>
              <a:t>43% of the reviewed papers explicitly listed funding sources. </a:t>
            </a:r>
            <a:endParaRPr lang="en-US" dirty="0"/>
          </a:p>
        </p:txBody>
      </p:sp>
      <p:graphicFrame>
        <p:nvGraphicFramePr>
          <p:cNvPr id="5" name="Chart 4" title="Chart">
            <a:extLst>
              <a:ext uri="{FF2B5EF4-FFF2-40B4-BE49-F238E27FC236}">
                <a16:creationId xmlns:a16="http://schemas.microsoft.com/office/drawing/2014/main" id="{00000000-0008-0000-0400-000003000000}"/>
              </a:ext>
            </a:extLst>
          </p:cNvPr>
          <p:cNvGraphicFramePr/>
          <p:nvPr>
            <p:extLst>
              <p:ext uri="{D42A27DB-BD31-4B8C-83A1-F6EECF244321}">
                <p14:modId xmlns:p14="http://schemas.microsoft.com/office/powerpoint/2010/main" val="2600222099"/>
              </p:ext>
            </p:extLst>
          </p:nvPr>
        </p:nvGraphicFramePr>
        <p:xfrm>
          <a:off x="2503358" y="2650699"/>
          <a:ext cx="6505732" cy="3765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554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28ADD3-1522-FD3C-9064-80A9A1051FF1}"/>
              </a:ext>
            </a:extLst>
          </p:cNvPr>
          <p:cNvSpPr>
            <a:spLocks noGrp="1"/>
          </p:cNvSpPr>
          <p:nvPr>
            <p:ph type="body" sz="quarter" idx="13"/>
          </p:nvPr>
        </p:nvSpPr>
        <p:spPr>
          <a:xfrm>
            <a:off x="366584" y="441988"/>
            <a:ext cx="9359307" cy="513511"/>
          </a:xfrm>
        </p:spPr>
        <p:txBody>
          <a:bodyPr/>
          <a:lstStyle/>
          <a:p>
            <a:r>
              <a:rPr lang="en-US" dirty="0"/>
              <a:t>RESULTS – RQ5: Influence of the 2018 DoD DE Strategy</a:t>
            </a:r>
          </a:p>
          <a:p>
            <a:endParaRPr lang="en-US" dirty="0"/>
          </a:p>
        </p:txBody>
      </p:sp>
      <p:sp>
        <p:nvSpPr>
          <p:cNvPr id="8" name="TextBox 7">
            <a:extLst>
              <a:ext uri="{FF2B5EF4-FFF2-40B4-BE49-F238E27FC236}">
                <a16:creationId xmlns:a16="http://schemas.microsoft.com/office/drawing/2014/main" id="{CC8C5431-84A0-F0DE-1093-0F98B4C2D5F6}"/>
              </a:ext>
            </a:extLst>
          </p:cNvPr>
          <p:cNvSpPr txBox="1"/>
          <p:nvPr/>
        </p:nvSpPr>
        <p:spPr>
          <a:xfrm>
            <a:off x="366584" y="1775870"/>
            <a:ext cx="9107054" cy="400110"/>
          </a:xfrm>
          <a:prstGeom prst="rect">
            <a:avLst/>
          </a:prstGeom>
          <a:noFill/>
        </p:spPr>
        <p:txBody>
          <a:bodyPr wrap="square">
            <a:spAutoFit/>
          </a:bodyPr>
          <a:lstStyle/>
          <a:p>
            <a:pPr lvl="0"/>
            <a:r>
              <a:rPr lang="en-US" sz="2000" b="1" dirty="0"/>
              <a:t>20 out of 56 (36%) explicitly references the 2018 Digital Engineering Strategy</a:t>
            </a:r>
            <a:endParaRPr lang="en-US" sz="2000" b="1" dirty="0">
              <a:solidFill>
                <a:schemeClr val="accent4"/>
              </a:solidFill>
            </a:endParaRPr>
          </a:p>
        </p:txBody>
      </p:sp>
      <p:sp>
        <p:nvSpPr>
          <p:cNvPr id="10" name="TextBox 9">
            <a:extLst>
              <a:ext uri="{FF2B5EF4-FFF2-40B4-BE49-F238E27FC236}">
                <a16:creationId xmlns:a16="http://schemas.microsoft.com/office/drawing/2014/main" id="{F06F7922-745E-FCD2-9BE6-F4990E4F6152}"/>
              </a:ext>
            </a:extLst>
          </p:cNvPr>
          <p:cNvSpPr txBox="1"/>
          <p:nvPr/>
        </p:nvSpPr>
        <p:spPr>
          <a:xfrm>
            <a:off x="6608620" y="5199982"/>
            <a:ext cx="5583380" cy="1658018"/>
          </a:xfrm>
          <a:prstGeom prst="rect">
            <a:avLst/>
          </a:prstGeom>
          <a:noFill/>
        </p:spPr>
        <p:txBody>
          <a:bodyPr wrap="square">
            <a:spAutoFit/>
          </a:bodyPr>
          <a:lstStyle/>
          <a:p>
            <a:pPr marL="342900" marR="0" lvl="0" indent="-342900">
              <a:lnSpc>
                <a:spcPct val="115000"/>
              </a:lnSpc>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 papers explicitly mention all 5 goals. </a:t>
            </a:r>
          </a:p>
          <a:p>
            <a:pPr marL="342900" marR="0" lvl="0" indent="-342900">
              <a:lnSpc>
                <a:spcPct val="115000"/>
              </a:lnSpc>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4 papers explicitly mention 4 goals(1,2,3,5)</a:t>
            </a:r>
          </a:p>
          <a:p>
            <a:pPr marL="342900" marR="0" lvl="0" indent="-342900">
              <a:lnSpc>
                <a:spcPct val="115000"/>
              </a:lnSpc>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 paper explicitly mentions 3 goals</a:t>
            </a:r>
            <a:r>
              <a:rPr lang="en-US" kern="100" dirty="0">
                <a:latin typeface="Arial" panose="020B0604020202020204" pitchFamily="34" charset="0"/>
                <a:ea typeface="Aptos" panose="020B0004020202020204" pitchFamily="34" charset="0"/>
                <a:cs typeface="Times New Roman" panose="02020603050405020304" pitchFamily="18" charset="0"/>
              </a:rPr>
              <a: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1,2,3)</a:t>
            </a:r>
          </a:p>
          <a:p>
            <a:pPr marL="342900" marR="0" lvl="0" indent="-342900">
              <a:lnSpc>
                <a:spcPct val="115000"/>
              </a:lnSpc>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 paper explicitly mentions 2 goals (2,3)</a:t>
            </a:r>
          </a:p>
          <a:p>
            <a:pPr marL="342900" marR="0" lvl="0" indent="-342900">
              <a:lnSpc>
                <a:spcPct val="115000"/>
              </a:lnSpc>
              <a:spcAft>
                <a:spcPts val="800"/>
              </a:spcAft>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2 papers only mention 1 goal (2)</a:t>
            </a:r>
          </a:p>
        </p:txBody>
      </p:sp>
      <p:pic>
        <p:nvPicPr>
          <p:cNvPr id="12" name="Picture 11">
            <a:extLst>
              <a:ext uri="{FF2B5EF4-FFF2-40B4-BE49-F238E27FC236}">
                <a16:creationId xmlns:a16="http://schemas.microsoft.com/office/drawing/2014/main" id="{ABC35D1E-0BFC-9C3B-CFD7-B35DE14ADD29}"/>
              </a:ext>
            </a:extLst>
          </p:cNvPr>
          <p:cNvPicPr>
            <a:picLocks noChangeAspect="1"/>
          </p:cNvPicPr>
          <p:nvPr/>
        </p:nvPicPr>
        <p:blipFill>
          <a:blip r:embed="rId3"/>
          <a:stretch>
            <a:fillRect/>
          </a:stretch>
        </p:blipFill>
        <p:spPr>
          <a:xfrm>
            <a:off x="7259982" y="2142030"/>
            <a:ext cx="3324689" cy="3057952"/>
          </a:xfrm>
          <a:prstGeom prst="rect">
            <a:avLst/>
          </a:prstGeom>
        </p:spPr>
      </p:pic>
      <p:graphicFrame>
        <p:nvGraphicFramePr>
          <p:cNvPr id="2" name="Chart 1">
            <a:extLst>
              <a:ext uri="{FF2B5EF4-FFF2-40B4-BE49-F238E27FC236}">
                <a16:creationId xmlns:a16="http://schemas.microsoft.com/office/drawing/2014/main" id="{3EFE3857-1B0E-144F-A25A-A558EA250172}"/>
              </a:ext>
            </a:extLst>
          </p:cNvPr>
          <p:cNvGraphicFramePr/>
          <p:nvPr>
            <p:extLst>
              <p:ext uri="{D42A27DB-BD31-4B8C-83A1-F6EECF244321}">
                <p14:modId xmlns:p14="http://schemas.microsoft.com/office/powerpoint/2010/main" val="1890471972"/>
              </p:ext>
            </p:extLst>
          </p:nvPr>
        </p:nvGraphicFramePr>
        <p:xfrm>
          <a:off x="768485" y="2825661"/>
          <a:ext cx="4983804" cy="30579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8418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0F8418-3277-450D-82D8-FCEECFE7BB8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212F2C-4FD7-CA5B-7E06-BBF6A44CE7E4}"/>
              </a:ext>
            </a:extLst>
          </p:cNvPr>
          <p:cNvSpPr>
            <a:spLocks noGrp="1"/>
          </p:cNvSpPr>
          <p:nvPr>
            <p:ph type="body" sz="quarter" idx="13"/>
          </p:nvPr>
        </p:nvSpPr>
        <p:spPr/>
        <p:txBody>
          <a:bodyPr/>
          <a:lstStyle/>
          <a:p>
            <a:r>
              <a:rPr lang="en-US" dirty="0"/>
              <a:t>RESULTS – RQ5: Influence of the 2018 DoD DE Strategy</a:t>
            </a:r>
          </a:p>
        </p:txBody>
      </p:sp>
      <p:sp>
        <p:nvSpPr>
          <p:cNvPr id="5" name="Rectangle 2">
            <a:extLst>
              <a:ext uri="{FF2B5EF4-FFF2-40B4-BE49-F238E27FC236}">
                <a16:creationId xmlns:a16="http://schemas.microsoft.com/office/drawing/2014/main" id="{9542B5F5-43C0-5A04-821B-ECE0F7897E53}"/>
              </a:ext>
            </a:extLst>
          </p:cNvPr>
          <p:cNvSpPr>
            <a:spLocks noGrp="1" noChangeArrowheads="1"/>
          </p:cNvSpPr>
          <p:nvPr>
            <p:ph type="body" sz="quarter" idx="10"/>
          </p:nvPr>
        </p:nvSpPr>
        <p:spPr bwMode="auto">
          <a:xfrm>
            <a:off x="373167" y="1842218"/>
            <a:ext cx="1144566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latin typeface="Arial" panose="020B0604020202020204" pitchFamily="34" charset="0"/>
              </a:rPr>
              <a:t>Goal 1 (</a:t>
            </a:r>
            <a:r>
              <a:rPr kumimoji="0" lang="en-US" altLang="en-US" i="1" u="none" strike="noStrike" cap="none" normalizeH="0" baseline="0" dirty="0">
                <a:ln>
                  <a:noFill/>
                </a:ln>
                <a:solidFill>
                  <a:schemeClr val="tx1"/>
                </a:solidFill>
                <a:effectLst/>
                <a:latin typeface="Arial" panose="020B0604020202020204" pitchFamily="34" charset="0"/>
              </a:rPr>
              <a:t>Formalize Models/Decision-Making</a:t>
            </a:r>
            <a:r>
              <a:rPr kumimoji="0" lang="en-US" altLang="en-US" i="0" u="none" strike="noStrike" cap="none" normalizeH="0" baseline="0" dirty="0">
                <a:ln>
                  <a:noFill/>
                </a:ln>
                <a:solidFill>
                  <a:schemeClr val="tx1"/>
                </a:solidFill>
                <a:effectLst/>
                <a:latin typeface="Arial" panose="020B0604020202020204" pitchFamily="34" charset="0"/>
              </a:rPr>
              <a:t>): Commonly linked to MBSE, digital surrogates, and methods for model development and use.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latin typeface="Arial" panose="020B0604020202020204" pitchFamily="34" charset="0"/>
              </a:rPr>
              <a:t>Goal 2 (</a:t>
            </a:r>
            <a:r>
              <a:rPr kumimoji="0" lang="en-US" altLang="en-US" i="1" u="none" strike="noStrike" cap="none" normalizeH="0" baseline="0" dirty="0">
                <a:ln>
                  <a:noFill/>
                </a:ln>
                <a:solidFill>
                  <a:schemeClr val="tx1"/>
                </a:solidFill>
                <a:effectLst/>
                <a:latin typeface="Arial" panose="020B0604020202020204" pitchFamily="34" charset="0"/>
              </a:rPr>
              <a:t>Authoritative Source of Truth</a:t>
            </a:r>
            <a:r>
              <a:rPr kumimoji="0" lang="en-US" altLang="en-US" i="0" u="none" strike="noStrike" cap="none" normalizeH="0" baseline="0" dirty="0">
                <a:ln>
                  <a:noFill/>
                </a:ln>
                <a:solidFill>
                  <a:schemeClr val="tx1"/>
                </a:solidFill>
                <a:effectLst/>
                <a:latin typeface="Arial" panose="020B0604020202020204" pitchFamily="34" charset="0"/>
              </a:rPr>
              <a:t>): Extends MBSE into data integration, standardization, and unified model repositories.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latin typeface="Arial" panose="020B0604020202020204" pitchFamily="34" charset="0"/>
              </a:rPr>
              <a:t>Goal 3 (</a:t>
            </a:r>
            <a:r>
              <a:rPr kumimoji="0" lang="en-US" altLang="en-US" i="1" u="none" strike="noStrike" cap="none" normalizeH="0" baseline="0" dirty="0">
                <a:ln>
                  <a:noFill/>
                </a:ln>
                <a:solidFill>
                  <a:schemeClr val="tx1"/>
                </a:solidFill>
                <a:effectLst/>
                <a:latin typeface="Arial" panose="020B0604020202020204" pitchFamily="34" charset="0"/>
              </a:rPr>
              <a:t>Technological Innovation</a:t>
            </a:r>
            <a:r>
              <a:rPr kumimoji="0" lang="en-US" altLang="en-US" i="0" u="none" strike="noStrike" cap="none" normalizeH="0" baseline="0" dirty="0">
                <a:ln>
                  <a:noFill/>
                </a:ln>
                <a:solidFill>
                  <a:schemeClr val="tx1"/>
                </a:solidFill>
                <a:effectLst/>
                <a:latin typeface="Arial" panose="020B0604020202020204" pitchFamily="34" charset="0"/>
              </a:rPr>
              <a:t>): Tied to research on model-based testing, digital surrogates, and analytics-driven design.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latin typeface="Arial" panose="020B0604020202020204" pitchFamily="34" charset="0"/>
              </a:rPr>
              <a:t>Goal 4 (</a:t>
            </a:r>
            <a:r>
              <a:rPr kumimoji="0" lang="en-US" altLang="en-US" i="1" u="none" strike="noStrike" cap="none" normalizeH="0" baseline="0" dirty="0">
                <a:ln>
                  <a:noFill/>
                </a:ln>
                <a:solidFill>
                  <a:schemeClr val="tx1"/>
                </a:solidFill>
                <a:effectLst/>
                <a:latin typeface="Arial" panose="020B0604020202020204" pitchFamily="34" charset="0"/>
              </a:rPr>
              <a:t>Infrastructure/Environment</a:t>
            </a:r>
            <a:r>
              <a:rPr kumimoji="0" lang="en-US" altLang="en-US" i="0" u="none" strike="noStrike" cap="none" normalizeH="0" baseline="0" dirty="0">
                <a:ln>
                  <a:noFill/>
                </a:ln>
                <a:solidFill>
                  <a:schemeClr val="tx1"/>
                </a:solidFill>
                <a:effectLst/>
                <a:latin typeface="Arial" panose="020B0604020202020204" pitchFamily="34" charset="0"/>
              </a:rPr>
              <a:t>): Less frequent; focuses on improving digital engineering tool chains and acquisition systems.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latin typeface="Arial" panose="020B0604020202020204" pitchFamily="34" charset="0"/>
              </a:rPr>
              <a:t>Goal 5 (</a:t>
            </a:r>
            <a:r>
              <a:rPr kumimoji="0" lang="en-US" altLang="en-US" i="1" u="none" strike="noStrike" cap="none" normalizeH="0" baseline="0" dirty="0">
                <a:ln>
                  <a:noFill/>
                </a:ln>
                <a:solidFill>
                  <a:schemeClr val="tx1"/>
                </a:solidFill>
                <a:effectLst/>
                <a:latin typeface="Arial" panose="020B0604020202020204" pitchFamily="34" charset="0"/>
              </a:rPr>
              <a:t>Transform Culture/Workforce</a:t>
            </a:r>
            <a:r>
              <a:rPr kumimoji="0" lang="en-US" altLang="en-US" i="0" u="none" strike="noStrike" cap="none" normalizeH="0" baseline="0" dirty="0">
                <a:ln>
                  <a:noFill/>
                </a:ln>
                <a:solidFill>
                  <a:schemeClr val="tx1"/>
                </a:solidFill>
                <a:effectLst/>
                <a:latin typeface="Arial" panose="020B0604020202020204" pitchFamily="34" charset="0"/>
              </a:rPr>
              <a:t>): Addresses workforce training, development, and organizational adaptation for DE adoption.</a:t>
            </a:r>
          </a:p>
        </p:txBody>
      </p:sp>
    </p:spTree>
    <p:extLst>
      <p:ext uri="{BB962C8B-B14F-4D97-AF65-F5344CB8AC3E}">
        <p14:creationId xmlns:p14="http://schemas.microsoft.com/office/powerpoint/2010/main" val="124228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B9242-AB7A-2BCE-A2D2-FA8F9149DF9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C0ABA-E220-FD6A-120B-EDC301BE6E90}"/>
              </a:ext>
            </a:extLst>
          </p:cNvPr>
          <p:cNvSpPr>
            <a:spLocks noGrp="1"/>
          </p:cNvSpPr>
          <p:nvPr>
            <p:ph sz="quarter" idx="10"/>
          </p:nvPr>
        </p:nvSpPr>
        <p:spPr/>
        <p:txBody>
          <a:bodyPr/>
          <a:lstStyle/>
          <a:p>
            <a:r>
              <a:rPr lang="en-US" dirty="0"/>
              <a:t>CONCLUSION</a:t>
            </a:r>
          </a:p>
        </p:txBody>
      </p:sp>
      <p:sp>
        <p:nvSpPr>
          <p:cNvPr id="3" name="Footer Placeholder 2">
            <a:extLst>
              <a:ext uri="{FF2B5EF4-FFF2-40B4-BE49-F238E27FC236}">
                <a16:creationId xmlns:a16="http://schemas.microsoft.com/office/drawing/2014/main" id="{9B1671F4-5A2A-25F0-F83E-6A12E802CDE6}"/>
              </a:ext>
            </a:extLst>
          </p:cNvPr>
          <p:cNvSpPr>
            <a:spLocks noGrp="1"/>
          </p:cNvSpPr>
          <p:nvPr>
            <p:ph type="ftr" sz="quarter" idx="3"/>
          </p:nvPr>
        </p:nvSpPr>
        <p:spPr/>
        <p:txBody>
          <a:bodyPr/>
          <a:lstStyle/>
          <a:p>
            <a:r>
              <a:rPr lang="en-US"/>
              <a:t>University of </a:t>
            </a:r>
            <a:r>
              <a:rPr lang="en-US">
                <a:solidFill>
                  <a:srgbClr val="767676"/>
                </a:solidFill>
              </a:rPr>
              <a:t>Alabama in Huntsville</a:t>
            </a:r>
            <a:endParaRPr lang="en-US" dirty="0">
              <a:solidFill>
                <a:srgbClr val="767676"/>
              </a:solidFill>
            </a:endParaRPr>
          </a:p>
        </p:txBody>
      </p:sp>
    </p:spTree>
    <p:extLst>
      <p:ext uri="{BB962C8B-B14F-4D97-AF65-F5344CB8AC3E}">
        <p14:creationId xmlns:p14="http://schemas.microsoft.com/office/powerpoint/2010/main" val="2189454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DC3E4C-52B7-9D2D-F4D8-6BC86719B492}"/>
              </a:ext>
            </a:extLst>
          </p:cNvPr>
          <p:cNvSpPr>
            <a:spLocks noGrp="1"/>
          </p:cNvSpPr>
          <p:nvPr>
            <p:ph type="body" sz="quarter" idx="13"/>
          </p:nvPr>
        </p:nvSpPr>
        <p:spPr/>
        <p:txBody>
          <a:bodyPr/>
          <a:lstStyle/>
          <a:p>
            <a:r>
              <a:rPr lang="en-US" dirty="0"/>
              <a:t>CONCLUSION</a:t>
            </a:r>
          </a:p>
        </p:txBody>
      </p:sp>
      <p:graphicFrame>
        <p:nvGraphicFramePr>
          <p:cNvPr id="4" name="Diagram 3">
            <a:extLst>
              <a:ext uri="{FF2B5EF4-FFF2-40B4-BE49-F238E27FC236}">
                <a16:creationId xmlns:a16="http://schemas.microsoft.com/office/drawing/2014/main" id="{D0AF8D36-A53B-9B5F-D66B-CCDE18F92323}"/>
              </a:ext>
            </a:extLst>
          </p:cNvPr>
          <p:cNvGraphicFramePr/>
          <p:nvPr>
            <p:extLst>
              <p:ext uri="{D42A27DB-BD31-4B8C-83A1-F6EECF244321}">
                <p14:modId xmlns:p14="http://schemas.microsoft.com/office/powerpoint/2010/main" val="373274447"/>
              </p:ext>
            </p:extLst>
          </p:nvPr>
        </p:nvGraphicFramePr>
        <p:xfrm>
          <a:off x="366584" y="1115438"/>
          <a:ext cx="11255080" cy="5583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4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A98D0-4C17-7634-13CB-B787CF7E11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BFACEC-77E4-D6B4-6DE0-52EBC9964380}"/>
              </a:ext>
            </a:extLst>
          </p:cNvPr>
          <p:cNvSpPr>
            <a:spLocks noGrp="1"/>
          </p:cNvSpPr>
          <p:nvPr>
            <p:ph sz="quarter" idx="10"/>
          </p:nvPr>
        </p:nvSpPr>
        <p:spPr/>
        <p:txBody>
          <a:bodyPr/>
          <a:lstStyle/>
          <a:p>
            <a:r>
              <a:rPr lang="en-US" dirty="0"/>
              <a:t>WHAT IS DIGITAL ENGINEERING?</a:t>
            </a:r>
          </a:p>
        </p:txBody>
      </p:sp>
      <p:sp>
        <p:nvSpPr>
          <p:cNvPr id="3" name="Footer Placeholder 2">
            <a:extLst>
              <a:ext uri="{FF2B5EF4-FFF2-40B4-BE49-F238E27FC236}">
                <a16:creationId xmlns:a16="http://schemas.microsoft.com/office/drawing/2014/main" id="{292DB7FA-0B96-DAE1-7374-878AB45E3E7F}"/>
              </a:ext>
            </a:extLst>
          </p:cNvPr>
          <p:cNvSpPr>
            <a:spLocks noGrp="1"/>
          </p:cNvSpPr>
          <p:nvPr>
            <p:ph type="ftr" sz="quarter" idx="3"/>
          </p:nvPr>
        </p:nvSpPr>
        <p:spPr/>
        <p:txBody>
          <a:bodyPr/>
          <a:lstStyle/>
          <a:p>
            <a:r>
              <a:rPr lang="en-US"/>
              <a:t>University of </a:t>
            </a:r>
            <a:r>
              <a:rPr lang="en-US">
                <a:solidFill>
                  <a:srgbClr val="767676"/>
                </a:solidFill>
              </a:rPr>
              <a:t>Alabama in Huntsville</a:t>
            </a:r>
            <a:endParaRPr lang="en-US" dirty="0">
              <a:solidFill>
                <a:srgbClr val="767676"/>
              </a:solidFill>
            </a:endParaRPr>
          </a:p>
        </p:txBody>
      </p:sp>
    </p:spTree>
    <p:extLst>
      <p:ext uri="{BB962C8B-B14F-4D97-AF65-F5344CB8AC3E}">
        <p14:creationId xmlns:p14="http://schemas.microsoft.com/office/powerpoint/2010/main" val="1257267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954989-3BDC-6C0A-0777-DF9EAB852C6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A53AD73-4B0C-4C9E-30C3-26C2856A2312}"/>
              </a:ext>
            </a:extLst>
          </p:cNvPr>
          <p:cNvSpPr>
            <a:spLocks noGrp="1"/>
          </p:cNvSpPr>
          <p:nvPr>
            <p:ph type="body" sz="quarter" idx="13"/>
          </p:nvPr>
        </p:nvSpPr>
        <p:spPr/>
        <p:txBody>
          <a:bodyPr/>
          <a:lstStyle/>
          <a:p>
            <a:r>
              <a:rPr lang="en-US" dirty="0"/>
              <a:t>CONCLUSION</a:t>
            </a:r>
          </a:p>
        </p:txBody>
      </p:sp>
      <p:grpSp>
        <p:nvGrpSpPr>
          <p:cNvPr id="2" name="Group 1">
            <a:extLst>
              <a:ext uri="{FF2B5EF4-FFF2-40B4-BE49-F238E27FC236}">
                <a16:creationId xmlns:a16="http://schemas.microsoft.com/office/drawing/2014/main" id="{96B715D2-31DA-4936-BB07-17177014FBB3}"/>
              </a:ext>
            </a:extLst>
          </p:cNvPr>
          <p:cNvGrpSpPr/>
          <p:nvPr/>
        </p:nvGrpSpPr>
        <p:grpSpPr>
          <a:xfrm>
            <a:off x="366584" y="1614076"/>
            <a:ext cx="11255080" cy="4586400"/>
            <a:chOff x="366584" y="1614076"/>
            <a:chExt cx="11255080" cy="4586400"/>
          </a:xfrm>
        </p:grpSpPr>
        <p:sp>
          <p:nvSpPr>
            <p:cNvPr id="5" name="Freeform: Shape 4">
              <a:extLst>
                <a:ext uri="{FF2B5EF4-FFF2-40B4-BE49-F238E27FC236}">
                  <a16:creationId xmlns:a16="http://schemas.microsoft.com/office/drawing/2014/main" id="{FDB661DB-F84E-4E4B-BEEF-BD8BE2B880E9}"/>
                </a:ext>
              </a:extLst>
            </p:cNvPr>
            <p:cNvSpPr/>
            <p:nvPr/>
          </p:nvSpPr>
          <p:spPr>
            <a:xfrm>
              <a:off x="366584" y="1614076"/>
              <a:ext cx="11255080" cy="920894"/>
            </a:xfrm>
            <a:custGeom>
              <a:avLst/>
              <a:gdLst>
                <a:gd name="connsiteX0" fmla="*/ 0 w 11255080"/>
                <a:gd name="connsiteY0" fmla="*/ 202804 h 1216800"/>
                <a:gd name="connsiteX1" fmla="*/ 202804 w 11255080"/>
                <a:gd name="connsiteY1" fmla="*/ 0 h 1216800"/>
                <a:gd name="connsiteX2" fmla="*/ 11052276 w 11255080"/>
                <a:gd name="connsiteY2" fmla="*/ 0 h 1216800"/>
                <a:gd name="connsiteX3" fmla="*/ 11255080 w 11255080"/>
                <a:gd name="connsiteY3" fmla="*/ 202804 h 1216800"/>
                <a:gd name="connsiteX4" fmla="*/ 11255080 w 11255080"/>
                <a:gd name="connsiteY4" fmla="*/ 1013996 h 1216800"/>
                <a:gd name="connsiteX5" fmla="*/ 11052276 w 11255080"/>
                <a:gd name="connsiteY5" fmla="*/ 1216800 h 1216800"/>
                <a:gd name="connsiteX6" fmla="*/ 202804 w 11255080"/>
                <a:gd name="connsiteY6" fmla="*/ 1216800 h 1216800"/>
                <a:gd name="connsiteX7" fmla="*/ 0 w 11255080"/>
                <a:gd name="connsiteY7" fmla="*/ 1013996 h 1216800"/>
                <a:gd name="connsiteX8" fmla="*/ 0 w 11255080"/>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5080" h="1216800">
                  <a:moveTo>
                    <a:pt x="0" y="202804"/>
                  </a:moveTo>
                  <a:cubicBezTo>
                    <a:pt x="0" y="90798"/>
                    <a:pt x="90798" y="0"/>
                    <a:pt x="202804" y="0"/>
                  </a:cubicBezTo>
                  <a:lnTo>
                    <a:pt x="11052276" y="0"/>
                  </a:lnTo>
                  <a:cubicBezTo>
                    <a:pt x="11164282" y="0"/>
                    <a:pt x="11255080" y="90798"/>
                    <a:pt x="11255080" y="202804"/>
                  </a:cubicBezTo>
                  <a:lnTo>
                    <a:pt x="11255080" y="1013996"/>
                  </a:lnTo>
                  <a:cubicBezTo>
                    <a:pt x="11255080" y="1126002"/>
                    <a:pt x="11164282" y="1216800"/>
                    <a:pt x="11052276" y="1216800"/>
                  </a:cubicBezTo>
                  <a:lnTo>
                    <a:pt x="202804" y="1216800"/>
                  </a:lnTo>
                  <a:cubicBezTo>
                    <a:pt x="90798" y="1216800"/>
                    <a:pt x="0" y="1126002"/>
                    <a:pt x="0" y="1013996"/>
                  </a:cubicBezTo>
                  <a:lnTo>
                    <a:pt x="0" y="202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599" tIns="135599" rIns="135599" bIns="135599" numCol="1" spcCol="1270" anchor="ctr" anchorCtr="0">
              <a:noAutofit/>
            </a:bodyPr>
            <a:lstStyle/>
            <a:p>
              <a:pPr marL="0" lvl="0" indent="0" algn="l" defTabSz="889000">
                <a:lnSpc>
                  <a:spcPct val="90000"/>
                </a:lnSpc>
                <a:spcBef>
                  <a:spcPct val="0"/>
                </a:spcBef>
                <a:spcAft>
                  <a:spcPct val="35000"/>
                </a:spcAft>
                <a:buNone/>
              </a:pPr>
              <a:r>
                <a:rPr lang="en-US" sz="2000" b="1" kern="1200" dirty="0"/>
                <a:t>Challenges and Solutions to Digital Engineering Implementation</a:t>
              </a:r>
            </a:p>
          </p:txBody>
        </p:sp>
        <p:sp>
          <p:nvSpPr>
            <p:cNvPr id="6" name="Freeform: Shape 5">
              <a:extLst>
                <a:ext uri="{FF2B5EF4-FFF2-40B4-BE49-F238E27FC236}">
                  <a16:creationId xmlns:a16="http://schemas.microsoft.com/office/drawing/2014/main" id="{F6811A7C-C966-46E4-9CAD-CAD3C516A552}"/>
                </a:ext>
              </a:extLst>
            </p:cNvPr>
            <p:cNvSpPr/>
            <p:nvPr/>
          </p:nvSpPr>
          <p:spPr>
            <a:xfrm>
              <a:off x="366584" y="2655347"/>
              <a:ext cx="11255080" cy="1076400"/>
            </a:xfrm>
            <a:custGeom>
              <a:avLst/>
              <a:gdLst>
                <a:gd name="connsiteX0" fmla="*/ 0 w 11255080"/>
                <a:gd name="connsiteY0" fmla="*/ 0 h 1076400"/>
                <a:gd name="connsiteX1" fmla="*/ 11255080 w 11255080"/>
                <a:gd name="connsiteY1" fmla="*/ 0 h 1076400"/>
                <a:gd name="connsiteX2" fmla="*/ 11255080 w 11255080"/>
                <a:gd name="connsiteY2" fmla="*/ 1076400 h 1076400"/>
                <a:gd name="connsiteX3" fmla="*/ 0 w 11255080"/>
                <a:gd name="connsiteY3" fmla="*/ 1076400 h 1076400"/>
                <a:gd name="connsiteX4" fmla="*/ 0 w 11255080"/>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5080" h="1076400">
                  <a:moveTo>
                    <a:pt x="0" y="0"/>
                  </a:moveTo>
                  <a:lnTo>
                    <a:pt x="11255080" y="0"/>
                  </a:lnTo>
                  <a:lnTo>
                    <a:pt x="11255080"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73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 main barriers are interoperability and standardization gaps, governance and workforce issues, and unclear ROI, and the leading solutions are standardization and metrics (15 papers), governance and leadership (14), and simulation and digital twins (13), and 33/56 (59%) propose new frameworks.</a:t>
              </a:r>
            </a:p>
          </p:txBody>
        </p:sp>
        <p:sp>
          <p:nvSpPr>
            <p:cNvPr id="7" name="Freeform: Shape 6">
              <a:extLst>
                <a:ext uri="{FF2B5EF4-FFF2-40B4-BE49-F238E27FC236}">
                  <a16:creationId xmlns:a16="http://schemas.microsoft.com/office/drawing/2014/main" id="{CF19C370-43A0-425E-B9F0-8F7989ADE2F7}"/>
                </a:ext>
              </a:extLst>
            </p:cNvPr>
            <p:cNvSpPr/>
            <p:nvPr/>
          </p:nvSpPr>
          <p:spPr>
            <a:xfrm>
              <a:off x="366584" y="4119326"/>
              <a:ext cx="11255080" cy="1004749"/>
            </a:xfrm>
            <a:custGeom>
              <a:avLst/>
              <a:gdLst>
                <a:gd name="connsiteX0" fmla="*/ 0 w 11255080"/>
                <a:gd name="connsiteY0" fmla="*/ 202804 h 1216800"/>
                <a:gd name="connsiteX1" fmla="*/ 202804 w 11255080"/>
                <a:gd name="connsiteY1" fmla="*/ 0 h 1216800"/>
                <a:gd name="connsiteX2" fmla="*/ 11052276 w 11255080"/>
                <a:gd name="connsiteY2" fmla="*/ 0 h 1216800"/>
                <a:gd name="connsiteX3" fmla="*/ 11255080 w 11255080"/>
                <a:gd name="connsiteY3" fmla="*/ 202804 h 1216800"/>
                <a:gd name="connsiteX4" fmla="*/ 11255080 w 11255080"/>
                <a:gd name="connsiteY4" fmla="*/ 1013996 h 1216800"/>
                <a:gd name="connsiteX5" fmla="*/ 11052276 w 11255080"/>
                <a:gd name="connsiteY5" fmla="*/ 1216800 h 1216800"/>
                <a:gd name="connsiteX6" fmla="*/ 202804 w 11255080"/>
                <a:gd name="connsiteY6" fmla="*/ 1216800 h 1216800"/>
                <a:gd name="connsiteX7" fmla="*/ 0 w 11255080"/>
                <a:gd name="connsiteY7" fmla="*/ 1013996 h 1216800"/>
                <a:gd name="connsiteX8" fmla="*/ 0 w 11255080"/>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5080" h="1216800">
                  <a:moveTo>
                    <a:pt x="0" y="202804"/>
                  </a:moveTo>
                  <a:cubicBezTo>
                    <a:pt x="0" y="90798"/>
                    <a:pt x="90798" y="0"/>
                    <a:pt x="202804" y="0"/>
                  </a:cubicBezTo>
                  <a:lnTo>
                    <a:pt x="11052276" y="0"/>
                  </a:lnTo>
                  <a:cubicBezTo>
                    <a:pt x="11164282" y="0"/>
                    <a:pt x="11255080" y="90798"/>
                    <a:pt x="11255080" y="202804"/>
                  </a:cubicBezTo>
                  <a:lnTo>
                    <a:pt x="11255080" y="1013996"/>
                  </a:lnTo>
                  <a:cubicBezTo>
                    <a:pt x="11255080" y="1126002"/>
                    <a:pt x="11164282" y="1216800"/>
                    <a:pt x="11052276" y="1216800"/>
                  </a:cubicBezTo>
                  <a:lnTo>
                    <a:pt x="202804" y="1216800"/>
                  </a:lnTo>
                  <a:cubicBezTo>
                    <a:pt x="90798" y="1216800"/>
                    <a:pt x="0" y="1126002"/>
                    <a:pt x="0" y="1013996"/>
                  </a:cubicBezTo>
                  <a:lnTo>
                    <a:pt x="0" y="2028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599" tIns="135599" rIns="135599" bIns="135599" numCol="1" spcCol="1270" anchor="ctr" anchorCtr="0">
              <a:noAutofit/>
            </a:bodyPr>
            <a:lstStyle/>
            <a:p>
              <a:pPr marL="0" lvl="0" indent="0" algn="l" defTabSz="889000">
                <a:lnSpc>
                  <a:spcPct val="90000"/>
                </a:lnSpc>
                <a:spcBef>
                  <a:spcPct val="0"/>
                </a:spcBef>
                <a:spcAft>
                  <a:spcPct val="35000"/>
                </a:spcAft>
                <a:buNone/>
              </a:pPr>
              <a:r>
                <a:rPr lang="en-US" sz="2000" b="1" kern="1200" dirty="0"/>
                <a:t>DoD Strategy’s Lasting Influence to Digital Engineering</a:t>
              </a:r>
            </a:p>
          </p:txBody>
        </p:sp>
        <p:sp>
          <p:nvSpPr>
            <p:cNvPr id="8" name="Freeform: Shape 7">
              <a:extLst>
                <a:ext uri="{FF2B5EF4-FFF2-40B4-BE49-F238E27FC236}">
                  <a16:creationId xmlns:a16="http://schemas.microsoft.com/office/drawing/2014/main" id="{2AAACDC3-9D0C-4509-81FD-90B459BC7444}"/>
                </a:ext>
              </a:extLst>
            </p:cNvPr>
            <p:cNvSpPr/>
            <p:nvPr/>
          </p:nvSpPr>
          <p:spPr>
            <a:xfrm>
              <a:off x="366584" y="5124076"/>
              <a:ext cx="11255080" cy="1076400"/>
            </a:xfrm>
            <a:custGeom>
              <a:avLst/>
              <a:gdLst>
                <a:gd name="connsiteX0" fmla="*/ 0 w 11255080"/>
                <a:gd name="connsiteY0" fmla="*/ 0 h 1076400"/>
                <a:gd name="connsiteX1" fmla="*/ 11255080 w 11255080"/>
                <a:gd name="connsiteY1" fmla="*/ 0 h 1076400"/>
                <a:gd name="connsiteX2" fmla="*/ 11255080 w 11255080"/>
                <a:gd name="connsiteY2" fmla="*/ 1076400 h 1076400"/>
                <a:gd name="connsiteX3" fmla="*/ 0 w 11255080"/>
                <a:gd name="connsiteY3" fmla="*/ 1076400 h 1076400"/>
                <a:gd name="connsiteX4" fmla="*/ 0 w 11255080"/>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5080" h="1076400">
                  <a:moveTo>
                    <a:pt x="0" y="0"/>
                  </a:moveTo>
                  <a:lnTo>
                    <a:pt x="11255080" y="0"/>
                  </a:lnTo>
                  <a:lnTo>
                    <a:pt x="11255080"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73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20/56 (36%) explicitly cite the 2018 DoD DE Strategy, with strongest alignment to Goals 1–3 and weaker coverage of Goals 4–5.</a:t>
              </a:r>
            </a:p>
          </p:txBody>
        </p:sp>
      </p:grpSp>
    </p:spTree>
    <p:extLst>
      <p:ext uri="{BB962C8B-B14F-4D97-AF65-F5344CB8AC3E}">
        <p14:creationId xmlns:p14="http://schemas.microsoft.com/office/powerpoint/2010/main" val="3527209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D32BA-11E2-BBBE-E7C4-060093CE3FAD}"/>
              </a:ext>
            </a:extLst>
          </p:cNvPr>
          <p:cNvSpPr>
            <a:spLocks noGrp="1"/>
          </p:cNvSpPr>
          <p:nvPr>
            <p:ph type="body" sz="quarter" idx="10"/>
          </p:nvPr>
        </p:nvSpPr>
        <p:spPr>
          <a:xfrm>
            <a:off x="384903" y="3267857"/>
            <a:ext cx="10848975" cy="901752"/>
          </a:xfrm>
        </p:spPr>
        <p:txBody>
          <a:bodyPr>
            <a:normAutofit/>
          </a:bodyPr>
          <a:lstStyle/>
          <a:p>
            <a:r>
              <a:rPr lang="en-US" sz="5400" dirty="0"/>
              <a:t>THANK YOU!</a:t>
            </a:r>
          </a:p>
        </p:txBody>
      </p:sp>
      <p:sp>
        <p:nvSpPr>
          <p:cNvPr id="3" name="Text Placeholder 2">
            <a:extLst>
              <a:ext uri="{FF2B5EF4-FFF2-40B4-BE49-F238E27FC236}">
                <a16:creationId xmlns:a16="http://schemas.microsoft.com/office/drawing/2014/main" id="{E765FF61-CEDC-D5DA-06E4-8E4485CD516A}"/>
              </a:ext>
            </a:extLst>
          </p:cNvPr>
          <p:cNvSpPr>
            <a:spLocks noGrp="1"/>
          </p:cNvSpPr>
          <p:nvPr>
            <p:ph type="body" sz="quarter" idx="11"/>
          </p:nvPr>
        </p:nvSpPr>
        <p:spPr>
          <a:xfrm>
            <a:off x="384903" y="4169609"/>
            <a:ext cx="6495581" cy="1184615"/>
          </a:xfrm>
        </p:spPr>
        <p:txBody>
          <a:bodyPr>
            <a:normAutofit/>
          </a:bodyPr>
          <a:lstStyle/>
          <a:p>
            <a:r>
              <a:rPr lang="en-US" sz="3200" dirty="0"/>
              <a:t>Landon Womack, PhD Student, UAH</a:t>
            </a:r>
          </a:p>
          <a:p>
            <a:r>
              <a:rPr lang="en-US" sz="3200"/>
              <a:t>Ana Wooley, Assistant Professor, UAH</a:t>
            </a:r>
          </a:p>
          <a:p>
            <a:endParaRPr lang="en-US" sz="3200" dirty="0"/>
          </a:p>
          <a:p>
            <a:endParaRPr lang="en-US" sz="3200" dirty="0"/>
          </a:p>
        </p:txBody>
      </p:sp>
    </p:spTree>
    <p:extLst>
      <p:ext uri="{BB962C8B-B14F-4D97-AF65-F5344CB8AC3E}">
        <p14:creationId xmlns:p14="http://schemas.microsoft.com/office/powerpoint/2010/main" val="120603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FFA12B-5086-4A47-BDE0-E28B78350720}"/>
              </a:ext>
            </a:extLst>
          </p:cNvPr>
          <p:cNvSpPr/>
          <p:nvPr/>
        </p:nvSpPr>
        <p:spPr>
          <a:xfrm>
            <a:off x="4113995" y="1363493"/>
            <a:ext cx="3152712" cy="49794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B9672443-C9E7-49CA-8D57-78BC57894D82}"/>
              </a:ext>
            </a:extLst>
          </p:cNvPr>
          <p:cNvSpPr/>
          <p:nvPr/>
        </p:nvSpPr>
        <p:spPr>
          <a:xfrm>
            <a:off x="7680296" y="1330859"/>
            <a:ext cx="3152712" cy="49794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FC6AF07D-404A-43CC-AFEF-26DCDDFECF82}"/>
              </a:ext>
            </a:extLst>
          </p:cNvPr>
          <p:cNvSpPr/>
          <p:nvPr/>
        </p:nvSpPr>
        <p:spPr>
          <a:xfrm>
            <a:off x="676739" y="1268106"/>
            <a:ext cx="3152712" cy="49794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A64543-7027-89ED-390C-FCD35B45C7C1}"/>
              </a:ext>
            </a:extLst>
          </p:cNvPr>
          <p:cNvSpPr>
            <a:spLocks noGrp="1"/>
          </p:cNvSpPr>
          <p:nvPr>
            <p:ph type="body" sz="quarter" idx="13"/>
          </p:nvPr>
        </p:nvSpPr>
        <p:spPr/>
        <p:txBody>
          <a:bodyPr/>
          <a:lstStyle/>
          <a:p>
            <a:r>
              <a:rPr lang="en-US" dirty="0"/>
              <a:t>WHAT IS DIGITAL ENGINEERING?</a:t>
            </a:r>
          </a:p>
          <a:p>
            <a:endParaRPr lang="en-US" dirty="0"/>
          </a:p>
        </p:txBody>
      </p:sp>
      <p:sp>
        <p:nvSpPr>
          <p:cNvPr id="7" name="TextBox 6">
            <a:extLst>
              <a:ext uri="{FF2B5EF4-FFF2-40B4-BE49-F238E27FC236}">
                <a16:creationId xmlns:a16="http://schemas.microsoft.com/office/drawing/2014/main" id="{D931564C-34CC-8DAE-33A1-9AC4C2E00412}"/>
              </a:ext>
            </a:extLst>
          </p:cNvPr>
          <p:cNvSpPr txBox="1"/>
          <p:nvPr/>
        </p:nvSpPr>
        <p:spPr>
          <a:xfrm>
            <a:off x="4229854" y="2865024"/>
            <a:ext cx="2920993" cy="3477875"/>
          </a:xfrm>
          <a:prstGeom prst="rect">
            <a:avLst/>
          </a:prstGeom>
          <a:noFill/>
        </p:spPr>
        <p:txBody>
          <a:bodyPr wrap="square">
            <a:spAutoFit/>
          </a:bodyPr>
          <a:lstStyle/>
          <a:p>
            <a:r>
              <a:rPr lang="en-US" sz="2000" dirty="0"/>
              <a:t>“DE is the </a:t>
            </a:r>
            <a:r>
              <a:rPr lang="en-US" sz="2000" b="1" dirty="0"/>
              <a:t>creation of computer readable models to represent all aspects of the system </a:t>
            </a:r>
            <a:r>
              <a:rPr lang="en-US" sz="2000" dirty="0"/>
              <a:t>and </a:t>
            </a:r>
            <a:r>
              <a:rPr lang="en-US" sz="2000" b="1" dirty="0"/>
              <a:t>to support all the activities for the design, development, manufacture, and operation of the system throughout its lifecycle.</a:t>
            </a:r>
            <a:r>
              <a:rPr lang="en-US" sz="2000" dirty="0"/>
              <a:t>”</a:t>
            </a:r>
          </a:p>
        </p:txBody>
      </p:sp>
      <p:sp>
        <p:nvSpPr>
          <p:cNvPr id="5" name="TextBox 4">
            <a:extLst>
              <a:ext uri="{FF2B5EF4-FFF2-40B4-BE49-F238E27FC236}">
                <a16:creationId xmlns:a16="http://schemas.microsoft.com/office/drawing/2014/main" id="{F433E487-628E-9F4F-AF14-607903458E0F}"/>
              </a:ext>
            </a:extLst>
          </p:cNvPr>
          <p:cNvSpPr txBox="1"/>
          <p:nvPr/>
        </p:nvSpPr>
        <p:spPr>
          <a:xfrm>
            <a:off x="7796155" y="3000965"/>
            <a:ext cx="2920993" cy="2246769"/>
          </a:xfrm>
          <a:prstGeom prst="rect">
            <a:avLst/>
          </a:prstGeom>
          <a:noFill/>
        </p:spPr>
        <p:txBody>
          <a:bodyPr wrap="square">
            <a:spAutoFit/>
          </a:bodyPr>
          <a:lstStyle/>
          <a:p>
            <a:r>
              <a:rPr lang="en-US" sz="2000" dirty="0"/>
              <a:t>"DE is </a:t>
            </a:r>
            <a:r>
              <a:rPr lang="en-US" sz="2000" b="1" dirty="0"/>
              <a:t>an integrated digital approach using authoritative sources of system data and models </a:t>
            </a:r>
            <a:r>
              <a:rPr lang="en-US" sz="2000" dirty="0"/>
              <a:t>as a continuum </a:t>
            </a:r>
            <a:r>
              <a:rPr lang="en-US" sz="2000" b="1" dirty="0"/>
              <a:t>through the development and life of systems.</a:t>
            </a:r>
            <a:r>
              <a:rPr lang="en-US" sz="2000" dirty="0"/>
              <a:t>"</a:t>
            </a:r>
          </a:p>
        </p:txBody>
      </p:sp>
      <p:sp>
        <p:nvSpPr>
          <p:cNvPr id="2" name="Text Placeholder 9">
            <a:extLst>
              <a:ext uri="{FF2B5EF4-FFF2-40B4-BE49-F238E27FC236}">
                <a16:creationId xmlns:a16="http://schemas.microsoft.com/office/drawing/2014/main" id="{B147B0EC-DFDD-8288-251C-65C6720BFB03}"/>
              </a:ext>
            </a:extLst>
          </p:cNvPr>
          <p:cNvSpPr txBox="1">
            <a:spLocks noGrp="1"/>
          </p:cNvSpPr>
          <p:nvPr>
            <p:ph type="body" sz="quarter" idx="10"/>
          </p:nvPr>
        </p:nvSpPr>
        <p:spPr>
          <a:xfrm>
            <a:off x="790331" y="3429000"/>
            <a:ext cx="3115337" cy="2862322"/>
          </a:xfrm>
          <a:prstGeom prst="rect">
            <a:avLst/>
          </a:prstGeom>
          <a:noFill/>
        </p:spPr>
        <p:txBody>
          <a:bodyPr wrap="square">
            <a:spAutoFit/>
          </a:bodyPr>
          <a:lstStyle/>
          <a:p>
            <a:pPr marL="0" indent="0">
              <a:lnSpc>
                <a:spcPct val="100000"/>
              </a:lnSpc>
              <a:buNone/>
            </a:pPr>
            <a:r>
              <a:rPr lang="en-US" dirty="0"/>
              <a:t>“DE is a means of </a:t>
            </a:r>
            <a:r>
              <a:rPr lang="en-US" b="1" dirty="0"/>
              <a:t>using and integrating digital models and </a:t>
            </a:r>
            <a:r>
              <a:rPr lang="en-US" dirty="0"/>
              <a:t>the underlying </a:t>
            </a:r>
            <a:r>
              <a:rPr lang="en-US" b="1" dirty="0"/>
              <a:t>data to support the development, test and evaluation, and sustainment of a system.</a:t>
            </a:r>
            <a:r>
              <a:rPr lang="en-US" dirty="0"/>
              <a:t>”</a:t>
            </a:r>
          </a:p>
        </p:txBody>
      </p:sp>
      <p:pic>
        <p:nvPicPr>
          <p:cNvPr id="9" name="Picture 8">
            <a:extLst>
              <a:ext uri="{FF2B5EF4-FFF2-40B4-BE49-F238E27FC236}">
                <a16:creationId xmlns:a16="http://schemas.microsoft.com/office/drawing/2014/main" id="{D64BAFBA-DE03-88F3-85A3-6EC655FF95D0}"/>
              </a:ext>
            </a:extLst>
          </p:cNvPr>
          <p:cNvPicPr>
            <a:picLocks noChangeAspect="1"/>
          </p:cNvPicPr>
          <p:nvPr/>
        </p:nvPicPr>
        <p:blipFill>
          <a:blip r:embed="rId4"/>
          <a:srcRect l="17882" t="5330" r="9141"/>
          <a:stretch>
            <a:fillRect/>
          </a:stretch>
        </p:blipFill>
        <p:spPr>
          <a:xfrm>
            <a:off x="1223158" y="1490008"/>
            <a:ext cx="2245530" cy="1938992"/>
          </a:xfrm>
          <a:prstGeom prst="rect">
            <a:avLst/>
          </a:prstGeom>
        </p:spPr>
      </p:pic>
      <p:grpSp>
        <p:nvGrpSpPr>
          <p:cNvPr id="17" name="Group 16">
            <a:extLst>
              <a:ext uri="{FF2B5EF4-FFF2-40B4-BE49-F238E27FC236}">
                <a16:creationId xmlns:a16="http://schemas.microsoft.com/office/drawing/2014/main" id="{9501C45E-5424-B585-8C83-B535B4EB44DD}"/>
              </a:ext>
            </a:extLst>
          </p:cNvPr>
          <p:cNvGrpSpPr/>
          <p:nvPr/>
        </p:nvGrpSpPr>
        <p:grpSpPr>
          <a:xfrm>
            <a:off x="4400205" y="1803054"/>
            <a:ext cx="2732729" cy="977094"/>
            <a:chOff x="3466626" y="1175804"/>
            <a:chExt cx="2732729" cy="977094"/>
          </a:xfrm>
        </p:grpSpPr>
        <p:pic>
          <p:nvPicPr>
            <p:cNvPr id="14" name="Picture 13">
              <a:extLst>
                <a:ext uri="{FF2B5EF4-FFF2-40B4-BE49-F238E27FC236}">
                  <a16:creationId xmlns:a16="http://schemas.microsoft.com/office/drawing/2014/main" id="{52AC2538-D022-E205-4FDF-A2A700BE8077}"/>
                </a:ext>
              </a:extLst>
            </p:cNvPr>
            <p:cNvPicPr>
              <a:picLocks noChangeAspect="1"/>
            </p:cNvPicPr>
            <p:nvPr/>
          </p:nvPicPr>
          <p:blipFill>
            <a:blip r:embed="rId5"/>
            <a:stretch>
              <a:fillRect/>
            </a:stretch>
          </p:blipFill>
          <p:spPr>
            <a:xfrm>
              <a:off x="3466626" y="1175804"/>
              <a:ext cx="2732729" cy="609506"/>
            </a:xfrm>
            <a:prstGeom prst="rect">
              <a:avLst/>
            </a:prstGeom>
          </p:spPr>
        </p:pic>
        <p:pic>
          <p:nvPicPr>
            <p:cNvPr id="16" name="Picture 15">
              <a:extLst>
                <a:ext uri="{FF2B5EF4-FFF2-40B4-BE49-F238E27FC236}">
                  <a16:creationId xmlns:a16="http://schemas.microsoft.com/office/drawing/2014/main" id="{D7EB9AF0-8FD2-8FCA-C114-28DD90269C2B}"/>
                </a:ext>
              </a:extLst>
            </p:cNvPr>
            <p:cNvPicPr>
              <a:picLocks noChangeAspect="1"/>
            </p:cNvPicPr>
            <p:nvPr/>
          </p:nvPicPr>
          <p:blipFill>
            <a:blip r:embed="rId6"/>
            <a:stretch>
              <a:fillRect/>
            </a:stretch>
          </p:blipFill>
          <p:spPr>
            <a:xfrm>
              <a:off x="3466627" y="1734449"/>
              <a:ext cx="2732728" cy="418449"/>
            </a:xfrm>
            <a:prstGeom prst="rect">
              <a:avLst/>
            </a:prstGeom>
          </p:spPr>
        </p:pic>
      </p:grpSp>
      <p:pic>
        <p:nvPicPr>
          <p:cNvPr id="6" name="Picture 5">
            <a:extLst>
              <a:ext uri="{FF2B5EF4-FFF2-40B4-BE49-F238E27FC236}">
                <a16:creationId xmlns:a16="http://schemas.microsoft.com/office/drawing/2014/main" id="{DD6863E7-7C65-1884-8364-73DC94B8A71F}"/>
              </a:ext>
            </a:extLst>
          </p:cNvPr>
          <p:cNvPicPr>
            <a:picLocks noChangeAspect="1"/>
          </p:cNvPicPr>
          <p:nvPr/>
        </p:nvPicPr>
        <p:blipFill>
          <a:blip r:embed="rId7"/>
          <a:stretch>
            <a:fillRect/>
          </a:stretch>
        </p:blipFill>
        <p:spPr>
          <a:xfrm>
            <a:off x="8307722" y="1591262"/>
            <a:ext cx="2153713" cy="1409703"/>
          </a:xfrm>
          <a:prstGeom prst="rect">
            <a:avLst/>
          </a:prstGeom>
        </p:spPr>
      </p:pic>
    </p:spTree>
    <p:extLst>
      <p:ext uri="{BB962C8B-B14F-4D97-AF65-F5344CB8AC3E}">
        <p14:creationId xmlns:p14="http://schemas.microsoft.com/office/powerpoint/2010/main" val="347737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B5FD49-E56D-D79D-6522-E67842E18F2D}"/>
              </a:ext>
            </a:extLst>
          </p:cNvPr>
          <p:cNvSpPr>
            <a:spLocks noGrp="1"/>
          </p:cNvSpPr>
          <p:nvPr>
            <p:ph type="body" sz="quarter" idx="13"/>
          </p:nvPr>
        </p:nvSpPr>
        <p:spPr/>
        <p:txBody>
          <a:bodyPr/>
          <a:lstStyle/>
          <a:p>
            <a:r>
              <a:rPr lang="en-US" dirty="0"/>
              <a:t>WHAT IS DIGITAL ENGINEERING?</a:t>
            </a:r>
          </a:p>
        </p:txBody>
      </p:sp>
      <p:sp>
        <p:nvSpPr>
          <p:cNvPr id="7" name="Text Placeholder 1">
            <a:extLst>
              <a:ext uri="{FF2B5EF4-FFF2-40B4-BE49-F238E27FC236}">
                <a16:creationId xmlns:a16="http://schemas.microsoft.com/office/drawing/2014/main" id="{E30A672C-12EB-060E-C5E9-A46085D19CDA}"/>
              </a:ext>
            </a:extLst>
          </p:cNvPr>
          <p:cNvSpPr>
            <a:spLocks noGrp="1"/>
          </p:cNvSpPr>
          <p:nvPr>
            <p:ph type="body" sz="quarter" idx="10"/>
          </p:nvPr>
        </p:nvSpPr>
        <p:spPr>
          <a:xfrm>
            <a:off x="7366437" y="2186282"/>
            <a:ext cx="4502715" cy="4229730"/>
          </a:xfrm>
        </p:spPr>
        <p:txBody>
          <a:bodyPr>
            <a:normAutofit fontScale="85000" lnSpcReduction="10000"/>
          </a:bodyPr>
          <a:lstStyle/>
          <a:p>
            <a:pPr>
              <a:lnSpc>
                <a:spcPct val="110000"/>
              </a:lnSpc>
            </a:pPr>
            <a:r>
              <a:rPr lang="en-US" sz="2000" dirty="0"/>
              <a:t>Moves away from document-based processes to model-based representations of systems.</a:t>
            </a:r>
          </a:p>
          <a:p>
            <a:pPr>
              <a:lnSpc>
                <a:spcPct val="110000"/>
              </a:lnSpc>
            </a:pPr>
            <a:endParaRPr lang="en-US" sz="2000" dirty="0"/>
          </a:p>
          <a:p>
            <a:pPr>
              <a:lnSpc>
                <a:spcPct val="110000"/>
              </a:lnSpc>
            </a:pPr>
            <a:r>
              <a:rPr lang="en-US" sz="2000" dirty="0"/>
              <a:t>Emphasizes the use of authoritative data as a shared, consistent source of truth.</a:t>
            </a:r>
          </a:p>
          <a:p>
            <a:pPr>
              <a:lnSpc>
                <a:spcPct val="110000"/>
              </a:lnSpc>
            </a:pPr>
            <a:endParaRPr lang="en-US" sz="2000" dirty="0"/>
          </a:p>
          <a:p>
            <a:pPr>
              <a:lnSpc>
                <a:spcPct val="110000"/>
              </a:lnSpc>
            </a:pPr>
            <a:r>
              <a:rPr lang="en-US" sz="2000" dirty="0"/>
              <a:t>Enables simulation, analysis, verification, and collaboration in a virtual environment.</a:t>
            </a:r>
          </a:p>
          <a:p>
            <a:pPr>
              <a:lnSpc>
                <a:spcPct val="110000"/>
              </a:lnSpc>
            </a:pPr>
            <a:endParaRPr lang="en-US" sz="2000" dirty="0"/>
          </a:p>
          <a:p>
            <a:pPr>
              <a:lnSpc>
                <a:spcPct val="110000"/>
              </a:lnSpc>
            </a:pPr>
            <a:r>
              <a:rPr lang="en-US" sz="2000" dirty="0"/>
              <a:t>Supports real-time decision-making through a continuous digital thread.</a:t>
            </a:r>
          </a:p>
          <a:p>
            <a:pPr>
              <a:lnSpc>
                <a:spcPct val="110000"/>
              </a:lnSpc>
            </a:pPr>
            <a:endParaRPr lang="en-US" sz="2000" dirty="0"/>
          </a:p>
          <a:p>
            <a:pPr>
              <a:lnSpc>
                <a:spcPct val="110000"/>
              </a:lnSpc>
            </a:pPr>
            <a:r>
              <a:rPr lang="en-US" sz="2000" dirty="0"/>
              <a:t>Drives efficiency, traceability, and innovation across complex engineering programs</a:t>
            </a:r>
            <a:endParaRPr lang="en-US" dirty="0"/>
          </a:p>
        </p:txBody>
      </p:sp>
      <p:pic>
        <p:nvPicPr>
          <p:cNvPr id="2" name="Picture 1">
            <a:extLst>
              <a:ext uri="{FF2B5EF4-FFF2-40B4-BE49-F238E27FC236}">
                <a16:creationId xmlns:a16="http://schemas.microsoft.com/office/drawing/2014/main" id="{297EB485-D48B-3EE9-BC4B-5AE5DF86D589}"/>
              </a:ext>
            </a:extLst>
          </p:cNvPr>
          <p:cNvPicPr>
            <a:picLocks noChangeAspect="1"/>
          </p:cNvPicPr>
          <p:nvPr/>
        </p:nvPicPr>
        <p:blipFill>
          <a:blip r:embed="rId3"/>
          <a:stretch>
            <a:fillRect/>
          </a:stretch>
        </p:blipFill>
        <p:spPr>
          <a:xfrm>
            <a:off x="218803" y="1407997"/>
            <a:ext cx="6771594" cy="4614112"/>
          </a:xfrm>
          <a:prstGeom prst="rect">
            <a:avLst/>
          </a:prstGeom>
        </p:spPr>
      </p:pic>
      <p:grpSp>
        <p:nvGrpSpPr>
          <p:cNvPr id="4" name="Group 3">
            <a:extLst>
              <a:ext uri="{FF2B5EF4-FFF2-40B4-BE49-F238E27FC236}">
                <a16:creationId xmlns:a16="http://schemas.microsoft.com/office/drawing/2014/main" id="{2871A6AB-ED76-B801-A530-7F440C19D2A2}"/>
              </a:ext>
            </a:extLst>
          </p:cNvPr>
          <p:cNvGrpSpPr/>
          <p:nvPr/>
        </p:nvGrpSpPr>
        <p:grpSpPr>
          <a:xfrm>
            <a:off x="2442941" y="2966958"/>
            <a:ext cx="2129255" cy="394013"/>
            <a:chOff x="2129" y="0"/>
            <a:chExt cx="2077184" cy="4036483"/>
          </a:xfrm>
        </p:grpSpPr>
        <p:sp>
          <p:nvSpPr>
            <p:cNvPr id="5" name="Rectangle: Rounded Corners 4">
              <a:extLst>
                <a:ext uri="{FF2B5EF4-FFF2-40B4-BE49-F238E27FC236}">
                  <a16:creationId xmlns:a16="http://schemas.microsoft.com/office/drawing/2014/main" id="{9BD6DD02-2971-C258-CCD3-C1F6CDF485DA}"/>
                </a:ext>
              </a:extLst>
            </p:cNvPr>
            <p:cNvSpPr/>
            <p:nvPr/>
          </p:nvSpPr>
          <p:spPr>
            <a:xfrm>
              <a:off x="2129" y="0"/>
              <a:ext cx="2077184" cy="40364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p>
          </p:txBody>
        </p:sp>
        <p:sp>
          <p:nvSpPr>
            <p:cNvPr id="6" name="Rectangle: Rounded Corners 4">
              <a:extLst>
                <a:ext uri="{FF2B5EF4-FFF2-40B4-BE49-F238E27FC236}">
                  <a16:creationId xmlns:a16="http://schemas.microsoft.com/office/drawing/2014/main" id="{662AE942-8457-1761-F72B-F92FFAA52C5E}"/>
                </a:ext>
              </a:extLst>
            </p:cNvPr>
            <p:cNvSpPr txBox="1"/>
            <p:nvPr/>
          </p:nvSpPr>
          <p:spPr>
            <a:xfrm>
              <a:off x="62968" y="60840"/>
              <a:ext cx="1955505" cy="3914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0" tIns="127000" rIns="127000" bIns="127000" numCol="1" spcCol="1270" anchor="ctr" anchorCtr="0">
              <a:noAutofit/>
            </a:bodyPr>
            <a:lstStyle/>
            <a:p>
              <a:pPr algn="ctr" defTabSz="1481630">
                <a:lnSpc>
                  <a:spcPct val="90000"/>
                </a:lnSpc>
                <a:spcBef>
                  <a:spcPct val="0"/>
                </a:spcBef>
                <a:spcAft>
                  <a:spcPct val="35000"/>
                </a:spcAft>
              </a:pPr>
              <a:r>
                <a:rPr lang="en-US" sz="1200" dirty="0"/>
                <a:t>Digital Engineering Ecosystem</a:t>
              </a:r>
            </a:p>
          </p:txBody>
        </p:sp>
      </p:grpSp>
      <p:grpSp>
        <p:nvGrpSpPr>
          <p:cNvPr id="9" name="Group 8">
            <a:extLst>
              <a:ext uri="{FF2B5EF4-FFF2-40B4-BE49-F238E27FC236}">
                <a16:creationId xmlns:a16="http://schemas.microsoft.com/office/drawing/2014/main" id="{0DCAECB5-28BC-E602-A6B9-AD71E220A750}"/>
              </a:ext>
            </a:extLst>
          </p:cNvPr>
          <p:cNvGrpSpPr/>
          <p:nvPr/>
        </p:nvGrpSpPr>
        <p:grpSpPr>
          <a:xfrm>
            <a:off x="2961334" y="2165465"/>
            <a:ext cx="1092470" cy="394013"/>
            <a:chOff x="2428281" y="0"/>
            <a:chExt cx="2077184" cy="4036483"/>
          </a:xfrm>
        </p:grpSpPr>
        <p:sp>
          <p:nvSpPr>
            <p:cNvPr id="10" name="Rectangle: Rounded Corners 9">
              <a:extLst>
                <a:ext uri="{FF2B5EF4-FFF2-40B4-BE49-F238E27FC236}">
                  <a16:creationId xmlns:a16="http://schemas.microsoft.com/office/drawing/2014/main" id="{D1ED1F93-35EE-CD48-5A56-8AC5803A1843}"/>
                </a:ext>
              </a:extLst>
            </p:cNvPr>
            <p:cNvSpPr/>
            <p:nvPr/>
          </p:nvSpPr>
          <p:spPr>
            <a:xfrm>
              <a:off x="2428281" y="0"/>
              <a:ext cx="2077184" cy="4036483"/>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33"/>
            </a:p>
          </p:txBody>
        </p:sp>
        <p:sp>
          <p:nvSpPr>
            <p:cNvPr id="11" name="Rectangle: Rounded Corners 4">
              <a:extLst>
                <a:ext uri="{FF2B5EF4-FFF2-40B4-BE49-F238E27FC236}">
                  <a16:creationId xmlns:a16="http://schemas.microsoft.com/office/drawing/2014/main" id="{EA6D1456-8907-D454-600C-F60D70680046}"/>
                </a:ext>
              </a:extLst>
            </p:cNvPr>
            <p:cNvSpPr txBox="1"/>
            <p:nvPr/>
          </p:nvSpPr>
          <p:spPr>
            <a:xfrm>
              <a:off x="2489120" y="60840"/>
              <a:ext cx="1955506" cy="3914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0" tIns="127000" rIns="127000" bIns="127000" numCol="1" spcCol="1270" anchor="ctr" anchorCtr="0">
              <a:noAutofit/>
            </a:bodyPr>
            <a:lstStyle/>
            <a:p>
              <a:pPr algn="ctr" defTabSz="1481630">
                <a:lnSpc>
                  <a:spcPct val="90000"/>
                </a:lnSpc>
                <a:spcBef>
                  <a:spcPct val="0"/>
                </a:spcBef>
                <a:spcAft>
                  <a:spcPct val="35000"/>
                </a:spcAft>
              </a:pPr>
              <a:r>
                <a:rPr lang="en-US" sz="1200" dirty="0"/>
                <a:t>Digital Models</a:t>
              </a:r>
            </a:p>
          </p:txBody>
        </p:sp>
      </p:grpSp>
      <p:grpSp>
        <p:nvGrpSpPr>
          <p:cNvPr id="12" name="Group 11">
            <a:extLst>
              <a:ext uri="{FF2B5EF4-FFF2-40B4-BE49-F238E27FC236}">
                <a16:creationId xmlns:a16="http://schemas.microsoft.com/office/drawing/2014/main" id="{1496ACFF-CC1B-4986-DAB4-BC28E55FD0A0}"/>
              </a:ext>
            </a:extLst>
          </p:cNvPr>
          <p:cNvGrpSpPr/>
          <p:nvPr/>
        </p:nvGrpSpPr>
        <p:grpSpPr>
          <a:xfrm>
            <a:off x="1770537" y="4548142"/>
            <a:ext cx="1003218" cy="394014"/>
            <a:chOff x="4854433" y="0"/>
            <a:chExt cx="2077184" cy="4036483"/>
          </a:xfrm>
        </p:grpSpPr>
        <p:sp>
          <p:nvSpPr>
            <p:cNvPr id="13" name="Rectangle: Rounded Corners 12">
              <a:extLst>
                <a:ext uri="{FF2B5EF4-FFF2-40B4-BE49-F238E27FC236}">
                  <a16:creationId xmlns:a16="http://schemas.microsoft.com/office/drawing/2014/main" id="{EC36EF22-443C-A2A7-2060-258448E78F63}"/>
                </a:ext>
              </a:extLst>
            </p:cNvPr>
            <p:cNvSpPr/>
            <p:nvPr/>
          </p:nvSpPr>
          <p:spPr>
            <a:xfrm>
              <a:off x="4854433" y="0"/>
              <a:ext cx="2077184" cy="4036483"/>
            </a:xfrm>
            <a:prstGeom prst="roundRect">
              <a:avLst>
                <a:gd name="adj" fmla="val 10000"/>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4" name="Rectangle: Rounded Corners 4">
              <a:extLst>
                <a:ext uri="{FF2B5EF4-FFF2-40B4-BE49-F238E27FC236}">
                  <a16:creationId xmlns:a16="http://schemas.microsoft.com/office/drawing/2014/main" id="{AEE0118A-7723-58AB-96FD-87823921E934}"/>
                </a:ext>
              </a:extLst>
            </p:cNvPr>
            <p:cNvSpPr txBox="1"/>
            <p:nvPr/>
          </p:nvSpPr>
          <p:spPr>
            <a:xfrm>
              <a:off x="4915272" y="60839"/>
              <a:ext cx="1955506" cy="3914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0" tIns="127000" rIns="127000" bIns="127000" numCol="1" spcCol="1270" anchor="ctr" anchorCtr="0">
              <a:noAutofit/>
            </a:bodyPr>
            <a:lstStyle/>
            <a:p>
              <a:pPr algn="ctr" defTabSz="1481630">
                <a:lnSpc>
                  <a:spcPct val="90000"/>
                </a:lnSpc>
                <a:spcBef>
                  <a:spcPct val="0"/>
                </a:spcBef>
                <a:spcAft>
                  <a:spcPct val="35000"/>
                </a:spcAft>
              </a:pPr>
              <a:r>
                <a:rPr lang="en-US" sz="1200" dirty="0"/>
                <a:t>Digital Thread</a:t>
              </a:r>
            </a:p>
          </p:txBody>
        </p:sp>
      </p:grpSp>
      <p:grpSp>
        <p:nvGrpSpPr>
          <p:cNvPr id="15" name="Group 14">
            <a:extLst>
              <a:ext uri="{FF2B5EF4-FFF2-40B4-BE49-F238E27FC236}">
                <a16:creationId xmlns:a16="http://schemas.microsoft.com/office/drawing/2014/main" id="{DE6A58CB-8E9B-DF0E-C3D0-4C821E2D5FD6}"/>
              </a:ext>
            </a:extLst>
          </p:cNvPr>
          <p:cNvGrpSpPr/>
          <p:nvPr/>
        </p:nvGrpSpPr>
        <p:grpSpPr>
          <a:xfrm>
            <a:off x="4325489" y="4554081"/>
            <a:ext cx="953957" cy="394013"/>
            <a:chOff x="7280585" y="0"/>
            <a:chExt cx="2077184" cy="4036483"/>
          </a:xfrm>
        </p:grpSpPr>
        <p:sp>
          <p:nvSpPr>
            <p:cNvPr id="16" name="Rectangle: Rounded Corners 15">
              <a:extLst>
                <a:ext uri="{FF2B5EF4-FFF2-40B4-BE49-F238E27FC236}">
                  <a16:creationId xmlns:a16="http://schemas.microsoft.com/office/drawing/2014/main" id="{0A1AADD4-9A8D-54B3-5DC3-BF4F5BD558F3}"/>
                </a:ext>
              </a:extLst>
            </p:cNvPr>
            <p:cNvSpPr/>
            <p:nvPr/>
          </p:nvSpPr>
          <p:spPr>
            <a:xfrm>
              <a:off x="7280585" y="0"/>
              <a:ext cx="2077184" cy="4036483"/>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7" name="Rectangle: Rounded Corners 4">
              <a:extLst>
                <a:ext uri="{FF2B5EF4-FFF2-40B4-BE49-F238E27FC236}">
                  <a16:creationId xmlns:a16="http://schemas.microsoft.com/office/drawing/2014/main" id="{3D5150D1-2CFB-5DE9-E178-305718C93743}"/>
                </a:ext>
              </a:extLst>
            </p:cNvPr>
            <p:cNvSpPr txBox="1"/>
            <p:nvPr/>
          </p:nvSpPr>
          <p:spPr>
            <a:xfrm>
              <a:off x="7341424" y="60839"/>
              <a:ext cx="1955506" cy="3914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0" tIns="127000" rIns="127000" bIns="127000" numCol="1" spcCol="1270" anchor="ctr" anchorCtr="0">
              <a:noAutofit/>
            </a:bodyPr>
            <a:lstStyle/>
            <a:p>
              <a:pPr algn="ctr" defTabSz="1481630">
                <a:lnSpc>
                  <a:spcPct val="90000"/>
                </a:lnSpc>
                <a:spcBef>
                  <a:spcPct val="0"/>
                </a:spcBef>
                <a:spcAft>
                  <a:spcPct val="35000"/>
                </a:spcAft>
              </a:pPr>
              <a:r>
                <a:rPr lang="en-US" sz="1200" dirty="0"/>
                <a:t>Digital Artifacts</a:t>
              </a:r>
            </a:p>
          </p:txBody>
        </p:sp>
      </p:grpSp>
      <p:sp>
        <p:nvSpPr>
          <p:cNvPr id="18" name="TextBox 17">
            <a:extLst>
              <a:ext uri="{FF2B5EF4-FFF2-40B4-BE49-F238E27FC236}">
                <a16:creationId xmlns:a16="http://schemas.microsoft.com/office/drawing/2014/main" id="{3597C7C9-DFFB-D29C-6598-57C1A3D42E98}"/>
              </a:ext>
            </a:extLst>
          </p:cNvPr>
          <p:cNvSpPr txBox="1"/>
          <p:nvPr/>
        </p:nvSpPr>
        <p:spPr>
          <a:xfrm>
            <a:off x="1093055" y="5965879"/>
            <a:ext cx="6273382" cy="261610"/>
          </a:xfrm>
          <a:prstGeom prst="rect">
            <a:avLst/>
          </a:prstGeom>
          <a:noFill/>
        </p:spPr>
        <p:txBody>
          <a:bodyPr wrap="square">
            <a:spAutoFit/>
          </a:bodyPr>
          <a:lstStyle/>
          <a:p>
            <a:r>
              <a:rPr lang="en-US" sz="1100" dirty="0"/>
              <a:t>DOD INSTRUCTION 5000.97 DIGITAL ENGINEERING (2023)</a:t>
            </a:r>
          </a:p>
        </p:txBody>
      </p:sp>
      <p:sp>
        <p:nvSpPr>
          <p:cNvPr id="20" name="TextBox 19">
            <a:extLst>
              <a:ext uri="{FF2B5EF4-FFF2-40B4-BE49-F238E27FC236}">
                <a16:creationId xmlns:a16="http://schemas.microsoft.com/office/drawing/2014/main" id="{EBCE76CB-41B9-7037-3E59-FE1628FB4AD8}"/>
              </a:ext>
            </a:extLst>
          </p:cNvPr>
          <p:cNvSpPr txBox="1"/>
          <p:nvPr/>
        </p:nvSpPr>
        <p:spPr>
          <a:xfrm>
            <a:off x="7183330" y="1457682"/>
            <a:ext cx="4789867" cy="646331"/>
          </a:xfrm>
          <a:prstGeom prst="rect">
            <a:avLst/>
          </a:prstGeom>
          <a:noFill/>
        </p:spPr>
        <p:txBody>
          <a:bodyPr wrap="square">
            <a:spAutoFit/>
          </a:bodyPr>
          <a:lstStyle/>
          <a:p>
            <a:pPr algn="ctr"/>
            <a:r>
              <a:rPr lang="en-US" b="1" dirty="0"/>
              <a:t>Digital Engineering is about getting into a digital workflow!</a:t>
            </a:r>
          </a:p>
        </p:txBody>
      </p:sp>
    </p:spTree>
    <p:extLst>
      <p:ext uri="{BB962C8B-B14F-4D97-AF65-F5344CB8AC3E}">
        <p14:creationId xmlns:p14="http://schemas.microsoft.com/office/powerpoint/2010/main" val="312693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29835-6E32-D952-0867-8B4D8D422F79}"/>
              </a:ext>
            </a:extLst>
          </p:cNvPr>
          <p:cNvSpPr>
            <a:spLocks noGrp="1"/>
          </p:cNvSpPr>
          <p:nvPr>
            <p:ph type="body" sz="quarter" idx="13"/>
          </p:nvPr>
        </p:nvSpPr>
        <p:spPr/>
        <p:txBody>
          <a:bodyPr/>
          <a:lstStyle/>
          <a:p>
            <a:r>
              <a:rPr lang="en-US" dirty="0"/>
              <a:t>WHAT IS DIGITAL ENGINEERING?</a:t>
            </a:r>
          </a:p>
        </p:txBody>
      </p:sp>
      <p:pic>
        <p:nvPicPr>
          <p:cNvPr id="4" name="Picture 3">
            <a:extLst>
              <a:ext uri="{FF2B5EF4-FFF2-40B4-BE49-F238E27FC236}">
                <a16:creationId xmlns:a16="http://schemas.microsoft.com/office/drawing/2014/main" id="{822B1F09-C315-FA9C-4E2C-283D1F02F3F5}"/>
              </a:ext>
            </a:extLst>
          </p:cNvPr>
          <p:cNvPicPr>
            <a:picLocks noChangeAspect="1"/>
          </p:cNvPicPr>
          <p:nvPr/>
        </p:nvPicPr>
        <p:blipFill>
          <a:blip r:embed="rId3"/>
          <a:stretch>
            <a:fillRect/>
          </a:stretch>
        </p:blipFill>
        <p:spPr>
          <a:xfrm>
            <a:off x="5846442" y="1810328"/>
            <a:ext cx="4797448" cy="3902424"/>
          </a:xfrm>
          <a:prstGeom prst="rect">
            <a:avLst/>
          </a:prstGeom>
        </p:spPr>
      </p:pic>
      <p:sp>
        <p:nvSpPr>
          <p:cNvPr id="5" name="Right Arrow 5">
            <a:extLst>
              <a:ext uri="{FF2B5EF4-FFF2-40B4-BE49-F238E27FC236}">
                <a16:creationId xmlns:a16="http://schemas.microsoft.com/office/drawing/2014/main" id="{6BB20678-C7BE-0254-77A3-E08D96AB43F2}"/>
              </a:ext>
            </a:extLst>
          </p:cNvPr>
          <p:cNvSpPr/>
          <p:nvPr/>
        </p:nvSpPr>
        <p:spPr bwMode="auto">
          <a:xfrm>
            <a:off x="4484775" y="3104074"/>
            <a:ext cx="1276894" cy="877561"/>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defRPr/>
            </a:pPr>
            <a:endParaRPr lang="en-US" sz="1050">
              <a:solidFill>
                <a:srgbClr val="000000"/>
              </a:solidFill>
              <a:latin typeface="Arial" charset="0"/>
            </a:endParaRPr>
          </a:p>
        </p:txBody>
      </p:sp>
      <p:pic>
        <p:nvPicPr>
          <p:cNvPr id="6" name="Picture 5">
            <a:extLst>
              <a:ext uri="{FF2B5EF4-FFF2-40B4-BE49-F238E27FC236}">
                <a16:creationId xmlns:a16="http://schemas.microsoft.com/office/drawing/2014/main" id="{6FCD17E0-5482-113F-698B-236BA0DC2259}"/>
              </a:ext>
            </a:extLst>
          </p:cNvPr>
          <p:cNvPicPr>
            <a:picLocks noChangeAspect="1"/>
          </p:cNvPicPr>
          <p:nvPr/>
        </p:nvPicPr>
        <p:blipFill>
          <a:blip r:embed="rId4"/>
          <a:stretch>
            <a:fillRect/>
          </a:stretch>
        </p:blipFill>
        <p:spPr>
          <a:xfrm>
            <a:off x="1033863" y="1529109"/>
            <a:ext cx="3534039" cy="4535273"/>
          </a:xfrm>
          <a:prstGeom prst="rect">
            <a:avLst/>
          </a:prstGeom>
          <a:ln w="3175">
            <a:solidFill>
              <a:schemeClr val="bg1"/>
            </a:solid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9132F88-0715-7EC4-71DA-5E8BEC065CFE}"/>
              </a:ext>
            </a:extLst>
          </p:cNvPr>
          <p:cNvSpPr txBox="1"/>
          <p:nvPr/>
        </p:nvSpPr>
        <p:spPr>
          <a:xfrm>
            <a:off x="626127" y="6416012"/>
            <a:ext cx="9360910" cy="261610"/>
          </a:xfrm>
          <a:prstGeom prst="rect">
            <a:avLst/>
          </a:prstGeom>
          <a:noFill/>
        </p:spPr>
        <p:txBody>
          <a:bodyPr wrap="square">
            <a:spAutoFit/>
          </a:bodyPr>
          <a:lstStyle/>
          <a:p>
            <a:r>
              <a:rPr lang="en-US" sz="1100" dirty="0">
                <a:solidFill>
                  <a:srgbClr val="000000"/>
                </a:solidFill>
                <a:uFill>
                  <a:solidFill>
                    <a:srgbClr val="000000"/>
                  </a:solidFill>
                </a:uFill>
                <a:ea typeface="Calibri" panose="020F0502020204030204" pitchFamily="34" charset="0"/>
                <a:cs typeface="Calibri" panose="020F0502020204030204" pitchFamily="34" charset="0"/>
              </a:rPr>
              <a:t>Office of the Deputy Assistant Secretary of Defense for Systems Engineering. “Department of Defense Digital Engineering Strategy,” 2018</a:t>
            </a:r>
            <a:endParaRPr lang="en-US" sz="1100" dirty="0"/>
          </a:p>
        </p:txBody>
      </p:sp>
    </p:spTree>
    <p:extLst>
      <p:ext uri="{BB962C8B-B14F-4D97-AF65-F5344CB8AC3E}">
        <p14:creationId xmlns:p14="http://schemas.microsoft.com/office/powerpoint/2010/main" val="67687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006B9-1DDC-74C8-F5A4-492A71498C8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408F3C-E18C-F9F3-0FC8-9A8801F85B0B}"/>
              </a:ext>
            </a:extLst>
          </p:cNvPr>
          <p:cNvSpPr>
            <a:spLocks noGrp="1"/>
          </p:cNvSpPr>
          <p:nvPr>
            <p:ph sz="quarter" idx="10"/>
          </p:nvPr>
        </p:nvSpPr>
        <p:spPr/>
        <p:txBody>
          <a:bodyPr vert="horz" lIns="91440" tIns="45720" rIns="91440" bIns="45720" rtlCol="0" anchor="t">
            <a:normAutofit/>
          </a:bodyPr>
          <a:lstStyle/>
          <a:p>
            <a:r>
              <a:rPr lang="en-US" dirty="0"/>
              <a:t>OBJECTIVES</a:t>
            </a:r>
          </a:p>
        </p:txBody>
      </p:sp>
      <p:sp>
        <p:nvSpPr>
          <p:cNvPr id="3" name="Footer Placeholder 2">
            <a:extLst>
              <a:ext uri="{FF2B5EF4-FFF2-40B4-BE49-F238E27FC236}">
                <a16:creationId xmlns:a16="http://schemas.microsoft.com/office/drawing/2014/main" id="{729766BC-0006-3A54-FB79-DA0F3CE37B4D}"/>
              </a:ext>
            </a:extLst>
          </p:cNvPr>
          <p:cNvSpPr>
            <a:spLocks noGrp="1"/>
          </p:cNvSpPr>
          <p:nvPr>
            <p:ph type="ftr" sz="quarter" idx="3"/>
          </p:nvPr>
        </p:nvSpPr>
        <p:spPr/>
        <p:txBody>
          <a:bodyPr/>
          <a:lstStyle/>
          <a:p>
            <a:r>
              <a:rPr lang="en-US"/>
              <a:t>University of </a:t>
            </a:r>
            <a:r>
              <a:rPr lang="en-US">
                <a:solidFill>
                  <a:srgbClr val="767676"/>
                </a:solidFill>
              </a:rPr>
              <a:t>Alabama in Huntsville</a:t>
            </a:r>
            <a:endParaRPr lang="en-US" dirty="0">
              <a:solidFill>
                <a:srgbClr val="767676"/>
              </a:solidFill>
            </a:endParaRPr>
          </a:p>
        </p:txBody>
      </p:sp>
    </p:spTree>
    <p:extLst>
      <p:ext uri="{BB962C8B-B14F-4D97-AF65-F5344CB8AC3E}">
        <p14:creationId xmlns:p14="http://schemas.microsoft.com/office/powerpoint/2010/main" val="156614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A7B515C-1C35-A825-43EB-7B8391817CB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05230F-AB85-1F55-3BEB-6E9898B4C2CF}"/>
              </a:ext>
            </a:extLst>
          </p:cNvPr>
          <p:cNvSpPr>
            <a:spLocks noGrp="1"/>
          </p:cNvSpPr>
          <p:nvPr>
            <p:ph type="body" sz="quarter" idx="13"/>
          </p:nvPr>
        </p:nvSpPr>
        <p:spPr/>
        <p:txBody>
          <a:bodyPr/>
          <a:lstStyle/>
          <a:p>
            <a:r>
              <a:rPr lang="en-US" dirty="0"/>
              <a:t>SYSTEMATIC LITERATURE REVIEW OBJECTIVES</a:t>
            </a:r>
          </a:p>
        </p:txBody>
      </p:sp>
      <p:grpSp>
        <p:nvGrpSpPr>
          <p:cNvPr id="5" name="Group 4">
            <a:extLst>
              <a:ext uri="{FF2B5EF4-FFF2-40B4-BE49-F238E27FC236}">
                <a16:creationId xmlns:a16="http://schemas.microsoft.com/office/drawing/2014/main" id="{109B74AC-5BF2-00EF-009D-517DFED8A9E5}"/>
              </a:ext>
            </a:extLst>
          </p:cNvPr>
          <p:cNvGrpSpPr/>
          <p:nvPr/>
        </p:nvGrpSpPr>
        <p:grpSpPr>
          <a:xfrm>
            <a:off x="1016000" y="2087419"/>
            <a:ext cx="9975273" cy="3856181"/>
            <a:chOff x="1700483" y="3952568"/>
            <a:chExt cx="7992802" cy="4864135"/>
          </a:xfrm>
        </p:grpSpPr>
        <p:sp>
          <p:nvSpPr>
            <p:cNvPr id="6" name="Freeform: Shape 5">
              <a:extLst>
                <a:ext uri="{FF2B5EF4-FFF2-40B4-BE49-F238E27FC236}">
                  <a16:creationId xmlns:a16="http://schemas.microsoft.com/office/drawing/2014/main" id="{86269D30-4756-E565-228F-9E6DBCF8D450}"/>
                </a:ext>
              </a:extLst>
            </p:cNvPr>
            <p:cNvSpPr/>
            <p:nvPr/>
          </p:nvSpPr>
          <p:spPr>
            <a:xfrm>
              <a:off x="1700483" y="3952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2000" kern="1200" dirty="0"/>
                <a:t>Develop a shared </a:t>
              </a:r>
              <a:r>
                <a:rPr lang="en-US" sz="2000" b="1" kern="1200" dirty="0">
                  <a:solidFill>
                    <a:schemeClr val="accent3">
                      <a:lumMod val="40000"/>
                      <a:lumOff val="60000"/>
                    </a:schemeClr>
                  </a:solidFill>
                </a:rPr>
                <a:t>understanding of DE</a:t>
              </a:r>
              <a:r>
                <a:rPr lang="en-US" sz="2000" b="1" kern="1200" dirty="0">
                  <a:solidFill>
                    <a:schemeClr val="accent2"/>
                  </a:solidFill>
                </a:rPr>
                <a:t> </a:t>
              </a:r>
              <a:r>
                <a:rPr lang="en-US" sz="2000" kern="1200" dirty="0"/>
                <a:t>concepts, methodologies, and implementation practices</a:t>
              </a:r>
            </a:p>
          </p:txBody>
        </p:sp>
        <p:sp>
          <p:nvSpPr>
            <p:cNvPr id="7" name="Freeform: Shape 6">
              <a:extLst>
                <a:ext uri="{FF2B5EF4-FFF2-40B4-BE49-F238E27FC236}">
                  <a16:creationId xmlns:a16="http://schemas.microsoft.com/office/drawing/2014/main" id="{57DCBE94-202A-AF11-1FFC-6AD1B2C3CB22}"/>
                </a:ext>
              </a:extLst>
            </p:cNvPr>
            <p:cNvSpPr/>
            <p:nvPr/>
          </p:nvSpPr>
          <p:spPr>
            <a:xfrm>
              <a:off x="5823754" y="3952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2000" b="1" kern="1200" dirty="0">
                  <a:solidFill>
                    <a:schemeClr val="accent3">
                      <a:lumMod val="40000"/>
                      <a:lumOff val="60000"/>
                    </a:schemeClr>
                  </a:solidFill>
                </a:rPr>
                <a:t>Identify existing studies</a:t>
              </a:r>
              <a:r>
                <a:rPr lang="en-US" sz="2000" kern="1200" dirty="0"/>
                <a:t>, frameworks, challenges, and best practices related to DE knowledge and skills</a:t>
              </a:r>
            </a:p>
          </p:txBody>
        </p:sp>
        <p:sp>
          <p:nvSpPr>
            <p:cNvPr id="8" name="Freeform: Shape 7">
              <a:extLst>
                <a:ext uri="{FF2B5EF4-FFF2-40B4-BE49-F238E27FC236}">
                  <a16:creationId xmlns:a16="http://schemas.microsoft.com/office/drawing/2014/main" id="{66989EE8-D9B9-0053-4E40-FCBAF1735573}"/>
                </a:ext>
              </a:extLst>
            </p:cNvPr>
            <p:cNvSpPr/>
            <p:nvPr/>
          </p:nvSpPr>
          <p:spPr>
            <a:xfrm>
              <a:off x="1700483" y="6494985"/>
              <a:ext cx="7992802"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2000" kern="1200" dirty="0"/>
                <a:t>Evaluate the extent to which the </a:t>
              </a:r>
              <a:r>
                <a:rPr lang="en-US" sz="2000" b="1" kern="1200" dirty="0">
                  <a:solidFill>
                    <a:schemeClr val="accent3">
                      <a:lumMod val="40000"/>
                      <a:lumOff val="60000"/>
                    </a:schemeClr>
                  </a:solidFill>
                </a:rPr>
                <a:t>five strategic goals </a:t>
              </a:r>
              <a:r>
                <a:rPr lang="en-US" sz="2000" kern="1200" dirty="0"/>
                <a:t>outlined in the 2018 DoD Digital Engineering Strategy have </a:t>
              </a:r>
              <a:r>
                <a:rPr lang="en-US" sz="2000" b="1" kern="1200" dirty="0">
                  <a:solidFill>
                    <a:schemeClr val="accent3">
                      <a:lumMod val="40000"/>
                      <a:lumOff val="60000"/>
                    </a:schemeClr>
                  </a:solidFill>
                </a:rPr>
                <a:t>influenced academic literature </a:t>
              </a:r>
              <a:r>
                <a:rPr lang="en-US" sz="2000" kern="1200" dirty="0">
                  <a:solidFill>
                    <a:schemeClr val="accent3">
                      <a:lumMod val="40000"/>
                      <a:lumOff val="60000"/>
                    </a:schemeClr>
                  </a:solidFill>
                </a:rPr>
                <a:t>in DE</a:t>
              </a:r>
            </a:p>
          </p:txBody>
        </p:sp>
      </p:grpSp>
    </p:spTree>
    <p:extLst>
      <p:ext uri="{BB962C8B-B14F-4D97-AF65-F5344CB8AC3E}">
        <p14:creationId xmlns:p14="http://schemas.microsoft.com/office/powerpoint/2010/main" val="41642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165BF9-24B6-45FA-24E8-A76E982603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100E230-6A55-C0B1-90C9-7CE4BCFB4BFC}"/>
              </a:ext>
            </a:extLst>
          </p:cNvPr>
          <p:cNvSpPr>
            <a:spLocks noGrp="1"/>
          </p:cNvSpPr>
          <p:nvPr>
            <p:ph type="body" sz="quarter" idx="13"/>
          </p:nvPr>
        </p:nvSpPr>
        <p:spPr/>
        <p:txBody>
          <a:bodyPr/>
          <a:lstStyle/>
          <a:p>
            <a:r>
              <a:rPr lang="en-US" dirty="0"/>
              <a:t>OBJECTIVES</a:t>
            </a:r>
          </a:p>
        </p:txBody>
      </p:sp>
      <p:sp>
        <p:nvSpPr>
          <p:cNvPr id="9" name="Left Brace 8">
            <a:extLst>
              <a:ext uri="{FF2B5EF4-FFF2-40B4-BE49-F238E27FC236}">
                <a16:creationId xmlns:a16="http://schemas.microsoft.com/office/drawing/2014/main" id="{D213EAEB-562A-5209-7311-A17660008708}"/>
              </a:ext>
            </a:extLst>
          </p:cNvPr>
          <p:cNvSpPr/>
          <p:nvPr/>
        </p:nvSpPr>
        <p:spPr>
          <a:xfrm rot="16200000">
            <a:off x="5806294" y="-1022413"/>
            <a:ext cx="397163" cy="60520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0524FB9D-C0D3-D012-636E-74922CCADFD9}"/>
              </a:ext>
            </a:extLst>
          </p:cNvPr>
          <p:cNvSpPr/>
          <p:nvPr/>
        </p:nvSpPr>
        <p:spPr>
          <a:xfrm>
            <a:off x="1181571" y="2602978"/>
            <a:ext cx="650449" cy="625304"/>
          </a:xfrm>
          <a:prstGeom prst="ellipse">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RQ1</a:t>
            </a:r>
          </a:p>
        </p:txBody>
      </p:sp>
      <p:sp>
        <p:nvSpPr>
          <p:cNvPr id="12" name="Oval 11">
            <a:extLst>
              <a:ext uri="{FF2B5EF4-FFF2-40B4-BE49-F238E27FC236}">
                <a16:creationId xmlns:a16="http://schemas.microsoft.com/office/drawing/2014/main" id="{4C58DBF4-1ED1-5599-3449-50330370DC2D}"/>
              </a:ext>
            </a:extLst>
          </p:cNvPr>
          <p:cNvSpPr/>
          <p:nvPr/>
        </p:nvSpPr>
        <p:spPr>
          <a:xfrm>
            <a:off x="1181571" y="3293632"/>
            <a:ext cx="650449" cy="625304"/>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RQ2</a:t>
            </a:r>
          </a:p>
        </p:txBody>
      </p:sp>
      <p:sp>
        <p:nvSpPr>
          <p:cNvPr id="14" name="TextBox 13">
            <a:extLst>
              <a:ext uri="{FF2B5EF4-FFF2-40B4-BE49-F238E27FC236}">
                <a16:creationId xmlns:a16="http://schemas.microsoft.com/office/drawing/2014/main" id="{620FFA74-EC24-7A9A-5BD1-C228953AC95B}"/>
              </a:ext>
            </a:extLst>
          </p:cNvPr>
          <p:cNvSpPr txBox="1"/>
          <p:nvPr/>
        </p:nvSpPr>
        <p:spPr>
          <a:xfrm>
            <a:off x="1924972" y="2697778"/>
            <a:ext cx="6278250" cy="369332"/>
          </a:xfrm>
          <a:prstGeom prst="rect">
            <a:avLst/>
          </a:prstGeom>
          <a:noFill/>
        </p:spPr>
        <p:txBody>
          <a:bodyPr wrap="square">
            <a:spAutoFit/>
          </a:bodyPr>
          <a:lstStyle/>
          <a:p>
            <a:pPr lvl="0"/>
            <a:r>
              <a:rPr lang="en-US" dirty="0"/>
              <a:t>How is </a:t>
            </a:r>
            <a:r>
              <a:rPr lang="en-US" b="1" dirty="0"/>
              <a:t>DE defined </a:t>
            </a:r>
            <a:r>
              <a:rPr lang="en-US" dirty="0"/>
              <a:t>in the literature?</a:t>
            </a:r>
          </a:p>
        </p:txBody>
      </p:sp>
      <p:sp>
        <p:nvSpPr>
          <p:cNvPr id="16" name="TextBox 15">
            <a:extLst>
              <a:ext uri="{FF2B5EF4-FFF2-40B4-BE49-F238E27FC236}">
                <a16:creationId xmlns:a16="http://schemas.microsoft.com/office/drawing/2014/main" id="{B5A7F3C2-DC43-2DBE-C19E-3B23ADD91ECE}"/>
              </a:ext>
            </a:extLst>
          </p:cNvPr>
          <p:cNvSpPr txBox="1"/>
          <p:nvPr/>
        </p:nvSpPr>
        <p:spPr>
          <a:xfrm>
            <a:off x="1924971" y="3392485"/>
            <a:ext cx="9087439" cy="369332"/>
          </a:xfrm>
          <a:prstGeom prst="rect">
            <a:avLst/>
          </a:prstGeom>
          <a:noFill/>
        </p:spPr>
        <p:txBody>
          <a:bodyPr wrap="square">
            <a:spAutoFit/>
          </a:bodyPr>
          <a:lstStyle/>
          <a:p>
            <a:pPr lvl="0"/>
            <a:r>
              <a:rPr lang="en-US" dirty="0"/>
              <a:t>What are the </a:t>
            </a:r>
            <a:r>
              <a:rPr lang="en-US" b="1" dirty="0"/>
              <a:t>motivations</a:t>
            </a:r>
            <a:r>
              <a:rPr lang="en-US" dirty="0"/>
              <a:t> and benefits, stated in the literature, </a:t>
            </a:r>
            <a:r>
              <a:rPr lang="en-US" b="1" dirty="0"/>
              <a:t>to apply DE</a:t>
            </a:r>
            <a:r>
              <a:rPr lang="en-US" dirty="0"/>
              <a:t>?</a:t>
            </a:r>
          </a:p>
        </p:txBody>
      </p:sp>
      <p:sp>
        <p:nvSpPr>
          <p:cNvPr id="18" name="TextBox 17">
            <a:extLst>
              <a:ext uri="{FF2B5EF4-FFF2-40B4-BE49-F238E27FC236}">
                <a16:creationId xmlns:a16="http://schemas.microsoft.com/office/drawing/2014/main" id="{31F67294-487C-9315-3262-6B689806BDC6}"/>
              </a:ext>
            </a:extLst>
          </p:cNvPr>
          <p:cNvSpPr txBox="1"/>
          <p:nvPr/>
        </p:nvSpPr>
        <p:spPr>
          <a:xfrm>
            <a:off x="1924971" y="3969801"/>
            <a:ext cx="9926425" cy="646331"/>
          </a:xfrm>
          <a:prstGeom prst="rect">
            <a:avLst/>
          </a:prstGeom>
          <a:noFill/>
        </p:spPr>
        <p:txBody>
          <a:bodyPr wrap="square">
            <a:spAutoFit/>
          </a:bodyPr>
          <a:lstStyle/>
          <a:p>
            <a:pPr lvl="0"/>
            <a:r>
              <a:rPr lang="en-US" dirty="0"/>
              <a:t>What </a:t>
            </a:r>
            <a:r>
              <a:rPr lang="en-US" b="1" dirty="0"/>
              <a:t>DE components </a:t>
            </a:r>
            <a:r>
              <a:rPr lang="en-US" dirty="0"/>
              <a:t>(e.g., Digital Twins, MBSE, Digital Threads, Authoritative Source of Truth) are most commonly mentioned when talking about DE? </a:t>
            </a:r>
          </a:p>
        </p:txBody>
      </p:sp>
      <p:sp>
        <p:nvSpPr>
          <p:cNvPr id="20" name="TextBox 19">
            <a:extLst>
              <a:ext uri="{FF2B5EF4-FFF2-40B4-BE49-F238E27FC236}">
                <a16:creationId xmlns:a16="http://schemas.microsoft.com/office/drawing/2014/main" id="{F66B1FEF-1C7C-E817-76CB-1D6078C945EC}"/>
              </a:ext>
            </a:extLst>
          </p:cNvPr>
          <p:cNvSpPr txBox="1"/>
          <p:nvPr/>
        </p:nvSpPr>
        <p:spPr>
          <a:xfrm>
            <a:off x="1924971" y="4707227"/>
            <a:ext cx="9653048" cy="646331"/>
          </a:xfrm>
          <a:prstGeom prst="rect">
            <a:avLst/>
          </a:prstGeom>
          <a:noFill/>
        </p:spPr>
        <p:txBody>
          <a:bodyPr wrap="square">
            <a:spAutoFit/>
          </a:bodyPr>
          <a:lstStyle/>
          <a:p>
            <a:pPr lvl="0"/>
            <a:r>
              <a:rPr lang="en-US" dirty="0"/>
              <a:t>What are the </a:t>
            </a:r>
            <a:r>
              <a:rPr lang="en-US" b="1" dirty="0"/>
              <a:t>key challenges </a:t>
            </a:r>
            <a:r>
              <a:rPr lang="en-US" dirty="0"/>
              <a:t>in implementing digital engineering, and what solutions have been proposed?</a:t>
            </a:r>
          </a:p>
        </p:txBody>
      </p:sp>
      <p:sp>
        <p:nvSpPr>
          <p:cNvPr id="22" name="TextBox 21">
            <a:extLst>
              <a:ext uri="{FF2B5EF4-FFF2-40B4-BE49-F238E27FC236}">
                <a16:creationId xmlns:a16="http://schemas.microsoft.com/office/drawing/2014/main" id="{020BA4D8-E66D-4FBC-F5B2-565FB38A5638}"/>
              </a:ext>
            </a:extLst>
          </p:cNvPr>
          <p:cNvSpPr txBox="1"/>
          <p:nvPr/>
        </p:nvSpPr>
        <p:spPr>
          <a:xfrm>
            <a:off x="1924971" y="5391339"/>
            <a:ext cx="10107194" cy="369332"/>
          </a:xfrm>
          <a:prstGeom prst="rect">
            <a:avLst/>
          </a:prstGeom>
          <a:noFill/>
        </p:spPr>
        <p:txBody>
          <a:bodyPr wrap="square">
            <a:spAutoFit/>
          </a:bodyPr>
          <a:lstStyle/>
          <a:p>
            <a:pPr lvl="0"/>
            <a:endParaRPr lang="en-US" dirty="0"/>
          </a:p>
        </p:txBody>
      </p:sp>
      <p:sp>
        <p:nvSpPr>
          <p:cNvPr id="24" name="TextBox 23">
            <a:extLst>
              <a:ext uri="{FF2B5EF4-FFF2-40B4-BE49-F238E27FC236}">
                <a16:creationId xmlns:a16="http://schemas.microsoft.com/office/drawing/2014/main" id="{FC5E23EF-EFF4-5E76-D8DF-34DA203DB492}"/>
              </a:ext>
            </a:extLst>
          </p:cNvPr>
          <p:cNvSpPr txBox="1"/>
          <p:nvPr/>
        </p:nvSpPr>
        <p:spPr>
          <a:xfrm>
            <a:off x="1924971" y="5496268"/>
            <a:ext cx="9653048" cy="646331"/>
          </a:xfrm>
          <a:prstGeom prst="rect">
            <a:avLst/>
          </a:prstGeom>
          <a:noFill/>
        </p:spPr>
        <p:txBody>
          <a:bodyPr wrap="square">
            <a:spAutoFit/>
          </a:bodyPr>
          <a:lstStyle/>
          <a:p>
            <a:r>
              <a:rPr lang="en-US" dirty="0"/>
              <a:t>To what extent do academic publications explicitly </a:t>
            </a:r>
            <a:r>
              <a:rPr lang="en-US" b="1" dirty="0"/>
              <a:t>reference or align with the five strategic goals of the 2018 DoD Digital Engineering Strategy</a:t>
            </a:r>
            <a:r>
              <a:rPr lang="en-US" dirty="0"/>
              <a:t>? </a:t>
            </a:r>
          </a:p>
        </p:txBody>
      </p:sp>
      <p:pic>
        <p:nvPicPr>
          <p:cNvPr id="25" name="Picture 24">
            <a:extLst>
              <a:ext uri="{FF2B5EF4-FFF2-40B4-BE49-F238E27FC236}">
                <a16:creationId xmlns:a16="http://schemas.microsoft.com/office/drawing/2014/main" id="{F4697727-E65B-6FBC-27F8-A053217C6C65}"/>
              </a:ext>
            </a:extLst>
          </p:cNvPr>
          <p:cNvPicPr>
            <a:picLocks noChangeAspect="1"/>
          </p:cNvPicPr>
          <p:nvPr/>
        </p:nvPicPr>
        <p:blipFill>
          <a:blip r:embed="rId4"/>
          <a:stretch>
            <a:fillRect/>
          </a:stretch>
        </p:blipFill>
        <p:spPr>
          <a:xfrm>
            <a:off x="3063195" y="1134021"/>
            <a:ext cx="5873416" cy="797968"/>
          </a:xfrm>
          <a:prstGeom prst="rect">
            <a:avLst/>
          </a:prstGeom>
        </p:spPr>
      </p:pic>
      <p:sp>
        <p:nvSpPr>
          <p:cNvPr id="26" name="Oval 25">
            <a:extLst>
              <a:ext uri="{FF2B5EF4-FFF2-40B4-BE49-F238E27FC236}">
                <a16:creationId xmlns:a16="http://schemas.microsoft.com/office/drawing/2014/main" id="{FF85999B-96D1-5EB4-DBD5-E8988FBBEE4D}"/>
              </a:ext>
            </a:extLst>
          </p:cNvPr>
          <p:cNvSpPr/>
          <p:nvPr/>
        </p:nvSpPr>
        <p:spPr>
          <a:xfrm>
            <a:off x="1181570" y="3984286"/>
            <a:ext cx="650449" cy="625304"/>
          </a:xfrm>
          <a:prstGeom prst="ellipse">
            <a:avLst/>
          </a:prstGeom>
          <a:solidFill>
            <a:srgbClr val="2979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RQ3</a:t>
            </a:r>
          </a:p>
        </p:txBody>
      </p:sp>
      <p:sp>
        <p:nvSpPr>
          <p:cNvPr id="27" name="Oval 26">
            <a:extLst>
              <a:ext uri="{FF2B5EF4-FFF2-40B4-BE49-F238E27FC236}">
                <a16:creationId xmlns:a16="http://schemas.microsoft.com/office/drawing/2014/main" id="{0B58291F-7903-428C-EAB3-5DB390FFC52C}"/>
              </a:ext>
            </a:extLst>
          </p:cNvPr>
          <p:cNvSpPr/>
          <p:nvPr/>
        </p:nvSpPr>
        <p:spPr>
          <a:xfrm>
            <a:off x="1181568" y="4740290"/>
            <a:ext cx="650449" cy="625304"/>
          </a:xfrm>
          <a:prstGeom prst="ellipse">
            <a:avLst/>
          </a:prstGeom>
          <a:solidFill>
            <a:srgbClr val="215F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RQ4</a:t>
            </a:r>
          </a:p>
        </p:txBody>
      </p:sp>
      <p:sp>
        <p:nvSpPr>
          <p:cNvPr id="28" name="Oval 27">
            <a:extLst>
              <a:ext uri="{FF2B5EF4-FFF2-40B4-BE49-F238E27FC236}">
                <a16:creationId xmlns:a16="http://schemas.microsoft.com/office/drawing/2014/main" id="{9AE1B557-8D1F-766E-DF74-A6FF3C7FBF1A}"/>
              </a:ext>
            </a:extLst>
          </p:cNvPr>
          <p:cNvSpPr/>
          <p:nvPr/>
        </p:nvSpPr>
        <p:spPr>
          <a:xfrm>
            <a:off x="1181568" y="5540352"/>
            <a:ext cx="650449" cy="625304"/>
          </a:xfrm>
          <a:prstGeom prst="ellipse">
            <a:avLst/>
          </a:prstGeom>
          <a:solidFill>
            <a:srgbClr val="0C3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RQ5</a:t>
            </a:r>
          </a:p>
        </p:txBody>
      </p:sp>
    </p:spTree>
    <p:extLst>
      <p:ext uri="{BB962C8B-B14F-4D97-AF65-F5344CB8AC3E}">
        <p14:creationId xmlns:p14="http://schemas.microsoft.com/office/powerpoint/2010/main" val="357854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467886"/>
    </a:folHlink>
  </a:clrScheme>
  <a:fontScheme name="Sheets">
    <a:majorFont>
      <a:latin typeface="Aptos Narrow"/>
      <a:ea typeface="Aptos Narrow"/>
      <a:cs typeface="Aptos Narrow"/>
    </a:majorFont>
    <a:minorFont>
      <a:latin typeface="Aptos Narrow"/>
      <a:ea typeface="Aptos Narrow"/>
      <a:cs typeface="Aptos Narro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UAH-PPT-template2-widescreen-2025</Template>
  <TotalTime>4118</TotalTime>
  <Words>1872</Words>
  <Application>Microsoft Macintosh PowerPoint</Application>
  <PresentationFormat>Widescreen</PresentationFormat>
  <Paragraphs>256</Paragraphs>
  <Slides>31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Aptos  </vt:lpstr>
      <vt:lpstr>Aptos Display</vt:lpstr>
      <vt:lpstr>Arial</vt:lpstr>
      <vt:lpstr>Calibri</vt:lpstr>
      <vt:lpstr>Segoe UI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Wooley</dc:creator>
  <cp:lastModifiedBy>Landon Womack</cp:lastModifiedBy>
  <cp:revision>128</cp:revision>
  <dcterms:created xsi:type="dcterms:W3CDTF">2024-03-23T18:19:46Z</dcterms:created>
  <dcterms:modified xsi:type="dcterms:W3CDTF">2025-10-13T14:53:40Z</dcterms:modified>
</cp:coreProperties>
</file>